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3384" y="-13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mbdou12-krop.ru/wp-content/gallery/gryppa-kalinka/1_10.jpg" TargetMode="External"/><Relationship Id="rId7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hild-card.com/1pay.html" TargetMode="External"/><Relationship Id="rId5" Type="http://schemas.openxmlformats.org/officeDocument/2006/relationships/hyperlink" Target="http://paidagogos.com/?p=8141" TargetMode="External"/><Relationship Id="rId4" Type="http://schemas.openxmlformats.org/officeDocument/2006/relationships/hyperlink" Target="https://www.umniza.de/WebRoot/Store22/Shops/62303963/57EA/B256/C492/5F90/C9AF/C0A8/2ABA/1F3A/978-5-40700-599-5_1.jp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555\Pictures\Рекомендации на лето\99839553.jpg"/>
          <p:cNvPicPr>
            <a:picLocks noChangeAspect="1" noChangeArrowheads="1"/>
          </p:cNvPicPr>
          <p:nvPr/>
        </p:nvPicPr>
        <p:blipFill>
          <a:blip r:embed="rId2" cstate="print"/>
          <a:srcRect b="3394"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1524000"/>
            <a:ext cx="8382000" cy="19812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Gungsuh" pitchFamily="18" charset="-127"/>
                <a:ea typeface="Gungsuh" pitchFamily="18" charset="-127"/>
              </a:rPr>
              <a:t>Рекомендации родителям </a:t>
            </a:r>
            <a:br>
              <a:rPr lang="ru-RU" b="1" dirty="0" smtClean="0">
                <a:solidFill>
                  <a:srgbClr val="C00000"/>
                </a:solidFill>
                <a:latin typeface="Gungsuh" pitchFamily="18" charset="-127"/>
                <a:ea typeface="Gungsuh" pitchFamily="18" charset="-127"/>
              </a:rPr>
            </a:br>
            <a:r>
              <a:rPr lang="ru-RU" b="1" dirty="0" smtClean="0">
                <a:solidFill>
                  <a:srgbClr val="C00000"/>
                </a:solidFill>
                <a:latin typeface="Gungsuh" pitchFamily="18" charset="-127"/>
                <a:ea typeface="Gungsuh" pitchFamily="18" charset="-127"/>
              </a:rPr>
              <a:t>от учителя-логопеда на летний период</a:t>
            </a:r>
            <a:endParaRPr lang="ru-RU" b="1" dirty="0">
              <a:solidFill>
                <a:srgbClr val="C00000"/>
              </a:solidFill>
              <a:latin typeface="Gungsuh" pitchFamily="18" charset="-127"/>
              <a:ea typeface="Gungsuh" pitchFamily="18" charset="-127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95400" y="3657600"/>
            <a:ext cx="6400800" cy="175260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2"/>
                </a:solidFill>
              </a:rPr>
              <a:t>Подготовила:</a:t>
            </a:r>
          </a:p>
          <a:p>
            <a:r>
              <a:rPr lang="ru-RU" sz="2400" i="1" dirty="0" smtClean="0">
                <a:solidFill>
                  <a:schemeClr val="tx2"/>
                </a:solidFill>
              </a:rPr>
              <a:t>учитель-логопед </a:t>
            </a:r>
          </a:p>
          <a:p>
            <a:r>
              <a:rPr lang="ru-RU" sz="2400" i="1" dirty="0" err="1" smtClean="0">
                <a:solidFill>
                  <a:schemeClr val="tx2"/>
                </a:solidFill>
              </a:rPr>
              <a:t>Креккер</a:t>
            </a:r>
            <a:r>
              <a:rPr lang="ru-RU" sz="2400" i="1" dirty="0" smtClean="0">
                <a:solidFill>
                  <a:schemeClr val="tx2"/>
                </a:solidFill>
              </a:rPr>
              <a:t> Т.Е.</a:t>
            </a:r>
            <a:endParaRPr lang="ru-RU" sz="2400" i="1" dirty="0">
              <a:solidFill>
                <a:schemeClr val="tx2"/>
              </a:solidFill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304800" y="304800"/>
            <a:ext cx="86106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КГКП</a:t>
            </a:r>
            <a:r>
              <a:rPr kumimoji="0" lang="ru-RU" sz="2400" b="0" i="1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«Ясли-сад «Берёзка»</a:t>
            </a:r>
            <a:endParaRPr kumimoji="0" lang="ru-RU" sz="2400" b="0" i="1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555\Pictures\Рекомендации на лето\99839553.jpg"/>
          <p:cNvPicPr>
            <a:picLocks noChangeAspect="1" noChangeArrowheads="1"/>
          </p:cNvPicPr>
          <p:nvPr/>
        </p:nvPicPr>
        <p:blipFill>
          <a:blip r:embed="rId2" cstate="print"/>
          <a:srcRect b="3394"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85800" y="1524000"/>
            <a:ext cx="8077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/>
              <a:t>Выполнение всех этих рекомендаций - большой вклад в работу по формированию правильной и красивой </a:t>
            </a:r>
            <a:r>
              <a:rPr lang="ru-RU" sz="3600" dirty="0" smtClean="0"/>
              <a:t>речи.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555\Pictures\Рекомендации на лето\Tsv7SlideMin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85800" y="38100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Gungsuh" pitchFamily="18" charset="-127"/>
                <a:ea typeface="Gungsuh" pitchFamily="18" charset="-127"/>
                <a:cs typeface="Arial" pitchFamily="34" charset="0"/>
              </a:rPr>
              <a:t>       Источники</a:t>
            </a:r>
            <a:endParaRPr lang="ru-RU" sz="2800" dirty="0" smtClean="0">
              <a:solidFill>
                <a:srgbClr val="C00000"/>
              </a:solidFill>
              <a:latin typeface="Gungsuh" pitchFamily="18" charset="-127"/>
              <a:ea typeface="Gungsuh" pitchFamily="18" charset="-127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1000" y="1371600"/>
            <a:ext cx="8382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3"/>
              </a:rPr>
              <a:t>http://nsportal.ru/detskiy-sad/logopediya/2015/06/11/poleznye-rekomendatsii-uchitelya-logopeda-roditelyam-na-letniy</a:t>
            </a:r>
            <a:endParaRPr lang="ru-RU" dirty="0" smtClean="0">
              <a:hlinkClick r:id="rId3"/>
            </a:endParaRPr>
          </a:p>
          <a:p>
            <a:endParaRPr lang="ru-RU" dirty="0" smtClean="0">
              <a:hlinkClick r:id="rId3"/>
            </a:endParaRPr>
          </a:p>
          <a:p>
            <a:r>
              <a:rPr lang="en-US" dirty="0" smtClean="0">
                <a:hlinkClick r:id="rId3"/>
              </a:rPr>
              <a:t>http://st-dou44.ru/stranichka-psikhologa/2014-06-06/rekomendatcii-uchitelya-logopeda-roditelyam-na-letniy-period</a:t>
            </a:r>
            <a:endParaRPr lang="ru-RU" dirty="0" smtClean="0">
              <a:hlinkClick r:id="rId3"/>
            </a:endParaRPr>
          </a:p>
          <a:p>
            <a:endParaRPr lang="ru-RU" dirty="0" smtClean="0">
              <a:hlinkClick r:id="rId3"/>
            </a:endParaRPr>
          </a:p>
          <a:p>
            <a:r>
              <a:rPr lang="en-US" dirty="0" smtClean="0">
                <a:hlinkClick r:id="rId3"/>
              </a:rPr>
              <a:t>http://mbdou12-krop.ru/wp-content/gallery/gryppa-kalinka/1_10.jpg</a:t>
            </a:r>
            <a:endParaRPr lang="ru-RU" dirty="0" smtClean="0"/>
          </a:p>
          <a:p>
            <a:endParaRPr lang="ru-RU" dirty="0" smtClean="0"/>
          </a:p>
          <a:p>
            <a:r>
              <a:rPr lang="en-US" dirty="0" smtClean="0">
                <a:hlinkClick r:id="rId4"/>
              </a:rPr>
              <a:t>https://www.umniza.de/WebRoot/Store22/Shops/62303963/57EA/B256/C492/5F90/C9AF/C0A8/2ABA/1F3A/978-5-40700-599-5_1.jpg</a:t>
            </a:r>
            <a:endParaRPr lang="ru-RU" dirty="0" smtClean="0"/>
          </a:p>
          <a:p>
            <a:endParaRPr lang="ru-RU" dirty="0" smtClean="0"/>
          </a:p>
          <a:p>
            <a:r>
              <a:rPr lang="en-US" dirty="0" smtClean="0">
                <a:hlinkClick r:id="rId5"/>
              </a:rPr>
              <a:t>http://paidagogos.com/?p=8141</a:t>
            </a:r>
            <a:endParaRPr lang="ru-RU" dirty="0" smtClean="0"/>
          </a:p>
          <a:p>
            <a:endParaRPr lang="ru-RU" dirty="0" smtClean="0"/>
          </a:p>
          <a:p>
            <a:r>
              <a:rPr lang="en-US" dirty="0" smtClean="0">
                <a:hlinkClick r:id="rId6"/>
              </a:rPr>
              <a:t>http://child-card.com/1pay.html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24577" name="Picture 1" descr="C:\Users\555\Pictures\Рекомендации на лето\b4d8ce0c04b8_2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91200" y="4038600"/>
            <a:ext cx="2737873" cy="24963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555\Pictures\Рекомендации на лето\Tsv7SlideMin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38200"/>
            <a:ext cx="8991600" cy="6553200"/>
          </a:xfrm>
        </p:spPr>
        <p:txBody>
          <a:bodyPr>
            <a:normAutofit fontScale="47500" lnSpcReduction="20000"/>
          </a:bodyPr>
          <a:lstStyle/>
          <a:p>
            <a:r>
              <a:rPr lang="ru-RU" sz="4000" dirty="0" smtClean="0"/>
              <a:t>Впереди лето - пора отпусков, детского отдыха. Родителям детей, имеющих речевые нарушения, совершенно неправильно считать, что полученная ребёнком на логопедических занятиях информация навсегда останется у него в памяти. Важно помнить, что сформированные в течение года навыки (выработанные артикуляционные уклады, поставленные звуки, выученные стихи, пальчиковые игры и др.) за летний период могут, как укрепиться и войти в привычный стереотип, так и «потеряться». Если ребенок лето проводит в непосредственной близости с родителями, владеющими приемами логопедического воздействия, то можно снизить интенсивность занятий, но не забывать о них совсем. Если ребенок уезжает на лето, например, к бабушке, то необходимо бабушку предупредить о ваших проблемах, предоставить материал по закреплению речевых навыков (домашние логопедические тетради, копии выученных стихов, пересказов и т.д.) и убедительно, доходчиво объяснить близким, как важны для ребенка эти упражнения и игры.</a:t>
            </a:r>
          </a:p>
          <a:p>
            <a:r>
              <a:rPr lang="ru-RU" sz="4000" dirty="0" smtClean="0"/>
              <a:t>Закрепление звуков в речи – это тренинг: чем больше количество повторений, тем быстрее и качественнее идет введение звуков в речь ребенка. Другими словами, формируется привычка правильного произношения, вытесняя привычку дефектного произношения. В логопедической практике много случаев, когда летний период «отбрасывает» положительные результаты коррекции на несколько шагов назад. После продолжительного отпуска часто ребенок приходит с прежними речевыми проблемами. За время отдыха он потерял сформированные навыки, недостаточно закрепленные. Логопеду и ребенку приходится начинать все сначала, а хотелось бы двигаться дальше!   </a:t>
            </a:r>
          </a:p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555\Pictures\Рекомендации на лето\Tsv7SlideMin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81000" y="838200"/>
            <a:ext cx="8458200" cy="389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900" dirty="0" smtClean="0"/>
              <a:t>Также обогащение пассивного и активного словаря ребёнка и развитие у него грамматически правильной фразовой и связной речи – это задача, которую родители должны решать ежедневно. Не упускайте малейшего повода что-то обсудить с вашим ребёнком. Именно обсудить. Одностороннее «говорение», без диалога - малополезно. Неважно, кто при этом молчит: ребёнок или взрослый. В первом случае у детей не развивается активная речь, во втором – пассивная (умение слушать, слышать, понимать речь; своевременно и правильно выполнять речевую инструкцию; вступать в партнёрские отношения; сопереживать услышанное).   </a:t>
            </a:r>
          </a:p>
          <a:p>
            <a:r>
              <a:rPr lang="ru-RU" sz="1900" dirty="0" smtClean="0"/>
              <a:t>Для того, чтобы наша с Вами совместная работа за лето не пропала, я предлагаю Вам упражнения, которые можно выполнять не только дома, сидя, но и в любой другой обстановке: прогулки, поездки, поход по магазинам и  т.д.</a:t>
            </a:r>
          </a:p>
          <a:p>
            <a:r>
              <a:rPr lang="ru-RU" sz="1900" dirty="0" smtClean="0"/>
              <a:t>Искренне надеюсь, что Вы сохраните за лето нашу совместную работу.</a:t>
            </a:r>
          </a:p>
        </p:txBody>
      </p:sp>
      <p:pic>
        <p:nvPicPr>
          <p:cNvPr id="3074" name="Picture 2" descr="C:\Users\555\Pictures\Рекомендации на лето\sans_imag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5600" y="4876800"/>
            <a:ext cx="3581400" cy="17509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555\Pictures\Рекомендации на лето\Tsv7SlideMin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447800" y="228600"/>
            <a:ext cx="59436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Gungsuh" pitchFamily="18" charset="-127"/>
                <a:ea typeface="Gungsuh" pitchFamily="18" charset="-127"/>
                <a:cs typeface="Arial" pitchFamily="34" charset="0"/>
              </a:rPr>
              <a:t>Упражнения для автоматизации звуков</a:t>
            </a:r>
            <a:endParaRPr kumimoji="0" lang="ru-RU" sz="2800" b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Gungsuh" pitchFamily="18" charset="-127"/>
              <a:ea typeface="Gungsuh" pitchFamily="18" charset="-127"/>
              <a:cs typeface="Arial" pitchFamily="34" charset="0"/>
            </a:endParaRPr>
          </a:p>
        </p:txBody>
      </p:sp>
      <p:pic>
        <p:nvPicPr>
          <p:cNvPr id="5123" name="Picture 3" descr="C:\Users\555\Pictures\Образы звуков\r3.jpg"/>
          <p:cNvPicPr>
            <a:picLocks noChangeAspect="1" noChangeArrowheads="1"/>
          </p:cNvPicPr>
          <p:nvPr/>
        </p:nvPicPr>
        <p:blipFill>
          <a:blip r:embed="rId3" cstate="print"/>
          <a:srcRect l="13043"/>
          <a:stretch>
            <a:fillRect/>
          </a:stretch>
        </p:blipFill>
        <p:spPr bwMode="auto">
          <a:xfrm>
            <a:off x="304800" y="0"/>
            <a:ext cx="1524000" cy="1752600"/>
          </a:xfrm>
          <a:prstGeom prst="rect">
            <a:avLst/>
          </a:prstGeom>
          <a:noFill/>
        </p:spPr>
      </p:pic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685800" y="1178511"/>
            <a:ext cx="822960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1.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Следите за поставленными звуками, добивайтесь правильного произношения, иначе проделанная работа за год может пойти насмарку: 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недостаточно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автоматизи-рованные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звуки могут "потеряться", тогда необходимо будет работу с логопедом начинать заново.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R="0" lvl="0" indent="952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2.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Исправляйте неверно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произ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-</a:t>
            </a:r>
          </a:p>
          <a:p>
            <a:pPr marR="0" lvl="0" indent="952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несённые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ребёнком слова.  </a:t>
            </a:r>
          </a:p>
          <a:p>
            <a:pPr marR="0" lvl="0" indent="952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Поправляйте речь ребёнка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спо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-</a:t>
            </a:r>
          </a:p>
          <a:p>
            <a:pPr marR="0" lvl="0" indent="952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койно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,  произнося слово, верно,  </a:t>
            </a:r>
          </a:p>
          <a:p>
            <a:pPr marR="0" lvl="0" indent="952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не требуйте сразу повторить </a:t>
            </a:r>
          </a:p>
          <a:p>
            <a:pPr marR="0" lvl="0" indent="952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слово правильно. </a:t>
            </a:r>
          </a:p>
          <a:p>
            <a:pPr marR="0" lvl="0" indent="952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Главное, обратить внимание </a:t>
            </a:r>
          </a:p>
          <a:p>
            <a:pPr marR="0" lvl="0" indent="952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на неверное произношение!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5125" name="Picture 5" descr="Картинки по запросу азова тетрадь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7400" y="2819400"/>
            <a:ext cx="2674729" cy="37977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555\Pictures\Рекомендации на лето\Tsv7SlideMin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0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Gungsuh" pitchFamily="18" charset="-127"/>
                <a:ea typeface="Gungsuh" pitchFamily="18" charset="-127"/>
                <a:cs typeface="Arial" pitchFamily="34" charset="0"/>
              </a:rPr>
              <a:t>    Упражнения для</a:t>
            </a:r>
            <a:r>
              <a:rPr kumimoji="0" lang="ru-RU" sz="2800" b="1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Gungsuh" pitchFamily="18" charset="-127"/>
                <a:ea typeface="Gungsuh" pitchFamily="18" charset="-127"/>
                <a:cs typeface="Arial" pitchFamily="34" charset="0"/>
              </a:rPr>
              <a:t> развития    </a:t>
            </a:r>
          </a:p>
          <a:p>
            <a:pPr marR="0" lvl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C00000"/>
                </a:solidFill>
                <a:latin typeface="Gungsuh" pitchFamily="18" charset="-127"/>
                <a:ea typeface="Gungsuh" pitchFamily="18" charset="-127"/>
                <a:cs typeface="Arial" pitchFamily="34" charset="0"/>
              </a:rPr>
              <a:t>    </a:t>
            </a:r>
            <a:r>
              <a:rPr kumimoji="0" lang="ru-RU" sz="2800" b="1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Gungsuh" pitchFamily="18" charset="-127"/>
                <a:ea typeface="Gungsuh" pitchFamily="18" charset="-127"/>
                <a:cs typeface="Arial" pitchFamily="34" charset="0"/>
              </a:rPr>
              <a:t>фонематических процессов</a:t>
            </a:r>
            <a:endParaRPr kumimoji="0" lang="ru-RU" sz="2800" b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Gungsuh" pitchFamily="18" charset="-127"/>
              <a:ea typeface="Gungsuh" pitchFamily="18" charset="-127"/>
              <a:cs typeface="Arial" pitchFamily="34" charset="0"/>
            </a:endParaRP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228600" y="948690"/>
            <a:ext cx="8763000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1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1. </a:t>
            </a: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Определение количества звуков в слове и их последовательности. (Сколько звуков в слове «кран»? Какой 1, 2, 3, 4?)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1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2.</a:t>
            </a: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Придумывание слов с определённым количеством звуков.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1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3. </a:t>
            </a: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Узнавание слов, предъявленных ребёнку в виде последовательно произнесённых звуков. (Какое слово получится из этих звуков: «</a:t>
            </a:r>
            <a:r>
              <a:rPr kumimoji="0" lang="ru-RU" sz="2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к-о-ш-к-а</a:t>
            </a: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).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1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4. </a:t>
            </a: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Образование новых слов с помощью «наращивания звуков. (Какой звук надо добавить к лову «рот», чтобы получилось новое слово? Крот-грот, пар-парк, Оля – Коля, Толя, Поля).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1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5. </a:t>
            </a: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Образование новых слов путём замены в слове первого звука на какой-либо другой звук. (Дом-сом, </a:t>
            </a:r>
            <a:r>
              <a:rPr kumimoji="0" lang="ru-RU" sz="2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лом-ком</a:t>
            </a: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.)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1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6. </a:t>
            </a: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Отобрать картинки или назвать слова, в названиях которых разное количество  звуков.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1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7. </a:t>
            </a: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Подобрать слова, в которых заданный звук был бы на 1-м, на 2-м, на  3-м месте. (Шуба, уши, кошка.)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1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8. </a:t>
            </a: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Составление слов различной </a:t>
            </a:r>
            <a:r>
              <a:rPr kumimoji="0" lang="ru-RU" sz="2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звуко-слоговой</a:t>
            </a: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структуры из букв разрезной азбуки: сам, нос, рама, шуба, стол, волк  и т.д.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lang="ru-RU" sz="2100" b="1" i="1" dirty="0" smtClean="0">
                <a:solidFill>
                  <a:srgbClr val="C00000"/>
                </a:solidFill>
                <a:latin typeface="+mj-lt"/>
                <a:cs typeface="Arial" pitchFamily="34" charset="0"/>
              </a:rPr>
              <a:t>9.</a:t>
            </a:r>
            <a:r>
              <a:rPr lang="ru-RU" sz="2100" dirty="0" smtClean="0">
                <a:latin typeface="+mj-lt"/>
                <a:cs typeface="Arial" pitchFamily="34" charset="0"/>
              </a:rPr>
              <a:t>  «Зашифровать слово» – нарисовать столько кружков, сколько 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lang="ru-RU" sz="2100" dirty="0" smtClean="0">
                <a:latin typeface="+mj-lt"/>
                <a:cs typeface="Arial" pitchFamily="34" charset="0"/>
              </a:rPr>
              <a:t>     звуков в заданном слове.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555\Pictures\Рекомендации на лето\Tsv7SlideMin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0"/>
            <a:ext cx="70104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Gungsuh" pitchFamily="18" charset="-127"/>
                <a:ea typeface="Gungsuh" pitchFamily="18" charset="-127"/>
                <a:cs typeface="Arial" pitchFamily="34" charset="0"/>
              </a:rPr>
              <a:t>Упражнения для</a:t>
            </a:r>
            <a:r>
              <a:rPr kumimoji="0" lang="ru-RU" sz="2800" b="1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Gungsuh" pitchFamily="18" charset="-127"/>
                <a:ea typeface="Gungsuh" pitchFamily="18" charset="-127"/>
                <a:cs typeface="Arial" pitchFamily="34" charset="0"/>
              </a:rPr>
              <a:t> развития </a:t>
            </a:r>
          </a:p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Gungsuh" pitchFamily="18" charset="-127"/>
                <a:ea typeface="Gungsuh" pitchFamily="18" charset="-127"/>
                <a:cs typeface="Arial" pitchFamily="34" charset="0"/>
              </a:rPr>
              <a:t>слоговой структуры слова </a:t>
            </a:r>
          </a:p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Gungsuh" pitchFamily="18" charset="-127"/>
                <a:ea typeface="Gungsuh" pitchFamily="18" charset="-127"/>
                <a:cs typeface="Arial" pitchFamily="34" charset="0"/>
              </a:rPr>
              <a:t>(слогового анализа и синтеза)</a:t>
            </a:r>
            <a:endParaRPr kumimoji="0" lang="ru-RU" sz="2800" b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Gungsuh" pitchFamily="18" charset="-127"/>
              <a:ea typeface="Gungsuh" pitchFamily="18" charset="-127"/>
              <a:cs typeface="Arial" pitchFamily="34" charset="0"/>
            </a:endParaRPr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228600" y="1295400"/>
            <a:ext cx="8915400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1793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Определение количества слогов в слове и их последовательности. (Сколько слогов в слове «молоток»? Какой 1?2?3?)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R="0" lvl="0" indent="1793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2.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Придумывание ребёнком слов с определённым количеством слогов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R="0" lvl="0" indent="1793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3.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Составление слов из слогов, данных в разбивку. (Слоги потеряли своё место, надо помочь им его найти: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на-ро-во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ка-сум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R="0" lvl="0" indent="1793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4.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Узнавание слов, предъявленных ребёнку в виде последовательно произнесённых слогов. (Какое слово получится из слогов: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го-ло-ва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R="0" lvl="0" indent="1793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5.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Распределение картинок в соответствии </a:t>
            </a:r>
          </a:p>
          <a:p>
            <a:pPr marR="0" lvl="0" indent="1793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с количеством слогов в слове. </a:t>
            </a:r>
          </a:p>
          <a:p>
            <a:pPr marR="0" lvl="0" indent="1793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(Положить картинки, названия которых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сос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-</a:t>
            </a:r>
          </a:p>
          <a:p>
            <a:pPr marR="0" lvl="0" indent="1793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тоят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из односложных слов, в одно место, </a:t>
            </a:r>
          </a:p>
          <a:p>
            <a:pPr marR="0" lvl="0" indent="1793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а названия которых из 2, 3, 4-сложных слов </a:t>
            </a:r>
          </a:p>
          <a:p>
            <a:pPr marR="0" lvl="0" indent="1793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- в другое).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R="0" lvl="0" indent="1793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6.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Отхлопать или отстучать слово по слогам </a:t>
            </a:r>
          </a:p>
          <a:p>
            <a:pPr marR="0" lvl="0" indent="1793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и назвать их количество.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R="0" lvl="0" indent="1793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7.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Выделять гласные звуки. (Столько слогов </a:t>
            </a:r>
          </a:p>
          <a:p>
            <a:pPr marR="0" lvl="0" indent="1793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          в слове, сколько гласных) и  т. д.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19459" name="Picture 3" descr="Картинки по запросу количество слогов в слове"/>
          <p:cNvPicPr>
            <a:picLocks noChangeAspect="1" noChangeArrowheads="1"/>
          </p:cNvPicPr>
          <p:nvPr/>
        </p:nvPicPr>
        <p:blipFill>
          <a:blip r:embed="rId3" cstate="print"/>
          <a:srcRect l="2597" t="6876" r="2597" b="3236"/>
          <a:stretch>
            <a:fillRect/>
          </a:stretch>
        </p:blipFill>
        <p:spPr bwMode="auto">
          <a:xfrm>
            <a:off x="5638800" y="3657600"/>
            <a:ext cx="3124200" cy="29718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555\Pictures\Рекомендации на лето\Tsv7SlideMin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Gungsuh" pitchFamily="18" charset="-127"/>
                <a:ea typeface="Gungsuh" pitchFamily="18" charset="-127"/>
                <a:cs typeface="Arial" pitchFamily="34" charset="0"/>
              </a:rPr>
              <a:t>   Упражнения для развития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Gungsuh" pitchFamily="18" charset="-127"/>
                <a:ea typeface="Gungsuh" pitchFamily="18" charset="-127"/>
                <a:cs typeface="Arial" pitchFamily="34" charset="0"/>
              </a:rPr>
              <a:t>правильного грамматического строя речи</a:t>
            </a:r>
            <a:endParaRPr lang="ru-RU" sz="2800" dirty="0" smtClean="0">
              <a:solidFill>
                <a:srgbClr val="C00000"/>
              </a:solidFill>
              <a:latin typeface="Gungsuh" pitchFamily="18" charset="-127"/>
              <a:ea typeface="Gungsuh" pitchFamily="18" charset="-127"/>
              <a:cs typeface="Arial" pitchFamily="34" charset="0"/>
            </a:endParaRPr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304800" y="933302"/>
            <a:ext cx="8839200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Упражнения на обучение изменять слова по числам, падежам (один сад, а много сады,  гулял где за садом, много это глаза – а один …, много это уши – а одно …, одна конфета – а шесть … и т.д.)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Упражнения на обучение образовывать новые слова (уменьшительные, ласкательные формы и т. д.):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- Подбери подходящее по смыслу слово: большой сад, а маленький …,     маленькая куколка, а большая …,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- Закончи предложение: весной картошку сажают, а осенью …, воду наливают, а соль … .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- Назови детенышей животных: кто у медведицы – медвежата, у   коровы - …, у слонихи - …, у овцы - … и т.д.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- Если кораблик из бумаги, значит он бумажный, а шуба из меха (какая шуба?) и  т. д.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- У лисы хвост лисий, а у зайца, у собаки, у кошки и т.д.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- Если днём жара, то день жаркий, а если мороз - …, ветер - …, дождь -… и т. д.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Поиграть в словесную игру. Намеренно исковеркать фразу, попросить ребенка найти ошибку и вместе разобрать, как нужно произносить слова. («В лес грибы растёт», «Шишка большой на ёлке растёт»)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457200" algn="l"/>
              </a:tabLst>
            </a:pP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Начать предложение, а ребенок пусть сам его закончит, подбирая разные          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lang="ru-RU" sz="1900" dirty="0" smtClean="0">
                <a:ea typeface="Times New Roman" pitchFamily="18" charset="0"/>
                <a:cs typeface="Arial" pitchFamily="34" charset="0"/>
              </a:rPr>
              <a:t>     </a:t>
            </a: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варианты.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555\Pictures\Рекомендации на лето\Tsv7SlideMin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52400" y="457200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Gungsuh" pitchFamily="18" charset="-127"/>
                <a:ea typeface="Gungsuh" pitchFamily="18" charset="-127"/>
                <a:cs typeface="Arial" pitchFamily="34" charset="0"/>
              </a:rPr>
              <a:t>       Упражнения для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Gungsuh" pitchFamily="18" charset="-127"/>
                <a:ea typeface="Gungsuh" pitchFamily="18" charset="-127"/>
                <a:cs typeface="Arial" pitchFamily="34" charset="0"/>
              </a:rPr>
              <a:t>расширения словарного запаса ребёнка</a:t>
            </a:r>
            <a:endParaRPr lang="ru-RU" sz="2800" dirty="0" smtClean="0">
              <a:solidFill>
                <a:srgbClr val="C00000"/>
              </a:solidFill>
              <a:latin typeface="Gungsuh" pitchFamily="18" charset="-127"/>
              <a:ea typeface="Gungsuh" pitchFamily="18" charset="-127"/>
              <a:cs typeface="Arial" pitchFamily="34" charset="0"/>
            </a:endParaRPr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304800" y="1570991"/>
            <a:ext cx="8458200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1.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Рассматривая картинку, читая книжку, слушая сказку, обращайте внимание на редко встречающиеся, новые слова.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2.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Сочиняйте стихи, рифмы.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3.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Читая знакомые стихи, просите подсказать пропущенное слово.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4.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Игра в слова:  «назови все свои игрушки», «придумай слова, которые обозначают транспорт», «назови цвета», «какими словами можно описать лето, осень, зиму, весну», «вспомни слова с противоположным значением, близкие по значению»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5.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Объяснять переносные значения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выражений: золотое сердце, злой язык,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короткая память, голова на плечах, не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тронуть пальцем, правая рука, наломать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дров и т.д.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21508" name="Picture 4" descr="Картинки по запросу расширение словарного запас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62600" y="3886200"/>
            <a:ext cx="2971800" cy="2667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555\Pictures\Рекомендации на лето\Tsv7SlideMin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09600" y="0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Gungsuh" pitchFamily="18" charset="-127"/>
                <a:ea typeface="Gungsuh" pitchFamily="18" charset="-127"/>
                <a:cs typeface="Arial" pitchFamily="34" charset="0"/>
              </a:rPr>
              <a:t>       Упражнения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Gungsuh" pitchFamily="18" charset="-127"/>
                <a:ea typeface="Gungsuh" pitchFamily="18" charset="-127"/>
                <a:cs typeface="Arial" pitchFamily="34" charset="0"/>
              </a:rPr>
              <a:t>на развитие связной речи</a:t>
            </a:r>
            <a:endParaRPr lang="ru-RU" sz="2800" dirty="0" smtClean="0">
              <a:solidFill>
                <a:srgbClr val="C00000"/>
              </a:solidFill>
              <a:latin typeface="Gungsuh" pitchFamily="18" charset="-127"/>
              <a:ea typeface="Gungsuh" pitchFamily="18" charset="-127"/>
              <a:cs typeface="Arial" pitchFamily="34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28600" y="757536"/>
            <a:ext cx="8915400" cy="6863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1.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Необходимо учить ребёнка давать полный ответ на вопрос.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2.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Вызывать у него желание о чем-то рассказывать.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3.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Расспрашивайте о важных для него событиях.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4.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Внимательно слушайте ребёнка и направляйте его сбивчивый рассказ путём вопросов по содержанию.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5.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Подсказывайте, поправляйте ударение и произношение, но всегда давайте возможность выговориться.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indent="449263"/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6.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Упражнения для формирования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связ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-</a:t>
            </a:r>
          </a:p>
          <a:p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ной речи: описание предметов, рисунков, </a:t>
            </a:r>
          </a:p>
          <a:p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пересказы знакомых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текстов,придумыва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-</a:t>
            </a:r>
          </a:p>
          <a:p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ние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историй и сказок, беседы, составление </a:t>
            </a:r>
          </a:p>
          <a:p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и написание писем, поздравлений, состав-</a:t>
            </a:r>
          </a:p>
          <a:p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ляйте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предложений по заданным словам.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 </a:t>
            </a:r>
          </a:p>
          <a:p>
            <a:r>
              <a:rPr lang="ru-RU" sz="2000" i="1" dirty="0" smtClean="0">
                <a:latin typeface="+mj-lt"/>
                <a:ea typeface="Times New Roman" pitchFamily="18" charset="0"/>
                <a:cs typeface="Arial" pitchFamily="34" charset="0"/>
              </a:rPr>
              <a:t>Важно, чтобы летом ребёнок читал. </a:t>
            </a:r>
          </a:p>
          <a:p>
            <a:r>
              <a:rPr lang="ru-RU" sz="2000" i="1" dirty="0" smtClean="0">
                <a:ea typeface="Times New Roman" pitchFamily="18" charset="0"/>
                <a:cs typeface="Arial" pitchFamily="34" charset="0"/>
              </a:rPr>
              <a:t>Книга формирует   мировоззрение ребёнка и даёт ему знания. </a:t>
            </a:r>
            <a:r>
              <a:rPr lang="ru-RU" sz="2000" i="1" dirty="0" smtClean="0">
                <a:latin typeface="+mj-lt"/>
                <a:ea typeface="Times New Roman" pitchFamily="18" charset="0"/>
                <a:cs typeface="Arial" pitchFamily="34" charset="0"/>
              </a:rPr>
              <a:t>После </a:t>
            </a:r>
            <a:r>
              <a:rPr lang="ru-RU" sz="2000" i="1" dirty="0" smtClean="0">
                <a:ea typeface="Times New Roman" pitchFamily="18" charset="0"/>
                <a:cs typeface="Arial" pitchFamily="34" charset="0"/>
              </a:rPr>
              <a:t>прочитанным самим ребёнком рассказам и сказкам, нужно проводить беседу, во время которой будет разбираться не только основное содержание сюжета, но и скрытый смысл. Необходимо чаще использовать   вопросы типа: «почему? зачем?  каким   образом» и т.п.  </a:t>
            </a:r>
          </a:p>
          <a:p>
            <a:r>
              <a:rPr lang="ru-RU" sz="2000" dirty="0" smtClean="0"/>
              <a:t/>
            </a:r>
            <a:br>
              <a:rPr lang="ru-RU" sz="2000" dirty="0" smtClean="0"/>
            </a:br>
            <a:endParaRPr kumimoji="0" lang="ru-RU" sz="20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1027" name="Picture 3" descr="Мальчик с огромным количеством книг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62600" y="2743200"/>
            <a:ext cx="2969410" cy="2228805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</p:pic>
      <p:pic>
        <p:nvPicPr>
          <p:cNvPr id="8" name="Picture 2" descr="C:\Users\555\Pictures\Рекомендации на лето\1_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</TotalTime>
  <Words>1020</Words>
  <Application>Microsoft Office PowerPoint</Application>
  <PresentationFormat>Экран (4:3)</PresentationFormat>
  <Paragraphs>103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Рекомендации родителям  от учителя-логопеда на летний период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ТАТЬЯНА</dc:creator>
  <cp:lastModifiedBy>RePack by SPecialiST</cp:lastModifiedBy>
  <cp:revision>35</cp:revision>
  <dcterms:created xsi:type="dcterms:W3CDTF">2017-06-15T05:42:30Z</dcterms:created>
  <dcterms:modified xsi:type="dcterms:W3CDTF">2026-08-11T04:10:03Z</dcterms:modified>
</cp:coreProperties>
</file>