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6" r:id="rId1"/>
  </p:sldMasterIdLst>
  <p:sldIdLst>
    <p:sldId id="275" r:id="rId2"/>
    <p:sldId id="293" r:id="rId3"/>
    <p:sldId id="292" r:id="rId4"/>
    <p:sldId id="294" r:id="rId5"/>
    <p:sldId id="295" r:id="rId6"/>
    <p:sldId id="296" r:id="rId7"/>
    <p:sldId id="297" r:id="rId8"/>
  </p:sldIdLst>
  <p:sldSz cx="5545138" cy="5778500"/>
  <p:notesSz cx="6858000" cy="9144000"/>
  <p:defaultTextStyle>
    <a:defPPr>
      <a:defRPr lang="en-US"/>
    </a:defPPr>
    <a:lvl1pPr marL="0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23515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47029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970544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294059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617574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1941088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264603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588118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E761BB-9BF8-4A2D-A28D-EE7F18B7B4DF}">
          <p14:sldIdLst>
            <p14:sldId id="275"/>
            <p14:sldId id="293"/>
            <p14:sldId id="292"/>
            <p14:sldId id="294"/>
            <p14:sldId id="295"/>
            <p14:sldId id="296"/>
            <p14:sldId id="297"/>
          </p14:sldIdLst>
        </p14:section>
        <p14:section name="Раздел без заголовка" id="{99C542B7-CE6A-4566-B45B-87A76F68FDA8}">
          <p14:sldIdLst/>
        </p14:section>
        <p14:section name="Раздел без заголовка" id="{F343F6D4-92D2-4027-94F0-2D0E4922192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20">
          <p15:clr>
            <a:srgbClr val="A4A3A4"/>
          </p15:clr>
        </p15:guide>
        <p15:guide id="4" pos="17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238" y="96"/>
      </p:cViewPr>
      <p:guideLst>
        <p:guide orient="horz" pos="2160"/>
        <p:guide pos="2880"/>
        <p:guide orient="horz" pos="1820"/>
        <p:guide pos="17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92" y="1096033"/>
            <a:ext cx="3952355" cy="2114244"/>
          </a:xfrm>
        </p:spPr>
        <p:txBody>
          <a:bodyPr anchor="b">
            <a:normAutofit/>
          </a:bodyPr>
          <a:lstStyle>
            <a:lvl1pPr algn="ctr"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392" y="3274485"/>
            <a:ext cx="3952355" cy="1155699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323515" indent="0" algn="ctr">
              <a:buNone/>
              <a:defRPr sz="1400"/>
            </a:lvl2pPr>
            <a:lvl3pPr marL="647029" indent="0" algn="ctr">
              <a:buNone/>
              <a:defRPr sz="1300"/>
            </a:lvl3pPr>
            <a:lvl4pPr marL="970544" indent="0" algn="ctr">
              <a:buNone/>
              <a:defRPr sz="1100"/>
            </a:lvl4pPr>
            <a:lvl5pPr marL="1294059" indent="0" algn="ctr">
              <a:buNone/>
              <a:defRPr sz="1100"/>
            </a:lvl5pPr>
            <a:lvl6pPr marL="1617574" indent="0" algn="ctr">
              <a:buNone/>
              <a:defRPr sz="1100"/>
            </a:lvl6pPr>
            <a:lvl7pPr marL="1941088" indent="0" algn="ctr">
              <a:buNone/>
              <a:defRPr sz="1100"/>
            </a:lvl7pPr>
            <a:lvl8pPr marL="2264603" indent="0" algn="ctr">
              <a:buNone/>
              <a:defRPr sz="1100"/>
            </a:lvl8pPr>
            <a:lvl9pPr marL="2588118" indent="0" algn="ctr">
              <a:buNone/>
              <a:defRPr sz="11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45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10" y="3614195"/>
            <a:ext cx="4713928" cy="683857"/>
          </a:xfrm>
        </p:spPr>
        <p:txBody>
          <a:bodyPr anchor="b"/>
          <a:lstStyle>
            <a:lvl1pPr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8843" y="588350"/>
            <a:ext cx="4467462" cy="2708207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2300"/>
            </a:lvl1pPr>
            <a:lvl2pPr marL="323515" indent="0">
              <a:buNone/>
              <a:defRPr sz="2000"/>
            </a:lvl2pPr>
            <a:lvl3pPr marL="647029" indent="0">
              <a:buNone/>
              <a:defRPr sz="1700"/>
            </a:lvl3pPr>
            <a:lvl4pPr marL="970544" indent="0">
              <a:buNone/>
              <a:defRPr sz="1400"/>
            </a:lvl4pPr>
            <a:lvl5pPr marL="1294059" indent="0">
              <a:buNone/>
              <a:defRPr sz="1400"/>
            </a:lvl5pPr>
            <a:lvl6pPr marL="1617574" indent="0">
              <a:buNone/>
              <a:defRPr sz="1400"/>
            </a:lvl6pPr>
            <a:lvl7pPr marL="1941088" indent="0">
              <a:buNone/>
              <a:defRPr sz="1400"/>
            </a:lvl7pPr>
            <a:lvl8pPr marL="2264603" indent="0">
              <a:buNone/>
              <a:defRPr sz="1400"/>
            </a:lvl8pPr>
            <a:lvl9pPr marL="2588118" indent="0">
              <a:buNone/>
              <a:defRPr sz="1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4304576"/>
            <a:ext cx="4713937" cy="575046"/>
          </a:xfrm>
        </p:spPr>
        <p:txBody>
          <a:bodyPr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35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513645"/>
            <a:ext cx="4713937" cy="2887771"/>
          </a:xfrm>
        </p:spPr>
        <p:txBody>
          <a:bodyPr anchor="ctr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3542951"/>
            <a:ext cx="4713937" cy="1336672"/>
          </a:xfrm>
        </p:spPr>
        <p:txBody>
          <a:bodyPr anchor="ctr"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2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763" y="735237"/>
            <a:ext cx="4231057" cy="2300206"/>
          </a:xfrm>
        </p:spPr>
        <p:txBody>
          <a:bodyPr anchor="ctr"/>
          <a:lstStyle>
            <a:lvl1pPr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782580" y="3041786"/>
            <a:ext cx="3980701" cy="501164"/>
          </a:xfrm>
        </p:spPr>
        <p:txBody>
          <a:bodyPr anchor="t">
            <a:normAutofit/>
          </a:bodyPr>
          <a:lstStyle>
            <a:lvl1pPr marL="0" indent="0">
              <a:buNone/>
              <a:defRPr sz="10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3684487"/>
            <a:ext cx="4713937" cy="119736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47314" y="748103"/>
            <a:ext cx="331646" cy="492728"/>
          </a:xfrm>
          <a:prstGeom prst="rect">
            <a:avLst/>
          </a:prstGeom>
        </p:spPr>
        <p:txBody>
          <a:bodyPr vert="horz" lIns="64703" tIns="32351" rIns="64703" bIns="3235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57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60505" y="2628901"/>
            <a:ext cx="335741" cy="492728"/>
          </a:xfrm>
          <a:prstGeom prst="rect">
            <a:avLst/>
          </a:prstGeom>
        </p:spPr>
        <p:txBody>
          <a:bodyPr vert="horz" lIns="64703" tIns="32351" rIns="64703" bIns="3235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57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8379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1802072"/>
            <a:ext cx="4713937" cy="2116454"/>
          </a:xfrm>
        </p:spPr>
        <p:txBody>
          <a:bodyPr anchor="b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3928449"/>
            <a:ext cx="4713937" cy="961098"/>
          </a:xfrm>
        </p:spPr>
        <p:txBody>
          <a:bodyPr anchor="t"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30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15601" y="513645"/>
            <a:ext cx="4713937" cy="13524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15601" y="1994495"/>
            <a:ext cx="1500433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7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415601" y="2480050"/>
            <a:ext cx="1500433" cy="2399573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25026" y="1994495"/>
            <a:ext cx="1497042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7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020005" y="2480050"/>
            <a:ext cx="1502423" cy="2399573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626398" y="1994495"/>
            <a:ext cx="1503140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7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3626398" y="2480050"/>
            <a:ext cx="1503140" cy="2399573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073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415601" y="514632"/>
            <a:ext cx="4713937" cy="135145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415601" y="3542950"/>
            <a:ext cx="1499265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15601" y="1994495"/>
            <a:ext cx="1499265" cy="1284111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100"/>
            </a:lvl2pPr>
            <a:lvl3pPr marL="647029" indent="0">
              <a:buNone/>
              <a:defRPr sz="1100"/>
            </a:lvl3pPr>
            <a:lvl4pPr marL="970544" indent="0">
              <a:buNone/>
              <a:defRPr sz="1100"/>
            </a:lvl4pPr>
            <a:lvl5pPr marL="1294059" indent="0">
              <a:buNone/>
              <a:defRPr sz="1100"/>
            </a:lvl5pPr>
            <a:lvl6pPr marL="1617574" indent="0">
              <a:buNone/>
              <a:defRPr sz="1100"/>
            </a:lvl6pPr>
            <a:lvl7pPr marL="1941088" indent="0">
              <a:buNone/>
              <a:defRPr sz="1100"/>
            </a:lvl7pPr>
            <a:lvl8pPr marL="2264603" indent="0">
              <a:buNone/>
              <a:defRPr sz="1100"/>
            </a:lvl8pPr>
            <a:lvl9pPr marL="2588118" indent="0">
              <a:buNone/>
              <a:defRPr sz="11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415601" y="4028504"/>
            <a:ext cx="1499265" cy="851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20646" y="3542950"/>
            <a:ext cx="1501730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020004" y="1994495"/>
            <a:ext cx="1502423" cy="1284111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100"/>
            </a:lvl2pPr>
            <a:lvl3pPr marL="647029" indent="0">
              <a:buNone/>
              <a:defRPr sz="1100"/>
            </a:lvl3pPr>
            <a:lvl4pPr marL="970544" indent="0">
              <a:buNone/>
              <a:defRPr sz="1100"/>
            </a:lvl4pPr>
            <a:lvl5pPr marL="1294059" indent="0">
              <a:buNone/>
              <a:defRPr sz="1100"/>
            </a:lvl5pPr>
            <a:lvl6pPr marL="1617574" indent="0">
              <a:buNone/>
              <a:defRPr sz="1100"/>
            </a:lvl6pPr>
            <a:lvl7pPr marL="1941088" indent="0">
              <a:buNone/>
              <a:defRPr sz="1100"/>
            </a:lvl7pPr>
            <a:lvl8pPr marL="2264603" indent="0">
              <a:buNone/>
              <a:defRPr sz="1100"/>
            </a:lvl8pPr>
            <a:lvl9pPr marL="2588118" indent="0">
              <a:buNone/>
              <a:defRPr sz="11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020004" y="4028504"/>
            <a:ext cx="1502423" cy="851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626398" y="3542950"/>
            <a:ext cx="1501208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3626398" y="1994495"/>
            <a:ext cx="1503140" cy="1284111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100"/>
            </a:lvl2pPr>
            <a:lvl3pPr marL="647029" indent="0">
              <a:buNone/>
              <a:defRPr sz="1100"/>
            </a:lvl3pPr>
            <a:lvl4pPr marL="970544" indent="0">
              <a:buNone/>
              <a:defRPr sz="1100"/>
            </a:lvl4pPr>
            <a:lvl5pPr marL="1294059" indent="0">
              <a:buNone/>
              <a:defRPr sz="1100"/>
            </a:lvl5pPr>
            <a:lvl6pPr marL="1617574" indent="0">
              <a:buNone/>
              <a:defRPr sz="1100"/>
            </a:lvl6pPr>
            <a:lvl7pPr marL="1941088" indent="0">
              <a:buNone/>
              <a:defRPr sz="1100"/>
            </a:lvl7pPr>
            <a:lvl8pPr marL="2264603" indent="0">
              <a:buNone/>
              <a:defRPr sz="1100"/>
            </a:lvl8pPr>
            <a:lvl9pPr marL="2588118" indent="0">
              <a:buNone/>
              <a:defRPr sz="11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3626341" y="4028502"/>
            <a:ext cx="1503197" cy="851120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158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415601" y="1994496"/>
            <a:ext cx="4713937" cy="28851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66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68240" y="513647"/>
            <a:ext cx="1161298" cy="436597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415601" y="513647"/>
            <a:ext cx="3483324" cy="43659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29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616" y="525871"/>
            <a:ext cx="3995846" cy="10792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927" y="1797756"/>
            <a:ext cx="3997536" cy="318299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25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415600" y="1994496"/>
            <a:ext cx="4713652" cy="2885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8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698143"/>
            <a:ext cx="4708161" cy="2306023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1" y="3081747"/>
            <a:ext cx="4708161" cy="1152821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323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470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97054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9405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61757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4108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6460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8811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66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15602" y="521159"/>
            <a:ext cx="4713936" cy="13449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415600" y="1994496"/>
            <a:ext cx="2322312" cy="2885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2807226" y="1994496"/>
            <a:ext cx="2322027" cy="2885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41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15602" y="521159"/>
            <a:ext cx="4713936" cy="13449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370" y="1997802"/>
            <a:ext cx="2216543" cy="572958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415601" y="2570762"/>
            <a:ext cx="2322312" cy="23088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09207" y="1997802"/>
            <a:ext cx="2220331" cy="572958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2807226" y="2570762"/>
            <a:ext cx="2322027" cy="23088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02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091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18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513645"/>
            <a:ext cx="1790021" cy="1704777"/>
          </a:xfrm>
        </p:spPr>
        <p:txBody>
          <a:bodyPr anchor="b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2309593" y="513646"/>
            <a:ext cx="2819944" cy="436597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2218421"/>
            <a:ext cx="1790021" cy="2661201"/>
          </a:xfrm>
        </p:spPr>
        <p:txBody>
          <a:bodyPr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15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2" y="513644"/>
            <a:ext cx="2504298" cy="1704779"/>
          </a:xfrm>
        </p:spPr>
        <p:txBody>
          <a:bodyPr anchor="b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34708" y="513645"/>
            <a:ext cx="1822819" cy="4365978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2300"/>
            </a:lvl1pPr>
            <a:lvl2pPr marL="323515" indent="0">
              <a:buNone/>
              <a:defRPr sz="2000"/>
            </a:lvl2pPr>
            <a:lvl3pPr marL="647029" indent="0">
              <a:buNone/>
              <a:defRPr sz="1700"/>
            </a:lvl3pPr>
            <a:lvl4pPr marL="970544" indent="0">
              <a:buNone/>
              <a:defRPr sz="1400"/>
            </a:lvl4pPr>
            <a:lvl5pPr marL="1294059" indent="0">
              <a:buNone/>
              <a:defRPr sz="1400"/>
            </a:lvl5pPr>
            <a:lvl6pPr marL="1617574" indent="0">
              <a:buNone/>
              <a:defRPr sz="1400"/>
            </a:lvl6pPr>
            <a:lvl7pPr marL="1941088" indent="0">
              <a:buNone/>
              <a:defRPr sz="1400"/>
            </a:lvl7pPr>
            <a:lvl8pPr marL="2264603" indent="0">
              <a:buNone/>
              <a:defRPr sz="1400"/>
            </a:lvl8pPr>
            <a:lvl9pPr marL="2588118" indent="0">
              <a:buNone/>
              <a:defRPr sz="1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10" y="2218423"/>
            <a:ext cx="2504290" cy="2661200"/>
          </a:xfrm>
        </p:spPr>
        <p:txBody>
          <a:bodyPr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75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5545139" cy="57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602" y="521159"/>
            <a:ext cx="4713936" cy="1344927"/>
          </a:xfrm>
          <a:prstGeom prst="rect">
            <a:avLst/>
          </a:prstGeom>
        </p:spPr>
        <p:txBody>
          <a:bodyPr vert="horz" lIns="64703" tIns="32351" rIns="64703" bIns="32351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1" y="1994496"/>
            <a:ext cx="4713937" cy="2885127"/>
          </a:xfrm>
          <a:prstGeom prst="rect">
            <a:avLst/>
          </a:prstGeom>
        </p:spPr>
        <p:txBody>
          <a:bodyPr vert="horz" lIns="64703" tIns="32351" rIns="64703" bIns="3235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92426" y="4957205"/>
            <a:ext cx="1247656" cy="307652"/>
          </a:xfrm>
          <a:prstGeom prst="rect">
            <a:avLst/>
          </a:prstGeom>
        </p:spPr>
        <p:txBody>
          <a:bodyPr vert="horz" lIns="64703" tIns="32351" rIns="64703" bIns="32351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573B3701-5145-4E65-B098-FC65E6B9C69E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601" y="4957205"/>
            <a:ext cx="3034947" cy="307652"/>
          </a:xfrm>
          <a:prstGeom prst="rect">
            <a:avLst/>
          </a:prstGeom>
        </p:spPr>
        <p:txBody>
          <a:bodyPr vert="horz" lIns="64703" tIns="32351" rIns="64703" bIns="32351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81960" y="4957205"/>
            <a:ext cx="347578" cy="307652"/>
          </a:xfrm>
          <a:prstGeom prst="rect">
            <a:avLst/>
          </a:prstGeom>
        </p:spPr>
        <p:txBody>
          <a:bodyPr vert="horz" lIns="64703" tIns="32351" rIns="64703" bIns="32351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3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  <p:sldLayoutId id="2147484080" r:id="rId14"/>
    <p:sldLayoutId id="2147484081" r:id="rId15"/>
    <p:sldLayoutId id="2147484082" r:id="rId16"/>
    <p:sldLayoutId id="2147484083" r:id="rId17"/>
    <p:sldLayoutId id="2147484084" r:id="rId18"/>
  </p:sldLayoutIdLst>
  <p:txStyles>
    <p:titleStyle>
      <a:lvl1pPr algn="ctr" defTabSz="647029" rtl="0" eaLnBrk="1" latinLnBrk="0" hangingPunct="1">
        <a:lnSpc>
          <a:spcPct val="90000"/>
        </a:lnSpc>
        <a:spcBef>
          <a:spcPct val="0"/>
        </a:spcBef>
        <a:buNone/>
        <a:defRPr sz="25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61757" indent="-161757" algn="l" defTabSz="647029" rtl="0" eaLnBrk="1" latinLnBrk="0" hangingPunct="1">
        <a:lnSpc>
          <a:spcPct val="120000"/>
        </a:lnSpc>
        <a:spcBef>
          <a:spcPts val="708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85272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3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08787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32302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455816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779331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102846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426360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749875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3515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7029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0544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94059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17574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41088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64603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88118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86FDF186-B1EC-4283-AA2E-19CFBF9CE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1" y="80938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0691C0-B958-4F11-BA87-9F4F5E1A3F95}"/>
              </a:ext>
            </a:extLst>
          </p:cNvPr>
          <p:cNvSpPr txBox="1"/>
          <p:nvPr/>
        </p:nvSpPr>
        <p:spPr>
          <a:xfrm>
            <a:off x="72269" y="4113386"/>
            <a:ext cx="52925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Оказывается, есть такое важное правило – правило «трех минут». Оно работает, как для супругов, так и для детей. Когда родители в семье начинают выполнять это правило, то замечают, что оно очень многое меняет в отношениях к лучшему.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6DDCA3-ED02-4DBF-9243-D879A222FB33}"/>
              </a:ext>
            </a:extLst>
          </p:cNvPr>
          <p:cNvSpPr txBox="1"/>
          <p:nvPr/>
        </p:nvSpPr>
        <p:spPr>
          <a:xfrm>
            <a:off x="540321" y="3177282"/>
            <a:ext cx="15121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Ким О.А. </a:t>
            </a:r>
          </a:p>
        </p:txBody>
      </p:sp>
    </p:spTree>
    <p:extLst>
      <p:ext uri="{BB962C8B-B14F-4D97-AF65-F5344CB8AC3E}">
        <p14:creationId xmlns:p14="http://schemas.microsoft.com/office/powerpoint/2010/main" val="1413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09AB61-26E7-46B2-B6E3-6ABD9A8D0C9E}"/>
              </a:ext>
            </a:extLst>
          </p:cNvPr>
          <p:cNvSpPr txBox="1"/>
          <p:nvPr/>
        </p:nvSpPr>
        <p:spPr>
          <a:xfrm>
            <a:off x="93044" y="3537322"/>
            <a:ext cx="5328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«первых трех минут» заключается в том, чтобы всегда встречать ребенка с такой огромной радостью, как будто встречаете друга, которого не видели уже много, много лет. И не важно, вы вернулись из магазина, в который выбегали за хлебом, или пришли домой с работы. Обычно всё, чем с вами хочет поделиться ребенок, он «выдает» в первые минуты встречи, именно в этом заключается важность не упустить это время.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9B5EFE1-F8BB-409D-A0B8-C05C8F7314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8"/>
          <a:stretch/>
        </p:blipFill>
        <p:spPr bwMode="auto">
          <a:xfrm>
            <a:off x="108274" y="53850"/>
            <a:ext cx="5328592" cy="341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93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9BB450-E142-4CA5-A175-19EE508E976F}"/>
              </a:ext>
            </a:extLst>
          </p:cNvPr>
          <p:cNvSpPr txBox="1"/>
          <p:nvPr/>
        </p:nvSpPr>
        <p:spPr>
          <a:xfrm>
            <a:off x="47237" y="3802483"/>
            <a:ext cx="53774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сразу заметите тех родителей, которые интуитивно выполняют правило «первых трех минут». Например, забирая ребенка со школы, они всегда приседают на уровень его глаз, обнимают при встрече и говорят, что по нему соскучились. В то время как другие родители просто берут ребенка за руку, говорят «пошли», разговаривая при этом по телефону.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7B1AFF9-0F27-4896-96B0-A22BA0961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8419">
            <a:off x="220314" y="321033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7BE6AB9-49AC-4DDD-BAE2-5163B7F3E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5361">
            <a:off x="2762204" y="305549"/>
            <a:ext cx="2487185" cy="16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C7742D43-406E-4CC6-A635-597FD2C3F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0"/>
          <a:stretch/>
        </p:blipFill>
        <p:spPr bwMode="auto">
          <a:xfrm>
            <a:off x="2859671" y="2151139"/>
            <a:ext cx="1887865" cy="145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047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85031D-ACDE-45F6-A256-2665D1FE32DB}"/>
              </a:ext>
            </a:extLst>
          </p:cNvPr>
          <p:cNvSpPr txBox="1"/>
          <p:nvPr/>
        </p:nvSpPr>
        <p:spPr>
          <a:xfrm>
            <a:off x="84092" y="3887482"/>
            <a:ext cx="52565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Приходя с работы, сразу обращайте все внимание на ребенка. Вы имеете несколько минут для того, чтобы сесть рядом возле него, расспросить о его дне и выслушать. Потом уже пойдете ужинать и смотреть новости.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НЕ КОЛИЧЕСТВО ВРЕМЕНИ, А ЭМОЦИОНАЛЬНАЯ БЛИЗОСТЬ.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069A3A9-F6C2-44CB-BF8E-2BD5FF079E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" t="1817" r="5204" b="33591"/>
          <a:stretch/>
        </p:blipFill>
        <p:spPr bwMode="auto">
          <a:xfrm rot="20810984">
            <a:off x="146743" y="340231"/>
            <a:ext cx="2372978" cy="156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5DB9E3C1-5AD4-4FD8-93BB-6D977C0E13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9" t="9759" r="14939" b="18820"/>
          <a:stretch/>
        </p:blipFill>
        <p:spPr bwMode="auto">
          <a:xfrm rot="581834">
            <a:off x="2893076" y="297774"/>
            <a:ext cx="2297816" cy="234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3BD3C72C-4973-448A-8A81-85498C3FAF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4" t="24043"/>
          <a:stretch/>
        </p:blipFill>
        <p:spPr bwMode="auto">
          <a:xfrm>
            <a:off x="753377" y="2097162"/>
            <a:ext cx="1913088" cy="179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112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A45209-F77F-4200-9C71-A515B3075DB5}"/>
              </a:ext>
            </a:extLst>
          </p:cNvPr>
          <p:cNvSpPr txBox="1"/>
          <p:nvPr/>
        </p:nvSpPr>
        <p:spPr>
          <a:xfrm>
            <a:off x="144277" y="3703168"/>
            <a:ext cx="525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несколько минут душевной беседы значат для малыша гораздо больше, чем целый день, проведенный с вами вместе. То, что мы все время забеганные и озабоченные, точно не сделает наших детей счастливее, даже если мы считаем, что делаем это ради них и их благополучия.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FC0D4CD-3126-4DB9-BD06-247622363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44"/>
          <a:stretch/>
        </p:blipFill>
        <p:spPr bwMode="auto">
          <a:xfrm>
            <a:off x="130610" y="80936"/>
            <a:ext cx="2793691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B163763-3A61-4A5F-A634-F2159C9A06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5"/>
          <a:stretch/>
        </p:blipFill>
        <p:spPr bwMode="auto">
          <a:xfrm rot="562019">
            <a:off x="2953264" y="246506"/>
            <a:ext cx="2298989" cy="32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38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AA6A555-22FE-455D-87E8-140802C6FC5C}"/>
              </a:ext>
            </a:extLst>
          </p:cNvPr>
          <p:cNvSpPr txBox="1"/>
          <p:nvPr/>
        </p:nvSpPr>
        <p:spPr>
          <a:xfrm>
            <a:off x="144277" y="3033266"/>
            <a:ext cx="52565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и детей выражение «время вместе» имеет разное значение. Для взрослых достаточно, чтобы дети просто находились рядом с ними, когда они делают что-то дома или идут в магазин. А вот для детей понятие «время вместе» – это смотреть глаза-в-глаза, когда родители садятся рядом, откладывают мобильные телефоны, исключают мысли о сотнях своих проблем и совсем не отвлекаются на посторонние дела. Ребенок никогда не доверится, если чувствует, что в приоритете у родителей в момент общения есть что-то важнее, чем он.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EFC4A97-92BF-4D89-A52C-FF7392DA1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66" y="80939"/>
            <a:ext cx="525658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647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C1647-0DDF-418D-AB40-AE2CB1424D93}"/>
              </a:ext>
            </a:extLst>
          </p:cNvPr>
          <p:cNvSpPr txBox="1"/>
          <p:nvPr/>
        </p:nvSpPr>
        <p:spPr>
          <a:xfrm>
            <a:off x="173038" y="80938"/>
            <a:ext cx="51845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не всегда у родителей есть время на совместную игру с детьми, но в такие минуты делайте только то, что хочет ребенок. Не надо предлагать ему ваши варианты свободного времени. Время скоротечно, и вы не успеете опомниться, как ваши сыновья и дочери повзрослеют, поэтому не теряйте времени и начинайте строить доверительные отношения с ними уже сейчас. Пусть правило «трех минут» вам в этом пригодится.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D10D48F4-7B64-4345-B5AE-7266D01B3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" t="4564" r="3382" b="14924"/>
          <a:stretch/>
        </p:blipFill>
        <p:spPr bwMode="auto">
          <a:xfrm>
            <a:off x="324297" y="2177342"/>
            <a:ext cx="4968552" cy="330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98882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645</TotalTime>
  <Words>468</Words>
  <Application>Microsoft Office PowerPoint</Application>
  <PresentationFormat>Произвольный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Пользователь</cp:lastModifiedBy>
  <cp:revision>78</cp:revision>
  <cp:lastPrinted>2020-11-22T06:22:28Z</cp:lastPrinted>
  <dcterms:created xsi:type="dcterms:W3CDTF">2016-11-13T11:06:23Z</dcterms:created>
  <dcterms:modified xsi:type="dcterms:W3CDTF">2022-03-19T07:51:34Z</dcterms:modified>
</cp:coreProperties>
</file>