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Default Extension="svg" ContentType="image/sv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4630400" cy="8229600"/>
  <p:notesSz cx="6858000" cy="9945688"/>
  <p:embeddedFontLst>
    <p:embeddedFont>
      <p:font typeface="Merriweather Light" panose="00000400000000000000" pitchFamily="2" charset="-52"/>
      <p:regular r:id="rId14"/>
      <p:italic r:id="rId15"/>
    </p:embeddedFont>
    <p:embeddedFont>
      <p:font typeface="Open Sans" panose="020B0606030504020204" pitchFamily="34" charset="0"/>
      <p:regular r:id="rId16"/>
    </p:embeddedFont>
  </p:embeddedFontLst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58" d="100"/>
          <a:sy n="58" d="100"/>
        </p:scale>
        <p:origin x="1176" y="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tags" Target="tags/tag1.xml" /><Relationship Id="rId14" Type="http://schemas.openxmlformats.org/officeDocument/2006/relationships/font" Target="fonts/font1.fntdata" /><Relationship Id="rId15" Type="http://schemas.openxmlformats.org/officeDocument/2006/relationships/font" Target="fonts/font2.fntdata" /><Relationship Id="rId16" Type="http://schemas.openxmlformats.org/officeDocument/2006/relationships/font" Target="fonts/font3.fntdata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notesMaster" Target="notesMasters/notesMaster1.xml" /><Relationship Id="rId20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853995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7208" tIns="33604" rIns="67208" bIns="33604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7208" tIns="33604" rIns="67208" bIns="33604"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jpeg" /><Relationship Id="rId4" Type="http://schemas.openxmlformats.org/officeDocument/2006/relationships/image" Target="../media/image5.png" /><Relationship Id="rId5" Type="http://schemas.openxmlformats.org/officeDocument/2006/relationships/image" Target="../media/image6.svg" /><Relationship Id="rId6" Type="http://schemas.openxmlformats.org/officeDocument/2006/relationships/image" Target="../media/image7.png" /><Relationship Id="rId7" Type="http://schemas.openxmlformats.org/officeDocument/2006/relationships/image" Target="../media/image8.svg" /><Relationship Id="rId8" Type="http://schemas.openxmlformats.org/officeDocument/2006/relationships/image" Target="../media/image9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0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15.jpeg" /><Relationship Id="rId6" Type="http://schemas.openxmlformats.org/officeDocument/2006/relationships/image" Target="../media/image1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7.jpeg" /><Relationship Id="rId4" Type="http://schemas.openxmlformats.org/officeDocument/2006/relationships/image" Target="../media/image18.png" /><Relationship Id="rId5" Type="http://schemas.openxmlformats.org/officeDocument/2006/relationships/image" Target="../media/image19.svg" /><Relationship Id="rId6" Type="http://schemas.openxmlformats.org/officeDocument/2006/relationships/image" Target="../media/image20.png" /><Relationship Id="rId7" Type="http://schemas.openxmlformats.org/officeDocument/2006/relationships/image" Target="../media/image21.svg" /><Relationship Id="rId8" Type="http://schemas.openxmlformats.org/officeDocument/2006/relationships/image" Target="../media/image22.png" /><Relationship Id="rId9" Type="http://schemas.openxmlformats.org/officeDocument/2006/relationships/image" Target="../media/image23.sv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notesSlide" Target="../notesSlides/notesSlide10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71061"/>
            <a:ext cx="8249849" cy="766422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Merriweather Bold" pitchFamily="34" charset="-122"/>
                <a:cs typeface="Times New Roman" panose="02020603050405020304" pitchFamily="18" charset="0"/>
              </a:rPr>
              <a:t>Обогащение активного словаря: методы, игры и ежедневные практики</a:t>
            </a:r>
            <a:endParaRPr lang="ru-RU" sz="445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Merriweather Bold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403C4E"/>
              </a:solidFill>
              <a:ea typeface="Merriweather Bold" pitchFamily="34" charset="-122"/>
            </a:endParaRP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403C4E"/>
              </a:solidFill>
              <a:ea typeface="Merriweather Bold" pitchFamily="34" charset="-122"/>
            </a:endParaRP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403C4E"/>
              </a:solidFill>
              <a:ea typeface="Merriweather Bold" pitchFamily="34" charset="-122"/>
            </a:endParaRP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403C4E"/>
              </a:solidFill>
              <a:ea typeface="Merriweather Bold" pitchFamily="34" charset="-122"/>
            </a:endParaRP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403C4E"/>
              </a:solidFill>
              <a:ea typeface="Merriweather Bold" pitchFamily="34" charset="-122"/>
            </a:endParaRP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403C4E"/>
              </a:solidFill>
              <a:ea typeface="Merriweather Bold" pitchFamily="34" charset="-122"/>
            </a:endParaRPr>
          </a:p>
          <a:p>
            <a:pPr marL="0" indent="0" algn="r">
              <a:buNone/>
            </a:pPr>
            <a:r>
              <a:rPr lang="ru-RU" sz="240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Merriweather Bold" pitchFamily="34" charset="-122"/>
                <a:cs typeface="Times New Roman" panose="02020603050405020304" pitchFamily="18" charset="0"/>
              </a:rPr>
              <a:t>Выполнила:учитель-логопед</a:t>
            </a:r>
            <a:endParaRPr lang="ru-RU" sz="2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Merriweather Bold" pitchFamily="34" charset="-122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40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Merriweather Bold" pitchFamily="34" charset="-122"/>
                <a:cs typeface="Times New Roman" panose="02020603050405020304" pitchFamily="18" charset="0"/>
              </a:rPr>
              <a:t>Акзямова Э.Ф.</a:t>
            </a: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8DF8E2A-99D9-E21E-02AE-C5AD45CB3026}"/>
              </a:ext>
            </a:extLst>
          </p:cNvPr>
          <p:cNvSpPr/>
          <p:nvPr/>
        </p:nvSpPr>
        <p:spPr>
          <a:xfrm>
            <a:off x="12734693" y="7705493"/>
            <a:ext cx="1795346" cy="4348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92969"/>
            <a:ext cx="7556421" cy="99226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Times New Roman" panose="02020603050405020304" pitchFamily="18" charset="0"/>
              </a:rPr>
              <a:t>Почему важен богатый словарный запас у дошкольников?</a:t>
            </a:r>
            <a:endParaRPr lang="en-US" sz="310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80190" y="2123361"/>
            <a:ext cx="476250" cy="47625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2797969"/>
            <a:ext cx="2403991" cy="2480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Когнитивное развитие</a:t>
            </a:r>
            <a:endParaRPr lang="en-US" sz="1550"/>
          </a:p>
        </p:txBody>
      </p:sp>
      <p:sp>
        <p:nvSpPr>
          <p:cNvPr id="6" name="Text 2"/>
          <p:cNvSpPr/>
          <p:nvPr/>
        </p:nvSpPr>
        <p:spPr>
          <a:xfrm>
            <a:off x="6280190" y="3141226"/>
            <a:ext cx="7556421" cy="50815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Богатый словарный запас напрямую влияет на развитие мышления, памяти и внимания, формируя прочную основу для будущих академических успехов.</a:t>
            </a:r>
            <a:endParaRPr lang="en-US" b="1" i="1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80190" y="3966924"/>
            <a:ext cx="476250" cy="47625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280190" y="4641533"/>
            <a:ext cx="2695575" cy="2480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Успешная коммуникация</a:t>
            </a:r>
            <a:endParaRPr lang="en-US" sz="1550"/>
          </a:p>
        </p:txBody>
      </p:sp>
      <p:sp>
        <p:nvSpPr>
          <p:cNvPr id="9" name="Text 4"/>
          <p:cNvSpPr/>
          <p:nvPr/>
        </p:nvSpPr>
        <p:spPr>
          <a:xfrm>
            <a:off x="6280190" y="4984790"/>
            <a:ext cx="7556421" cy="50815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Дети с развитым словарным запасом легче выражают свои мысли, чувства и потребности, что улучшает их взаимодействие со сверстниками и взрослыми.</a:t>
            </a:r>
            <a:endParaRPr lang="en-US" b="1" i="1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0190" y="5922526"/>
            <a:ext cx="476250" cy="47625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80190" y="6485096"/>
            <a:ext cx="2115503" cy="2480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Подготовка к школе</a:t>
            </a:r>
            <a:endParaRPr lang="en-US" sz="1550"/>
          </a:p>
        </p:txBody>
      </p:sp>
      <p:sp>
        <p:nvSpPr>
          <p:cNvPr id="12" name="Text 6"/>
          <p:cNvSpPr/>
          <p:nvPr/>
        </p:nvSpPr>
        <p:spPr>
          <a:xfrm>
            <a:off x="6280190" y="6828353"/>
            <a:ext cx="7556421" cy="50815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Хороший словарный запас является одним из ключевых факторов успешной адаптации к школьной программе и освоению чтения и письма</a:t>
            </a:r>
            <a:r>
              <a:rPr lang="en-US" sz="16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60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8120C0F-08AB-74A7-C0CE-A22801482B74}"/>
              </a:ext>
            </a:extLst>
          </p:cNvPr>
          <p:cNvSpPr/>
          <p:nvPr/>
        </p:nvSpPr>
        <p:spPr>
          <a:xfrm>
            <a:off x="12723541" y="7727795"/>
            <a:ext cx="1817649" cy="4237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67120"/>
            <a:ext cx="7556421" cy="120491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Основы развития речи: как дети учатся новым словам</a:t>
            </a:r>
            <a:endParaRPr lang="en-US" sz="3750"/>
          </a:p>
        </p:txBody>
      </p:sp>
      <p:sp>
        <p:nvSpPr>
          <p:cNvPr id="4" name="Text 1"/>
          <p:cNvSpPr/>
          <p:nvPr/>
        </p:nvSpPr>
        <p:spPr>
          <a:xfrm>
            <a:off x="6280190" y="2261235"/>
            <a:ext cx="7961590" cy="92511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Развитие речи у детей дошкольного возраста – это сложный, многогранный процесс, который начинается с первых звуков и постепенно переходит к формированию связной речи.</a:t>
            </a:r>
            <a:endParaRPr lang="en-US" b="1" i="1"/>
          </a:p>
        </p:txBody>
      </p:sp>
      <p:sp>
        <p:nvSpPr>
          <p:cNvPr id="5" name="Text 2"/>
          <p:cNvSpPr/>
          <p:nvPr/>
        </p:nvSpPr>
        <p:spPr>
          <a:xfrm>
            <a:off x="6280190" y="3403163"/>
            <a:ext cx="192762" cy="24098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>
                <a:solidFill>
                  <a:srgbClr val="403C4E"/>
                </a:solidFill>
                <a:latin typeface="Merriweather Light" pitchFamily="34" charset="0"/>
                <a:ea typeface="Merriweather Light" pitchFamily="34" charset="-122"/>
                <a:cs typeface="Merriweather Light" pitchFamily="34" charset="-120"/>
              </a:rPr>
              <a:t>01</a:t>
            </a:r>
            <a:endParaRPr lang="en-US" sz="1500"/>
          </a:p>
        </p:txBody>
      </p:sp>
      <p:sp>
        <p:nvSpPr>
          <p:cNvPr id="6" name="Shape 3"/>
          <p:cNvSpPr/>
          <p:nvPr/>
        </p:nvSpPr>
        <p:spPr>
          <a:xfrm>
            <a:off x="6280190" y="3707844"/>
            <a:ext cx="3681770" cy="22860"/>
          </a:xfrm>
          <a:prstGeom prst="rect">
            <a:avLst/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7" name="Text 4"/>
          <p:cNvSpPr/>
          <p:nvPr/>
        </p:nvSpPr>
        <p:spPr>
          <a:xfrm>
            <a:off x="6280190" y="3849886"/>
            <a:ext cx="3445907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Наблюдение и подражание</a:t>
            </a:r>
            <a:endParaRPr lang="en-US" sz="1850"/>
          </a:p>
        </p:txBody>
      </p:sp>
      <p:sp>
        <p:nvSpPr>
          <p:cNvPr id="8" name="Text 5"/>
          <p:cNvSpPr/>
          <p:nvPr/>
        </p:nvSpPr>
        <p:spPr>
          <a:xfrm>
            <a:off x="6280190" y="4266724"/>
            <a:ext cx="3681770" cy="123348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Дети усваивают слова, наблюдая за речью взрослых и подражая им. Они копируют произношение, интонацию и контекст использования слов.</a:t>
            </a:r>
            <a:endParaRPr lang="en-US" b="1" i="1"/>
          </a:p>
        </p:txBody>
      </p:sp>
      <p:sp>
        <p:nvSpPr>
          <p:cNvPr id="9" name="Text 6"/>
          <p:cNvSpPr/>
          <p:nvPr/>
        </p:nvSpPr>
        <p:spPr>
          <a:xfrm>
            <a:off x="10154722" y="3403163"/>
            <a:ext cx="192762" cy="24098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>
                <a:solidFill>
                  <a:srgbClr val="403C4E"/>
                </a:solidFill>
                <a:latin typeface="Merriweather Light" pitchFamily="34" charset="0"/>
                <a:ea typeface="Merriweather Light" pitchFamily="34" charset="-122"/>
                <a:cs typeface="Merriweather Light" pitchFamily="34" charset="-120"/>
              </a:rPr>
              <a:t>02</a:t>
            </a:r>
            <a:endParaRPr lang="en-US" sz="1500"/>
          </a:p>
        </p:txBody>
      </p:sp>
      <p:sp>
        <p:nvSpPr>
          <p:cNvPr id="10" name="Shape 7"/>
          <p:cNvSpPr/>
          <p:nvPr/>
        </p:nvSpPr>
        <p:spPr>
          <a:xfrm>
            <a:off x="10154722" y="3707844"/>
            <a:ext cx="3681889" cy="22860"/>
          </a:xfrm>
          <a:prstGeom prst="rect">
            <a:avLst/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11" name="Text 8"/>
          <p:cNvSpPr/>
          <p:nvPr/>
        </p:nvSpPr>
        <p:spPr>
          <a:xfrm>
            <a:off x="10154722" y="3849886"/>
            <a:ext cx="3023473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Слушание и понимание</a:t>
            </a:r>
            <a:endParaRPr lang="en-US" sz="1850"/>
          </a:p>
        </p:txBody>
      </p:sp>
      <p:sp>
        <p:nvSpPr>
          <p:cNvPr id="12" name="Text 9"/>
          <p:cNvSpPr/>
          <p:nvPr/>
        </p:nvSpPr>
        <p:spPr>
          <a:xfrm>
            <a:off x="10154722" y="4266724"/>
            <a:ext cx="3681889" cy="123348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Постоянное слушание речи, диалогов и чтения книг помогает детям понимать значение новых слов в различных ситуациях.</a:t>
            </a:r>
            <a:endParaRPr lang="en-US" b="1" i="1"/>
          </a:p>
        </p:txBody>
      </p:sp>
      <p:sp>
        <p:nvSpPr>
          <p:cNvPr id="13" name="Text 10"/>
          <p:cNvSpPr/>
          <p:nvPr/>
        </p:nvSpPr>
        <p:spPr>
          <a:xfrm>
            <a:off x="6280190" y="5837515"/>
            <a:ext cx="192762" cy="24098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>
                <a:solidFill>
                  <a:srgbClr val="403C4E"/>
                </a:solidFill>
                <a:latin typeface="Merriweather Light" pitchFamily="34" charset="0"/>
                <a:ea typeface="Merriweather Light" pitchFamily="34" charset="-122"/>
                <a:cs typeface="Merriweather Light" pitchFamily="34" charset="-120"/>
              </a:rPr>
              <a:t>03</a:t>
            </a:r>
            <a:endParaRPr lang="en-US" sz="1500"/>
          </a:p>
        </p:txBody>
      </p:sp>
      <p:sp>
        <p:nvSpPr>
          <p:cNvPr id="14" name="Shape 11"/>
          <p:cNvSpPr/>
          <p:nvPr/>
        </p:nvSpPr>
        <p:spPr>
          <a:xfrm>
            <a:off x="6280190" y="6142196"/>
            <a:ext cx="7556421" cy="22860"/>
          </a:xfrm>
          <a:prstGeom prst="rect">
            <a:avLst/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15" name="Text 12"/>
          <p:cNvSpPr/>
          <p:nvPr/>
        </p:nvSpPr>
        <p:spPr>
          <a:xfrm>
            <a:off x="6280190" y="6284238"/>
            <a:ext cx="3203972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Активное использование</a:t>
            </a:r>
            <a:endParaRPr lang="en-US" sz="1850"/>
          </a:p>
        </p:txBody>
      </p:sp>
      <p:sp>
        <p:nvSpPr>
          <p:cNvPr id="16" name="Text 13"/>
          <p:cNvSpPr/>
          <p:nvPr/>
        </p:nvSpPr>
        <p:spPr>
          <a:xfrm>
            <a:off x="6280190" y="6701076"/>
            <a:ext cx="7556421" cy="61674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Постепенно дети начинают активно использовать новые слова в своей речи, сначала в знакомых контекстах, затем в более сложных предложениях.</a:t>
            </a:r>
            <a:endParaRPr lang="en-US" b="1" i="1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2315D3CD-B595-3247-881B-E9581B9A0D43}"/>
              </a:ext>
            </a:extLst>
          </p:cNvPr>
          <p:cNvSpPr/>
          <p:nvPr/>
        </p:nvSpPr>
        <p:spPr>
          <a:xfrm>
            <a:off x="12756995" y="7672039"/>
            <a:ext cx="1773044" cy="4840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789503" y="620316"/>
            <a:ext cx="13051393" cy="98702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850"/>
              </a:lnSpc>
              <a:buNone/>
            </a:pPr>
            <a:r>
              <a:rPr lang="en-US" sz="31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Эффективные методы пополнения словаря: чтение и рассказывание</a:t>
            </a:r>
            <a:endParaRPr lang="en-US" sz="3100"/>
          </a:p>
        </p:txBody>
      </p:sp>
      <p:sp>
        <p:nvSpPr>
          <p:cNvPr id="3" name="Text 1"/>
          <p:cNvSpPr/>
          <p:nvPr/>
        </p:nvSpPr>
        <p:spPr>
          <a:xfrm>
            <a:off x="2854166" y="1709375"/>
            <a:ext cx="2368510" cy="29598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Чтение вслух</a:t>
            </a:r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781884" y="2217857"/>
            <a:ext cx="6333173" cy="75759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19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Ежедневное чтение книг, сказок и стихов обогащает пассивный и активный словарный запас ребенка, знакомит его с новыми словами и речевыми оборотами.</a:t>
            </a:r>
            <a:endParaRPr lang="en-US" b="1" i="1"/>
          </a:p>
        </p:txBody>
      </p:sp>
      <p:sp>
        <p:nvSpPr>
          <p:cNvPr id="5" name="Text 3"/>
          <p:cNvSpPr/>
          <p:nvPr/>
        </p:nvSpPr>
        <p:spPr>
          <a:xfrm>
            <a:off x="421512" y="3333433"/>
            <a:ext cx="6333173" cy="252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Выбирайте книги с яркими иллюстрациями и 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algn="l">
              <a:lnSpc>
                <a:spcPts val="1950"/>
              </a:lnSpc>
              <a:buSzTx/>
            </a:pPr>
            <a:r>
              <a:rPr lang="ru-RU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    </a:t>
            </a:r>
            <a:r>
              <a:rPr lang="en-US" b="1" i="1" err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разнообразным лексиконом.</a:t>
            </a:r>
            <a:endParaRPr lang="en-US" b="1" i="1"/>
          </a:p>
        </p:txBody>
      </p:sp>
      <p:sp>
        <p:nvSpPr>
          <p:cNvPr id="6" name="Text 4"/>
          <p:cNvSpPr/>
          <p:nvPr/>
        </p:nvSpPr>
        <p:spPr>
          <a:xfrm>
            <a:off x="421511" y="3980221"/>
            <a:ext cx="6333173" cy="252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Обсуждайте сюжет, персонажей и новые слова.</a:t>
            </a:r>
            <a:endParaRPr lang="en-US" b="1" i="1"/>
          </a:p>
        </p:txBody>
      </p:sp>
      <p:sp>
        <p:nvSpPr>
          <p:cNvPr id="7" name="Text 5"/>
          <p:cNvSpPr/>
          <p:nvPr/>
        </p:nvSpPr>
        <p:spPr>
          <a:xfrm>
            <a:off x="421510" y="4423056"/>
            <a:ext cx="6333173" cy="252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Поощряйте ребенка задавать вопросы</a:t>
            </a:r>
            <a:r>
              <a:rPr lang="en-US" sz="14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40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503" y="5118424"/>
            <a:ext cx="4433173" cy="3033117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9161722" y="1713845"/>
            <a:ext cx="3004780" cy="29598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Рассказывание </a:t>
            </a: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историй</a:t>
            </a:r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7677150" y="2164602"/>
            <a:ext cx="6657856" cy="50506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19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Создавайте свои собственные истории или пересказывайте известные, используя при этом новые слова и побуждая ребенка к активному участию.</a:t>
            </a:r>
            <a:endParaRPr lang="en-US" b="1" i="1"/>
          </a:p>
        </p:txBody>
      </p:sp>
      <p:sp>
        <p:nvSpPr>
          <p:cNvPr id="11" name="Text 8"/>
          <p:cNvSpPr/>
          <p:nvPr/>
        </p:nvSpPr>
        <p:spPr>
          <a:xfrm>
            <a:off x="7507722" y="3202662"/>
            <a:ext cx="6333173" cy="252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Предлагайте ребенку закончить предложение или придумать 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algn="l">
              <a:lnSpc>
                <a:spcPts val="1950"/>
              </a:lnSpc>
              <a:buSzTx/>
            </a:pPr>
            <a:r>
              <a:rPr lang="ru-RU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      </a:t>
            </a:r>
            <a:r>
              <a:rPr lang="en-US" b="1" i="1" err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продолжение.</a:t>
            </a:r>
            <a:endParaRPr lang="en-US" b="1" i="1"/>
          </a:p>
        </p:txBody>
      </p:sp>
      <p:sp>
        <p:nvSpPr>
          <p:cNvPr id="12" name="Text 9"/>
          <p:cNvSpPr/>
          <p:nvPr/>
        </p:nvSpPr>
        <p:spPr>
          <a:xfrm>
            <a:off x="7497526" y="3796016"/>
            <a:ext cx="6333173" cy="50506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95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Задавайте наводящие вопросы: "Что случилось дальше?", "Как ты думаешь, что чувствовал герой?".</a:t>
            </a:r>
            <a:endParaRPr lang="en-US" b="1" i="1"/>
          </a:p>
        </p:txBody>
      </p:sp>
      <p:sp>
        <p:nvSpPr>
          <p:cNvPr id="13" name="Text 10"/>
          <p:cNvSpPr/>
          <p:nvPr/>
        </p:nvSpPr>
        <p:spPr>
          <a:xfrm>
            <a:off x="7515344" y="4364329"/>
            <a:ext cx="6333173" cy="252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Используйте слова-синонимы и антонимы для 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algn="l">
              <a:lnSpc>
                <a:spcPts val="1950"/>
              </a:lnSpc>
              <a:buSzTx/>
            </a:pPr>
            <a:r>
              <a:rPr lang="ru-RU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     </a:t>
            </a:r>
            <a:r>
              <a:rPr lang="en-US" b="1" i="1" err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расширения понимания</a:t>
            </a:r>
            <a:r>
              <a:rPr lang="en-US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9914" y="5118423"/>
            <a:ext cx="4433173" cy="3033117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5C88616-2C30-D7BB-E3C1-81E08E03E071}"/>
              </a:ext>
            </a:extLst>
          </p:cNvPr>
          <p:cNvSpPr/>
          <p:nvPr/>
        </p:nvSpPr>
        <p:spPr>
          <a:xfrm>
            <a:off x="12823902" y="7725622"/>
            <a:ext cx="1728439" cy="4259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9B8834C-4FA8-614E-A439-91DD6249143C}"/>
              </a:ext>
            </a:extLst>
          </p:cNvPr>
          <p:cNvSpPr/>
          <p:nvPr/>
        </p:nvSpPr>
        <p:spPr>
          <a:xfrm>
            <a:off x="556592" y="2164602"/>
            <a:ext cx="6652592" cy="97852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E494BC5-FD84-C72A-33BF-5CD1F5B735FF}"/>
              </a:ext>
            </a:extLst>
          </p:cNvPr>
          <p:cNvSpPr/>
          <p:nvPr/>
        </p:nvSpPr>
        <p:spPr>
          <a:xfrm>
            <a:off x="7515344" y="2116335"/>
            <a:ext cx="6916273" cy="1026795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744855" y="585192"/>
            <a:ext cx="11470005" cy="43231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Игры для развития активного словаря: от простых к сложным</a:t>
            </a:r>
            <a:endParaRPr lang="en-US" sz="270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75" y="1386126"/>
            <a:ext cx="3198376" cy="3198376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1460" y="1386126"/>
            <a:ext cx="3198376" cy="3198376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0445" y="1386126"/>
            <a:ext cx="3198376" cy="3198376"/>
          </a:xfrm>
          <a:prstGeom prst="rect">
            <a:avLst/>
          </a:prstGeom>
        </p:spPr>
      </p:pic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9430" y="1386126"/>
            <a:ext cx="3198495" cy="3198495"/>
          </a:xfrm>
          <a:prstGeom prst="rect">
            <a:avLst/>
          </a:prstGeom>
        </p:spPr>
      </p:pic>
      <p:sp>
        <p:nvSpPr>
          <p:cNvPr id="7" name="Shape 1"/>
          <p:cNvSpPr/>
          <p:nvPr/>
        </p:nvSpPr>
        <p:spPr>
          <a:xfrm>
            <a:off x="744855" y="5039678"/>
            <a:ext cx="6501170" cy="1240988"/>
          </a:xfrm>
          <a:prstGeom prst="roundRect">
            <a:avLst>
              <a:gd name="adj" fmla="val 5895"/>
            </a:avLst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sp>
        <p:nvSpPr>
          <p:cNvPr id="8" name="Shape 2"/>
          <p:cNvSpPr/>
          <p:nvPr/>
        </p:nvSpPr>
        <p:spPr>
          <a:xfrm>
            <a:off x="744855" y="5024438"/>
            <a:ext cx="6501170" cy="60960"/>
          </a:xfrm>
          <a:prstGeom prst="roundRect">
            <a:avLst>
              <a:gd name="adj" fmla="val 95310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9" name="Shape 3"/>
          <p:cNvSpPr/>
          <p:nvPr/>
        </p:nvSpPr>
        <p:spPr>
          <a:xfrm>
            <a:off x="3787914" y="4832271"/>
            <a:ext cx="414933" cy="414933"/>
          </a:xfrm>
          <a:prstGeom prst="roundRect">
            <a:avLst>
              <a:gd name="adj" fmla="val 220373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10" name="Text 4"/>
          <p:cNvSpPr/>
          <p:nvPr/>
        </p:nvSpPr>
        <p:spPr>
          <a:xfrm>
            <a:off x="3912334" y="4935974"/>
            <a:ext cx="165973" cy="2074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00" b="1">
                <a:solidFill>
                  <a:srgbClr val="000000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1300"/>
          </a:p>
        </p:txBody>
      </p:sp>
      <p:sp>
        <p:nvSpPr>
          <p:cNvPr id="11" name="Text 5"/>
          <p:cNvSpPr/>
          <p:nvPr/>
        </p:nvSpPr>
        <p:spPr>
          <a:xfrm>
            <a:off x="898327" y="5385435"/>
            <a:ext cx="1729145" cy="2160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«Я вижу…»</a:t>
            </a:r>
            <a:endParaRPr lang="en-US"/>
          </a:p>
        </p:txBody>
      </p:sp>
      <p:sp>
        <p:nvSpPr>
          <p:cNvPr id="12" name="Text 6"/>
          <p:cNvSpPr/>
          <p:nvPr/>
        </p:nvSpPr>
        <p:spPr>
          <a:xfrm>
            <a:off x="898327" y="5684520"/>
            <a:ext cx="6194227" cy="44267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Описание предметов вокруг, развитие наблюдательности и умения подбирать прилагательные.</a:t>
            </a:r>
            <a:endParaRPr lang="en-US" b="1" i="1"/>
          </a:p>
        </p:txBody>
      </p:sp>
      <p:sp>
        <p:nvSpPr>
          <p:cNvPr id="13" name="Shape 7"/>
          <p:cNvSpPr/>
          <p:nvPr/>
        </p:nvSpPr>
        <p:spPr>
          <a:xfrm>
            <a:off x="7396075" y="5024438"/>
            <a:ext cx="6501289" cy="1240988"/>
          </a:xfrm>
          <a:prstGeom prst="roundRect">
            <a:avLst>
              <a:gd name="adj" fmla="val 5895"/>
            </a:avLst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sp>
        <p:nvSpPr>
          <p:cNvPr id="14" name="Shape 8"/>
          <p:cNvSpPr/>
          <p:nvPr/>
        </p:nvSpPr>
        <p:spPr>
          <a:xfrm>
            <a:off x="7384256" y="5024438"/>
            <a:ext cx="6501289" cy="60960"/>
          </a:xfrm>
          <a:prstGeom prst="roundRect">
            <a:avLst>
              <a:gd name="adj" fmla="val 95310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15" name="Shape 9"/>
          <p:cNvSpPr/>
          <p:nvPr/>
        </p:nvSpPr>
        <p:spPr>
          <a:xfrm>
            <a:off x="10427434" y="4832271"/>
            <a:ext cx="414933" cy="414933"/>
          </a:xfrm>
          <a:prstGeom prst="roundRect">
            <a:avLst>
              <a:gd name="adj" fmla="val 220373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16" name="Text 10"/>
          <p:cNvSpPr/>
          <p:nvPr/>
        </p:nvSpPr>
        <p:spPr>
          <a:xfrm>
            <a:off x="10551855" y="4935974"/>
            <a:ext cx="165973" cy="2074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00" b="1">
                <a:solidFill>
                  <a:srgbClr val="000000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1300"/>
          </a:p>
        </p:txBody>
      </p:sp>
      <p:sp>
        <p:nvSpPr>
          <p:cNvPr id="17" name="Text 11"/>
          <p:cNvSpPr/>
          <p:nvPr/>
        </p:nvSpPr>
        <p:spPr>
          <a:xfrm>
            <a:off x="7537728" y="5385435"/>
            <a:ext cx="2222897" cy="2160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«Назови одним словом»</a:t>
            </a:r>
            <a:endParaRPr lang="en-US"/>
          </a:p>
        </p:txBody>
      </p:sp>
      <p:sp>
        <p:nvSpPr>
          <p:cNvPr id="18" name="Text 12"/>
          <p:cNvSpPr/>
          <p:nvPr/>
        </p:nvSpPr>
        <p:spPr>
          <a:xfrm>
            <a:off x="7537728" y="5684520"/>
            <a:ext cx="6194346" cy="221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Обобщение предметов по категориям, развитие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ts val="17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логического мышления и классификации.</a:t>
            </a:r>
            <a:endParaRPr lang="en-US" b="1" i="1"/>
          </a:p>
        </p:txBody>
      </p:sp>
      <p:sp>
        <p:nvSpPr>
          <p:cNvPr id="19" name="Shape 13"/>
          <p:cNvSpPr/>
          <p:nvPr/>
        </p:nvSpPr>
        <p:spPr>
          <a:xfrm>
            <a:off x="744855" y="6626304"/>
            <a:ext cx="6501170" cy="1019651"/>
          </a:xfrm>
          <a:prstGeom prst="roundRect">
            <a:avLst>
              <a:gd name="adj" fmla="val 7174"/>
            </a:avLst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sp>
        <p:nvSpPr>
          <p:cNvPr id="20" name="Shape 14"/>
          <p:cNvSpPr/>
          <p:nvPr/>
        </p:nvSpPr>
        <p:spPr>
          <a:xfrm>
            <a:off x="744855" y="6611064"/>
            <a:ext cx="6501170" cy="60960"/>
          </a:xfrm>
          <a:prstGeom prst="roundRect">
            <a:avLst>
              <a:gd name="adj" fmla="val 95310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21" name="Shape 15"/>
          <p:cNvSpPr/>
          <p:nvPr/>
        </p:nvSpPr>
        <p:spPr>
          <a:xfrm>
            <a:off x="3787914" y="6418898"/>
            <a:ext cx="414933" cy="414933"/>
          </a:xfrm>
          <a:prstGeom prst="roundRect">
            <a:avLst>
              <a:gd name="adj" fmla="val 220373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22" name="Text 16"/>
          <p:cNvSpPr/>
          <p:nvPr/>
        </p:nvSpPr>
        <p:spPr>
          <a:xfrm>
            <a:off x="3912334" y="6522601"/>
            <a:ext cx="165973" cy="2074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00" b="1">
                <a:solidFill>
                  <a:srgbClr val="000000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1300"/>
          </a:p>
        </p:txBody>
      </p:sp>
      <p:sp>
        <p:nvSpPr>
          <p:cNvPr id="23" name="Text 17"/>
          <p:cNvSpPr/>
          <p:nvPr/>
        </p:nvSpPr>
        <p:spPr>
          <a:xfrm>
            <a:off x="898327" y="6972062"/>
            <a:ext cx="1976080" cy="2160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«Что на что похоже?»</a:t>
            </a:r>
            <a:endParaRPr lang="en-US"/>
          </a:p>
        </p:txBody>
      </p:sp>
      <p:sp>
        <p:nvSpPr>
          <p:cNvPr id="24" name="Text 18"/>
          <p:cNvSpPr/>
          <p:nvPr/>
        </p:nvSpPr>
        <p:spPr>
          <a:xfrm>
            <a:off x="898327" y="7271147"/>
            <a:ext cx="6194227" cy="221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Поиск сходств и различий, развитие 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ts val="1700"/>
              </a:lnSpc>
              <a:buNone/>
            </a:pPr>
            <a:r>
              <a:rPr lang="en-US" b="1" i="1" err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ассоциативного мышления и умения сравнивать.</a:t>
            </a:r>
            <a:endParaRPr lang="en-US" b="1" i="1"/>
          </a:p>
        </p:txBody>
      </p:sp>
      <p:sp>
        <p:nvSpPr>
          <p:cNvPr id="25" name="Shape 19"/>
          <p:cNvSpPr/>
          <p:nvPr/>
        </p:nvSpPr>
        <p:spPr>
          <a:xfrm>
            <a:off x="7384256" y="6626304"/>
            <a:ext cx="6501289" cy="1019651"/>
          </a:xfrm>
          <a:prstGeom prst="roundRect">
            <a:avLst>
              <a:gd name="adj" fmla="val 7174"/>
            </a:avLst>
          </a:prstGeom>
          <a:solidFill>
            <a:srgbClr val="FFFFFF"/>
          </a:solidFill>
        </p:spPr>
        <p:txBody>
          <a:bodyPr/>
          <a:lstStyle/>
          <a:p>
            <a:endParaRPr lang="ru-RU"/>
          </a:p>
        </p:txBody>
      </p:sp>
      <p:sp>
        <p:nvSpPr>
          <p:cNvPr id="26" name="Shape 20"/>
          <p:cNvSpPr/>
          <p:nvPr/>
        </p:nvSpPr>
        <p:spPr>
          <a:xfrm>
            <a:off x="7384256" y="6611064"/>
            <a:ext cx="6501289" cy="60960"/>
          </a:xfrm>
          <a:prstGeom prst="roundRect">
            <a:avLst>
              <a:gd name="adj" fmla="val 95310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27" name="Shape 21"/>
          <p:cNvSpPr/>
          <p:nvPr/>
        </p:nvSpPr>
        <p:spPr>
          <a:xfrm>
            <a:off x="10427434" y="6418898"/>
            <a:ext cx="414933" cy="414933"/>
          </a:xfrm>
          <a:prstGeom prst="roundRect">
            <a:avLst>
              <a:gd name="adj" fmla="val 220373"/>
            </a:avLst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28" name="Text 22"/>
          <p:cNvSpPr/>
          <p:nvPr/>
        </p:nvSpPr>
        <p:spPr>
          <a:xfrm>
            <a:off x="10551855" y="6522601"/>
            <a:ext cx="165973" cy="20740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300" b="1">
                <a:solidFill>
                  <a:srgbClr val="000000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4</a:t>
            </a:r>
            <a:endParaRPr lang="en-US" sz="1300"/>
          </a:p>
        </p:txBody>
      </p:sp>
      <p:sp>
        <p:nvSpPr>
          <p:cNvPr id="29" name="Text 23"/>
          <p:cNvSpPr/>
          <p:nvPr/>
        </p:nvSpPr>
        <p:spPr>
          <a:xfrm>
            <a:off x="7537728" y="6972062"/>
            <a:ext cx="2158127" cy="2160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«Противоположности»</a:t>
            </a:r>
            <a:endParaRPr lang="en-US"/>
          </a:p>
        </p:txBody>
      </p:sp>
      <p:sp>
        <p:nvSpPr>
          <p:cNvPr id="30" name="Text 24"/>
          <p:cNvSpPr/>
          <p:nvPr/>
        </p:nvSpPr>
        <p:spPr>
          <a:xfrm>
            <a:off x="7537728" y="7271147"/>
            <a:ext cx="6194346" cy="22133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Подбор антонимов, расширение понимания значений слов</a:t>
            </a:r>
            <a:r>
              <a:rPr lang="en-US" sz="105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05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A863565-F983-BA83-1B42-1730EF54012F}"/>
              </a:ext>
            </a:extLst>
          </p:cNvPr>
          <p:cNvSpPr/>
          <p:nvPr/>
        </p:nvSpPr>
        <p:spPr>
          <a:xfrm>
            <a:off x="12788348" y="7752522"/>
            <a:ext cx="1722782" cy="445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8272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85825" y="342185"/>
            <a:ext cx="7556421" cy="92154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</a:pPr>
            <a:r>
              <a:rPr lang="ru-RU" sz="29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Ежедневные </a:t>
            </a:r>
            <a:r>
              <a:rPr lang="en-US" sz="2900" b="1" err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практики: превращаем рутину в обучение</a:t>
            </a:r>
            <a:endParaRPr lang="en-US" sz="2900"/>
          </a:p>
        </p:txBody>
      </p:sp>
      <p:sp>
        <p:nvSpPr>
          <p:cNvPr id="4" name="Shape 1"/>
          <p:cNvSpPr/>
          <p:nvPr/>
        </p:nvSpPr>
        <p:spPr>
          <a:xfrm>
            <a:off x="793790" y="2080855"/>
            <a:ext cx="7556421" cy="5210413"/>
          </a:xfrm>
          <a:prstGeom prst="roundRect">
            <a:avLst>
              <a:gd name="adj" fmla="val 118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5" name="Shape 2"/>
          <p:cNvSpPr/>
          <p:nvPr/>
        </p:nvSpPr>
        <p:spPr>
          <a:xfrm>
            <a:off x="801410" y="2088475"/>
            <a:ext cx="7541181" cy="1306116"/>
          </a:xfrm>
          <a:prstGeom prst="roundRect">
            <a:avLst>
              <a:gd name="adj" fmla="val 4741"/>
            </a:avLst>
          </a:prstGeom>
          <a:solidFill>
            <a:srgbClr val="FFD8CC"/>
          </a:solidFill>
        </p:spPr>
        <p:txBody>
          <a:bodyPr/>
          <a:lstStyle/>
          <a:p>
            <a:endParaRPr lang="ru-RU"/>
          </a:p>
        </p:txBody>
      </p:sp>
      <p:sp>
        <p:nvSpPr>
          <p:cNvPr id="6" name="Text 3"/>
          <p:cNvSpPr/>
          <p:nvPr/>
        </p:nvSpPr>
        <p:spPr>
          <a:xfrm>
            <a:off x="948809" y="2235875"/>
            <a:ext cx="1842968" cy="2303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Во время еды</a:t>
            </a:r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948809" y="2554605"/>
            <a:ext cx="7246382" cy="47148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Обсуждайте продукты, их вкус, цвет, форму. "Какой вкусный суп! Он соленый или сладкий? Какого цвета морковка?"</a:t>
            </a:r>
            <a:endParaRPr lang="en-US" b="1" i="1"/>
          </a:p>
        </p:txBody>
      </p:sp>
      <p:sp>
        <p:nvSpPr>
          <p:cNvPr id="8" name="Shape 5"/>
          <p:cNvSpPr/>
          <p:nvPr/>
        </p:nvSpPr>
        <p:spPr>
          <a:xfrm>
            <a:off x="801410" y="3394591"/>
            <a:ext cx="7541181" cy="1291471"/>
          </a:xfrm>
          <a:prstGeom prst="rect">
            <a:avLst/>
          </a:prstGeom>
          <a:solidFill>
            <a:srgbClr val="FFD8CC"/>
          </a:solidFill>
        </p:spPr>
        <p:txBody>
          <a:bodyPr/>
          <a:lstStyle/>
          <a:p>
            <a:endParaRPr lang="ru-RU"/>
          </a:p>
        </p:txBody>
      </p:sp>
      <p:sp>
        <p:nvSpPr>
          <p:cNvPr id="9" name="Shape 6"/>
          <p:cNvSpPr/>
          <p:nvPr/>
        </p:nvSpPr>
        <p:spPr>
          <a:xfrm>
            <a:off x="801410" y="3394591"/>
            <a:ext cx="7541181" cy="15240"/>
          </a:xfrm>
          <a:prstGeom prst="roundRect">
            <a:avLst>
              <a:gd name="adj" fmla="val 406325"/>
            </a:avLst>
          </a:prstGeom>
          <a:solidFill>
            <a:srgbClr val="E5BEB2"/>
          </a:solidFill>
        </p:spPr>
        <p:txBody>
          <a:bodyPr/>
          <a:lstStyle/>
          <a:p>
            <a:endParaRPr lang="ru-RU"/>
          </a:p>
        </p:txBody>
      </p:sp>
      <p:sp>
        <p:nvSpPr>
          <p:cNvPr id="10" name="Shape 7"/>
          <p:cNvSpPr/>
          <p:nvPr/>
        </p:nvSpPr>
        <p:spPr>
          <a:xfrm>
            <a:off x="4387691" y="3217962"/>
            <a:ext cx="368498" cy="368498"/>
          </a:xfrm>
          <a:prstGeom prst="roundRect">
            <a:avLst>
              <a:gd name="adj" fmla="val 16804"/>
            </a:avLst>
          </a:prstGeom>
          <a:solidFill>
            <a:srgbClr val="FFFFFF"/>
          </a:solidFill>
          <a:ln w="1524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79846" y="3309997"/>
            <a:ext cx="184190" cy="18419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948809" y="3763089"/>
            <a:ext cx="1842968" cy="2303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При одевании</a:t>
            </a:r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948809" y="4081820"/>
            <a:ext cx="7246382" cy="23574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Называйте предметы одежды, описывайте их свойства. 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"Надень эту мягкую синюю кофту."</a:t>
            </a:r>
            <a:endParaRPr lang="en-US" b="1" i="1"/>
          </a:p>
        </p:txBody>
      </p:sp>
      <p:sp>
        <p:nvSpPr>
          <p:cNvPr id="14" name="Shape 10"/>
          <p:cNvSpPr/>
          <p:nvPr/>
        </p:nvSpPr>
        <p:spPr>
          <a:xfrm>
            <a:off x="801410" y="4686062"/>
            <a:ext cx="7541181" cy="1291471"/>
          </a:xfrm>
          <a:prstGeom prst="rect">
            <a:avLst/>
          </a:prstGeom>
          <a:solidFill>
            <a:srgbClr val="FFD8CC"/>
          </a:solidFill>
        </p:spPr>
        <p:txBody>
          <a:bodyPr/>
          <a:lstStyle/>
          <a:p>
            <a:endParaRPr lang="ru-RU"/>
          </a:p>
        </p:txBody>
      </p:sp>
      <p:sp>
        <p:nvSpPr>
          <p:cNvPr id="15" name="Shape 11"/>
          <p:cNvSpPr/>
          <p:nvPr/>
        </p:nvSpPr>
        <p:spPr>
          <a:xfrm>
            <a:off x="801410" y="4686062"/>
            <a:ext cx="7541181" cy="15240"/>
          </a:xfrm>
          <a:prstGeom prst="roundRect">
            <a:avLst>
              <a:gd name="adj" fmla="val 406325"/>
            </a:avLst>
          </a:prstGeom>
          <a:solidFill>
            <a:srgbClr val="E5BEB2"/>
          </a:solidFill>
        </p:spPr>
        <p:txBody>
          <a:bodyPr/>
          <a:lstStyle/>
          <a:p>
            <a:endParaRPr lang="ru-RU"/>
          </a:p>
        </p:txBody>
      </p:sp>
      <p:sp>
        <p:nvSpPr>
          <p:cNvPr id="16" name="Shape 12"/>
          <p:cNvSpPr/>
          <p:nvPr/>
        </p:nvSpPr>
        <p:spPr>
          <a:xfrm>
            <a:off x="4387691" y="4509433"/>
            <a:ext cx="368498" cy="368498"/>
          </a:xfrm>
          <a:prstGeom prst="roundRect">
            <a:avLst>
              <a:gd name="adj" fmla="val 16804"/>
            </a:avLst>
          </a:prstGeom>
          <a:solidFill>
            <a:srgbClr val="FFFFFF"/>
          </a:solidFill>
          <a:ln w="1524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79846" y="4601468"/>
            <a:ext cx="184190" cy="18419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948809" y="5054560"/>
            <a:ext cx="1842968" cy="2303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В магазине</a:t>
            </a:r>
            <a:endParaRPr lang="en-US"/>
          </a:p>
        </p:txBody>
      </p:sp>
      <p:sp>
        <p:nvSpPr>
          <p:cNvPr id="19" name="Text 14"/>
          <p:cNvSpPr/>
          <p:nvPr/>
        </p:nvSpPr>
        <p:spPr>
          <a:xfrm>
            <a:off x="948809" y="5373291"/>
            <a:ext cx="7246382" cy="23574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Проговаривайте названия товаров, их характеристики.</a:t>
            </a:r>
            <a:endParaRPr lang="ru-RU" b="1" i="1">
              <a:solidFill>
                <a:srgbClr val="403C4E"/>
              </a:solidFill>
              <a:latin typeface="Open Sans" pitchFamily="34" charset="0"/>
              <a:ea typeface="Open Sans" pitchFamily="34" charset="-122"/>
              <a:cs typeface="Open Sans" pitchFamily="34" charset="-120"/>
            </a:endParaRPr>
          </a:p>
          <a:p>
            <a:pPr marL="0" indent="0" algn="l">
              <a:lnSpc>
                <a:spcPts val="18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"Давай купим красные спелые яблоки."</a:t>
            </a:r>
            <a:endParaRPr lang="en-US" b="1" i="1"/>
          </a:p>
        </p:txBody>
      </p:sp>
      <p:sp>
        <p:nvSpPr>
          <p:cNvPr id="20" name="Shape 15"/>
          <p:cNvSpPr/>
          <p:nvPr/>
        </p:nvSpPr>
        <p:spPr>
          <a:xfrm>
            <a:off x="801410" y="5977533"/>
            <a:ext cx="7541181" cy="1306116"/>
          </a:xfrm>
          <a:prstGeom prst="rect">
            <a:avLst/>
          </a:prstGeom>
          <a:solidFill>
            <a:srgbClr val="FFD8CC"/>
          </a:solidFill>
        </p:spPr>
        <p:txBody>
          <a:bodyPr/>
          <a:lstStyle/>
          <a:p>
            <a:endParaRPr lang="ru-RU"/>
          </a:p>
        </p:txBody>
      </p:sp>
      <p:sp>
        <p:nvSpPr>
          <p:cNvPr id="21" name="Shape 16"/>
          <p:cNvSpPr/>
          <p:nvPr/>
        </p:nvSpPr>
        <p:spPr>
          <a:xfrm>
            <a:off x="801410" y="5977533"/>
            <a:ext cx="7541181" cy="15240"/>
          </a:xfrm>
          <a:prstGeom prst="roundRect">
            <a:avLst>
              <a:gd name="adj" fmla="val 406325"/>
            </a:avLst>
          </a:prstGeom>
          <a:solidFill>
            <a:srgbClr val="E5BEB2"/>
          </a:solidFill>
        </p:spPr>
        <p:txBody>
          <a:bodyPr/>
          <a:lstStyle/>
          <a:p>
            <a:endParaRPr lang="ru-RU"/>
          </a:p>
        </p:txBody>
      </p:sp>
      <p:sp>
        <p:nvSpPr>
          <p:cNvPr id="22" name="Shape 17"/>
          <p:cNvSpPr/>
          <p:nvPr/>
        </p:nvSpPr>
        <p:spPr>
          <a:xfrm>
            <a:off x="4387691" y="5800904"/>
            <a:ext cx="368498" cy="368498"/>
          </a:xfrm>
          <a:prstGeom prst="roundRect">
            <a:avLst>
              <a:gd name="adj" fmla="val 16804"/>
            </a:avLst>
          </a:prstGeom>
          <a:solidFill>
            <a:srgbClr val="FFFFFF"/>
          </a:solidFill>
          <a:ln w="1524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79846" y="5892939"/>
            <a:ext cx="184190" cy="184190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948809" y="6292632"/>
            <a:ext cx="1842968" cy="23038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На прогулке</a:t>
            </a:r>
            <a:endParaRPr lang="en-US"/>
          </a:p>
        </p:txBody>
      </p:sp>
      <p:sp>
        <p:nvSpPr>
          <p:cNvPr id="25" name="Text 19"/>
          <p:cNvSpPr/>
          <p:nvPr/>
        </p:nvSpPr>
        <p:spPr>
          <a:xfrm>
            <a:off x="948809" y="6587846"/>
            <a:ext cx="7246382" cy="47148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Обращайте внимание на окружающий мир: деревья, цветы, животных, погоду. "Смотри, какое высокое дерево! А небо сегодня облачное."</a:t>
            </a:r>
            <a:endParaRPr lang="en-US" b="1" i="1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793790" y="681157"/>
            <a:ext cx="13042821" cy="106322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Роль родителей и педагогов в обогащении словарного запаса</a:t>
            </a:r>
            <a:endParaRPr lang="en-US" sz="3300"/>
          </a:p>
        </p:txBody>
      </p:sp>
      <p:sp>
        <p:nvSpPr>
          <p:cNvPr id="3" name="Text 1"/>
          <p:cNvSpPr/>
          <p:nvPr/>
        </p:nvSpPr>
        <p:spPr>
          <a:xfrm>
            <a:off x="793790" y="2026158"/>
            <a:ext cx="2551748" cy="3188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Родители</a:t>
            </a:r>
            <a:endParaRPr lang="en-US" sz="2000"/>
          </a:p>
        </p:txBody>
      </p:sp>
      <p:sp>
        <p:nvSpPr>
          <p:cNvPr id="4" name="Text 2"/>
          <p:cNvSpPr/>
          <p:nvPr/>
        </p:nvSpPr>
        <p:spPr>
          <a:xfrm>
            <a:off x="793790" y="2658428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Создают стимулирующую речевую среду дома.</a:t>
            </a:r>
            <a:endParaRPr lang="en-US" b="1" i="1"/>
          </a:p>
        </p:txBody>
      </p:sp>
      <p:sp>
        <p:nvSpPr>
          <p:cNvPr id="5" name="Text 3"/>
          <p:cNvSpPr/>
          <p:nvPr/>
        </p:nvSpPr>
        <p:spPr>
          <a:xfrm>
            <a:off x="793790" y="2990136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Читают книги, играют в развивающие игры</a:t>
            </a:r>
            <a:r>
              <a:rPr lang="en-US" sz="13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300"/>
          </a:p>
        </p:txBody>
      </p:sp>
      <p:sp>
        <p:nvSpPr>
          <p:cNvPr id="6" name="Text 4"/>
          <p:cNvSpPr/>
          <p:nvPr/>
        </p:nvSpPr>
        <p:spPr>
          <a:xfrm>
            <a:off x="793790" y="3321844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Поощряют ребенка к диалогу и рассказыванию</a:t>
            </a:r>
            <a:r>
              <a:rPr lang="en-US" sz="13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300"/>
          </a:p>
        </p:txBody>
      </p:sp>
      <p:sp>
        <p:nvSpPr>
          <p:cNvPr id="7" name="Text 5"/>
          <p:cNvSpPr/>
          <p:nvPr/>
        </p:nvSpPr>
        <p:spPr>
          <a:xfrm>
            <a:off x="793790" y="3653552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Являются примером правильной и богатой речи.</a:t>
            </a:r>
            <a:endParaRPr lang="en-US" b="1" i="1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861" y="4209828"/>
            <a:ext cx="4735354" cy="3239929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7530346" y="2026157"/>
            <a:ext cx="2551748" cy="3188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Педагоги</a:t>
            </a:r>
            <a:endParaRPr lang="en-US" sz="2000"/>
          </a:p>
        </p:txBody>
      </p:sp>
      <p:sp>
        <p:nvSpPr>
          <p:cNvPr id="10" name="Text 7"/>
          <p:cNvSpPr/>
          <p:nvPr/>
        </p:nvSpPr>
        <p:spPr>
          <a:xfrm>
            <a:off x="7530346" y="2658428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Организуют занятия по развитию речи</a:t>
            </a:r>
            <a:r>
              <a:rPr lang="en-US" sz="13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300"/>
          </a:p>
        </p:txBody>
      </p:sp>
      <p:sp>
        <p:nvSpPr>
          <p:cNvPr id="11" name="Text 8"/>
          <p:cNvSpPr/>
          <p:nvPr/>
        </p:nvSpPr>
        <p:spPr>
          <a:xfrm>
            <a:off x="7530346" y="2990136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Используют разнообразные дидактические материалы.</a:t>
            </a:r>
            <a:endParaRPr lang="en-US" b="1" i="1"/>
          </a:p>
        </p:txBody>
      </p:sp>
      <p:sp>
        <p:nvSpPr>
          <p:cNvPr id="12" name="Text 9"/>
          <p:cNvSpPr/>
          <p:nvPr/>
        </p:nvSpPr>
        <p:spPr>
          <a:xfrm>
            <a:off x="7530346" y="3321844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Создают возможности для активного общения</a:t>
            </a:r>
            <a:r>
              <a:rPr lang="en-US" sz="13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300"/>
          </a:p>
        </p:txBody>
      </p:sp>
      <p:sp>
        <p:nvSpPr>
          <p:cNvPr id="13" name="Text 10"/>
          <p:cNvSpPr/>
          <p:nvPr/>
        </p:nvSpPr>
        <p:spPr>
          <a:xfrm>
            <a:off x="7530346" y="3653552"/>
            <a:ext cx="6313884" cy="27217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Наблюдают за речевым развитием каждого ребенка.</a:t>
            </a:r>
            <a:endParaRPr lang="en-US" b="1" i="1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6694" y="4209827"/>
            <a:ext cx="4735354" cy="3239929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7E7A784-4E5B-DB5B-1703-DEBD69C79EFD}"/>
              </a:ext>
            </a:extLst>
          </p:cNvPr>
          <p:cNvSpPr/>
          <p:nvPr/>
        </p:nvSpPr>
        <p:spPr>
          <a:xfrm>
            <a:off x="12722087" y="7620000"/>
            <a:ext cx="1802296" cy="49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58058"/>
            <a:ext cx="7556421" cy="1700927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Индивидуальный подход: учитываем особенности каждого ребенка</a:t>
            </a:r>
            <a:endParaRPr lang="en-US" sz="3550"/>
          </a:p>
        </p:txBody>
      </p:sp>
      <p:sp>
        <p:nvSpPr>
          <p:cNvPr id="4" name="Text 1"/>
          <p:cNvSpPr/>
          <p:nvPr/>
        </p:nvSpPr>
        <p:spPr>
          <a:xfrm>
            <a:off x="1065967" y="2617180"/>
            <a:ext cx="7284244" cy="58054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Каждый ребенок уникален, и его путь к освоению языка индивидуален. Важно учитывать темперамент, интересы и темп развития.</a:t>
            </a:r>
            <a:endParaRPr lang="en-US" b="1" i="1"/>
          </a:p>
        </p:txBody>
      </p:sp>
      <p:sp>
        <p:nvSpPr>
          <p:cNvPr id="5" name="Shape 2"/>
          <p:cNvSpPr/>
          <p:nvPr/>
        </p:nvSpPr>
        <p:spPr>
          <a:xfrm>
            <a:off x="793790" y="2631162"/>
            <a:ext cx="22860" cy="988695"/>
          </a:xfrm>
          <a:prstGeom prst="rect">
            <a:avLst/>
          </a:prstGeom>
          <a:solidFill>
            <a:srgbClr val="FFAD94"/>
          </a:solidFill>
        </p:spPr>
        <p:txBody>
          <a:bodyPr/>
          <a:lstStyle/>
          <a:p>
            <a:endParaRPr lang="ru-RU"/>
          </a:p>
        </p:txBody>
      </p:sp>
      <p:sp>
        <p:nvSpPr>
          <p:cNvPr id="6" name="Shape 3"/>
          <p:cNvSpPr/>
          <p:nvPr/>
        </p:nvSpPr>
        <p:spPr>
          <a:xfrm>
            <a:off x="793790" y="3823930"/>
            <a:ext cx="3687485" cy="2215039"/>
          </a:xfrm>
          <a:prstGeom prst="roundRect">
            <a:avLst>
              <a:gd name="adj" fmla="val 344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7" name="Text 4"/>
          <p:cNvSpPr/>
          <p:nvPr/>
        </p:nvSpPr>
        <p:spPr>
          <a:xfrm>
            <a:off x="982861" y="4013002"/>
            <a:ext cx="3144322" cy="2834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Учитывайте темперамент</a:t>
            </a:r>
            <a:endParaRPr lang="en-US" sz="1750"/>
          </a:p>
        </p:txBody>
      </p:sp>
      <p:sp>
        <p:nvSpPr>
          <p:cNvPr id="8" name="Text 5"/>
          <p:cNvSpPr/>
          <p:nvPr/>
        </p:nvSpPr>
        <p:spPr>
          <a:xfrm>
            <a:off x="982861" y="4405313"/>
            <a:ext cx="3309342" cy="116109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Для активных детей подходят подвижные игры со словами, для более спокойных – чтение и настольные игры</a:t>
            </a:r>
            <a:r>
              <a:rPr lang="en-US" sz="1400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400" b="1" i="1"/>
          </a:p>
        </p:txBody>
      </p:sp>
      <p:sp>
        <p:nvSpPr>
          <p:cNvPr id="9" name="Shape 6"/>
          <p:cNvSpPr/>
          <p:nvPr/>
        </p:nvSpPr>
        <p:spPr>
          <a:xfrm>
            <a:off x="4662726" y="3823930"/>
            <a:ext cx="3687485" cy="2215039"/>
          </a:xfrm>
          <a:prstGeom prst="roundRect">
            <a:avLst>
              <a:gd name="adj" fmla="val 344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10" name="Text 7"/>
          <p:cNvSpPr/>
          <p:nvPr/>
        </p:nvSpPr>
        <p:spPr>
          <a:xfrm>
            <a:off x="4851797" y="4013002"/>
            <a:ext cx="3309342" cy="56697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Подстраивайтесь под интересы</a:t>
            </a:r>
            <a:endParaRPr lang="en-US" sz="1750"/>
          </a:p>
        </p:txBody>
      </p:sp>
      <p:sp>
        <p:nvSpPr>
          <p:cNvPr id="11" name="Text 8"/>
          <p:cNvSpPr/>
          <p:nvPr/>
        </p:nvSpPr>
        <p:spPr>
          <a:xfrm>
            <a:off x="4851797" y="4580812"/>
            <a:ext cx="3309342" cy="116109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Используйте слова, связанные с любимыми увлечениями ребенка – динозаврами, принцессами, машинками.</a:t>
            </a:r>
            <a:endParaRPr lang="en-US" b="1" i="1"/>
          </a:p>
        </p:txBody>
      </p:sp>
      <p:sp>
        <p:nvSpPr>
          <p:cNvPr id="12" name="Shape 9"/>
          <p:cNvSpPr/>
          <p:nvPr/>
        </p:nvSpPr>
        <p:spPr>
          <a:xfrm>
            <a:off x="793790" y="6220420"/>
            <a:ext cx="7556421" cy="1351002"/>
          </a:xfrm>
          <a:prstGeom prst="roundRect">
            <a:avLst>
              <a:gd name="adj" fmla="val 564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13" name="Text 10"/>
          <p:cNvSpPr/>
          <p:nvPr/>
        </p:nvSpPr>
        <p:spPr>
          <a:xfrm>
            <a:off x="982861" y="6409492"/>
            <a:ext cx="3655814" cy="28348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Оценивайте уровень развития</a:t>
            </a:r>
            <a:endParaRPr lang="en-US" sz="1750"/>
          </a:p>
        </p:txBody>
      </p:sp>
      <p:sp>
        <p:nvSpPr>
          <p:cNvPr id="14" name="Text 11"/>
          <p:cNvSpPr/>
          <p:nvPr/>
        </p:nvSpPr>
        <p:spPr>
          <a:xfrm>
            <a:off x="982861" y="6801803"/>
            <a:ext cx="7178278" cy="702111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Предлагайте задания, соответствующие текущему уровню речевого развития, чтобы избежать перегрузки или скуки.</a:t>
            </a:r>
            <a:endParaRPr lang="en-US" b="1" i="1"/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793790" y="752237"/>
            <a:ext cx="12830889" cy="67341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300"/>
              </a:lnSpc>
              <a:buNone/>
            </a:pPr>
            <a:r>
              <a:rPr lang="en-US" sz="420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Мониторинг прогресса и коррекция методов</a:t>
            </a:r>
            <a:endParaRPr lang="en-US" sz="4200"/>
          </a:p>
        </p:txBody>
      </p:sp>
      <p:sp>
        <p:nvSpPr>
          <p:cNvPr id="3" name="Text 1"/>
          <p:cNvSpPr/>
          <p:nvPr/>
        </p:nvSpPr>
        <p:spPr>
          <a:xfrm>
            <a:off x="926309" y="2516583"/>
            <a:ext cx="7615357" cy="689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7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Регулярные наблюдения: Замечайте, какие новые слова ребенок начал использовать, насколько связной стала его речь.</a:t>
            </a:r>
            <a:endParaRPr lang="en-US" b="1" i="1"/>
          </a:p>
        </p:txBody>
      </p:sp>
      <p:sp>
        <p:nvSpPr>
          <p:cNvPr id="4" name="Text 2"/>
          <p:cNvSpPr/>
          <p:nvPr/>
        </p:nvSpPr>
        <p:spPr>
          <a:xfrm>
            <a:off x="926310" y="3785318"/>
            <a:ext cx="7615357" cy="689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7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Ведение "словаря успеха": Записывайте новые слова, которые ребенок освоил, чтобы отслеживать динамику.</a:t>
            </a:r>
            <a:endParaRPr lang="en-US" b="1" i="1"/>
          </a:p>
        </p:txBody>
      </p:sp>
      <p:sp>
        <p:nvSpPr>
          <p:cNvPr id="5" name="Text 3"/>
          <p:cNvSpPr/>
          <p:nvPr/>
        </p:nvSpPr>
        <p:spPr>
          <a:xfrm>
            <a:off x="926311" y="4943568"/>
            <a:ext cx="7615357" cy="689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7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Диагностические игры: Проводите специальные игры и задания, направленные на оценку словарного запаса.</a:t>
            </a:r>
            <a:endParaRPr lang="en-US" b="1" i="1"/>
          </a:p>
        </p:txBody>
      </p:sp>
      <p:sp>
        <p:nvSpPr>
          <p:cNvPr id="6" name="Text 4"/>
          <p:cNvSpPr/>
          <p:nvPr/>
        </p:nvSpPr>
        <p:spPr>
          <a:xfrm>
            <a:off x="926312" y="5942171"/>
            <a:ext cx="7615357" cy="68961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700"/>
              </a:lnSpc>
              <a:buSzTx/>
              <a:buChar char="•"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Консультации со специалистами: При возникновении трудностей не стесняйтесь обратиться к логопеду или дефектологу.</a:t>
            </a:r>
            <a:endParaRPr lang="en-US" b="1" i="1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2546" y="1991201"/>
            <a:ext cx="4656415" cy="4656415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E0770CF-309F-A384-E89B-A31EEDC3F6E1}"/>
              </a:ext>
            </a:extLst>
          </p:cNvPr>
          <p:cNvSpPr/>
          <p:nvPr/>
        </p:nvSpPr>
        <p:spPr>
          <a:xfrm>
            <a:off x="12695583" y="7477244"/>
            <a:ext cx="1828800" cy="6595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793790" y="661928"/>
            <a:ext cx="13042821" cy="1204913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Ключевые выводы и рекомендации для родителей и педагогов</a:t>
            </a:r>
            <a:endParaRPr lang="en-US" sz="3750"/>
          </a:p>
        </p:txBody>
      </p:sp>
      <p:sp>
        <p:nvSpPr>
          <p:cNvPr id="3" name="Shape 1"/>
          <p:cNvSpPr/>
          <p:nvPr/>
        </p:nvSpPr>
        <p:spPr>
          <a:xfrm>
            <a:off x="793790" y="2700695"/>
            <a:ext cx="433745" cy="433745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4" name="Text 2"/>
          <p:cNvSpPr/>
          <p:nvPr/>
        </p:nvSpPr>
        <p:spPr>
          <a:xfrm>
            <a:off x="1420297" y="2616339"/>
            <a:ext cx="4833104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Создайте насыщенную речевую среду</a:t>
            </a:r>
            <a:endParaRPr lang="en-US" sz="1850"/>
          </a:p>
        </p:txBody>
      </p:sp>
      <p:sp>
        <p:nvSpPr>
          <p:cNvPr id="5" name="Text 3"/>
          <p:cNvSpPr/>
          <p:nvPr/>
        </p:nvSpPr>
        <p:spPr>
          <a:xfrm>
            <a:off x="1420296" y="2975065"/>
            <a:ext cx="12416314" cy="3083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Постоянно общайтесь с ребенком, комментируйте действия, задавайте вопросы</a:t>
            </a:r>
            <a:r>
              <a:rPr lang="en-US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793790" y="3877628"/>
            <a:ext cx="433745" cy="433745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7" name="Text 5"/>
          <p:cNvSpPr/>
          <p:nvPr/>
        </p:nvSpPr>
        <p:spPr>
          <a:xfrm>
            <a:off x="1420297" y="3786128"/>
            <a:ext cx="3840480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Играйте и читайте ежедневно</a:t>
            </a:r>
            <a:endParaRPr lang="en-US" sz="1850"/>
          </a:p>
        </p:txBody>
      </p:sp>
      <p:sp>
        <p:nvSpPr>
          <p:cNvPr id="8" name="Text 6"/>
          <p:cNvSpPr/>
          <p:nvPr/>
        </p:nvSpPr>
        <p:spPr>
          <a:xfrm>
            <a:off x="1420296" y="4126192"/>
            <a:ext cx="12416314" cy="3083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Превратите чтение и игры в увлекательную часть повседневной жизни.</a:t>
            </a:r>
            <a:endParaRPr lang="en-US" b="1" i="1"/>
          </a:p>
        </p:txBody>
      </p:sp>
      <p:sp>
        <p:nvSpPr>
          <p:cNvPr id="9" name="Shape 7"/>
          <p:cNvSpPr/>
          <p:nvPr/>
        </p:nvSpPr>
        <p:spPr>
          <a:xfrm>
            <a:off x="793790" y="5054560"/>
            <a:ext cx="433745" cy="433745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10" name="Text 8"/>
          <p:cNvSpPr/>
          <p:nvPr/>
        </p:nvSpPr>
        <p:spPr>
          <a:xfrm>
            <a:off x="1410176" y="5010508"/>
            <a:ext cx="4853345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Будьте терпеливы и последовательны</a:t>
            </a:r>
            <a:endParaRPr lang="en-US" sz="1850"/>
          </a:p>
        </p:txBody>
      </p:sp>
      <p:sp>
        <p:nvSpPr>
          <p:cNvPr id="11" name="Text 9"/>
          <p:cNvSpPr/>
          <p:nvPr/>
        </p:nvSpPr>
        <p:spPr>
          <a:xfrm>
            <a:off x="1410176" y="5334119"/>
            <a:ext cx="12416314" cy="3083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Развитие речи – это процесс, требующий времени и постоянных усилий</a:t>
            </a:r>
            <a:r>
              <a:rPr lang="en-US" sz="15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500"/>
          </a:p>
        </p:txBody>
      </p:sp>
      <p:sp>
        <p:nvSpPr>
          <p:cNvPr id="12" name="Shape 10"/>
          <p:cNvSpPr/>
          <p:nvPr/>
        </p:nvSpPr>
        <p:spPr>
          <a:xfrm>
            <a:off x="793790" y="6231493"/>
            <a:ext cx="433745" cy="433745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  <p:txBody>
          <a:bodyPr/>
          <a:lstStyle/>
          <a:p>
            <a:endParaRPr lang="ru-RU"/>
          </a:p>
        </p:txBody>
      </p:sp>
      <p:sp>
        <p:nvSpPr>
          <p:cNvPr id="13" name="Text 11"/>
          <p:cNvSpPr/>
          <p:nvPr/>
        </p:nvSpPr>
        <p:spPr>
          <a:xfrm>
            <a:off x="1410176" y="6121004"/>
            <a:ext cx="3429000" cy="3012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Радуйтесь каждому успеху</a:t>
            </a:r>
            <a:endParaRPr lang="en-US" sz="1850"/>
          </a:p>
        </p:txBody>
      </p:sp>
      <p:sp>
        <p:nvSpPr>
          <p:cNvPr id="14" name="Text 12"/>
          <p:cNvSpPr/>
          <p:nvPr/>
        </p:nvSpPr>
        <p:spPr>
          <a:xfrm>
            <a:off x="1410176" y="6560344"/>
            <a:ext cx="12416314" cy="3083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b="1" i="1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Поощряйте ребенка, даже за самые маленькие достижения</a:t>
            </a:r>
            <a:r>
              <a:rPr lang="en-US" sz="150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50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669F56E1-0D28-8D79-E4BB-77DCA56CA527}"/>
              </a:ext>
            </a:extLst>
          </p:cNvPr>
          <p:cNvSpPr/>
          <p:nvPr/>
        </p:nvSpPr>
        <p:spPr>
          <a:xfrm>
            <a:off x="12669078" y="7315200"/>
            <a:ext cx="1868557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Произвольный</PresentationFormat>
  <Paragraphs>94</Paragraphs>
  <Slides>10</Slides>
  <Notes>10</Notes>
  <TotalTime>65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baseType="lpstr" size="20">
      <vt:lpstr>Arial</vt:lpstr>
      <vt:lpstr>Calibri Light</vt:lpstr>
      <vt:lpstr>Calibri</vt:lpstr>
      <vt:lpstr>Aptos Display</vt:lpstr>
      <vt:lpstr>Aptos</vt:lpstr>
      <vt:lpstr>Times New Roman</vt:lpstr>
      <vt:lpstr>Merriweather Bold</vt:lpstr>
      <vt:lpstr>Open Sans</vt:lpstr>
      <vt:lpstr>Merriweather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Uzzer</cp:lastModifiedBy>
  <cp:revision>2</cp:revision>
  <cp:lastPrinted>2026-01-12T13:18:09.000</cp:lastPrinted>
  <dcterms:created xsi:type="dcterms:W3CDTF">2026-01-12T12:16:31Z</dcterms:created>
  <dcterms:modified xsi:type="dcterms:W3CDTF">2026-02-03T09:37:54Z</dcterms:modified>
</cp:coreProperties>
</file>