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7" r:id="rId5"/>
    <p:sldId id="278" r:id="rId6"/>
    <p:sldId id="279" r:id="rId7"/>
    <p:sldId id="280" r:id="rId8"/>
    <p:sldId id="282" r:id="rId9"/>
    <p:sldId id="257" r:id="rId10"/>
    <p:sldId id="276" r:id="rId11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505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68" d="100"/>
          <a:sy n="68" d="100"/>
        </p:scale>
        <p:origin x="-144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3CBB1A-99E3-455C-A6FA-03816EF80F1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pitchFamily="34" charset="0"/>
              </a:rPr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652" name="Номер слайда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ru-RU" sz="1200" dirty="0">
                <a:latin typeface="Calibri" panose="020F0502020204030204" pitchFamily="34" charset="0"/>
              </a:rPr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E9EB44-7DBF-4780-85F1-7840DB8897B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E9EB44-7DBF-4780-85F1-7840DB8897B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E9EB44-7DBF-4780-85F1-7840DB8897B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E9EB44-7DBF-4780-85F1-7840DB8897B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E9EB44-7DBF-4780-85F1-7840DB8897B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E9EB44-7DBF-4780-85F1-7840DB8897B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E9EB44-7DBF-4780-85F1-7840DB8897B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E9EB44-7DBF-4780-85F1-7840DB8897B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E9EB44-7DBF-4780-85F1-7840DB8897B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E9EB44-7DBF-4780-85F1-7840DB8897B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E9EB44-7DBF-4780-85F1-7840DB8897B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en-US" dirty="0"/>
              <a:t>Образец заголовка</a:t>
            </a:r>
            <a:endParaRPr lang="ru-RU" altLang="en-US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en-US" dirty="0"/>
              <a:t>Образец текста</a:t>
            </a:r>
            <a:endParaRPr lang="ru-RU" altLang="en-US" dirty="0"/>
          </a:p>
          <a:p>
            <a:pPr lvl="1"/>
            <a:r>
              <a:rPr lang="ru-RU" altLang="en-US" dirty="0"/>
              <a:t>Второй уровень</a:t>
            </a:r>
            <a:endParaRPr lang="ru-RU" altLang="en-US" dirty="0"/>
          </a:p>
          <a:p>
            <a:pPr lvl="2"/>
            <a:r>
              <a:rPr lang="ru-RU" altLang="en-US" dirty="0"/>
              <a:t>Третий уровень</a:t>
            </a:r>
            <a:endParaRPr lang="ru-RU" altLang="en-US" dirty="0"/>
          </a:p>
          <a:p>
            <a:pPr lvl="3"/>
            <a:r>
              <a:rPr lang="ru-RU" altLang="en-US" dirty="0"/>
              <a:t>Четвертый уровень</a:t>
            </a:r>
            <a:endParaRPr lang="ru-RU" altLang="en-US" dirty="0"/>
          </a:p>
          <a:p>
            <a:pPr lvl="4"/>
            <a:r>
              <a:rPr lang="ru-RU" altLang="en-US" dirty="0"/>
              <a:t>Пятый уровень</a:t>
            </a:r>
            <a:endParaRPr lang="ru-RU" alt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E9EB44-7DBF-4780-85F1-7840DB8897B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GIF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56870" y="549275"/>
            <a:ext cx="8572500" cy="135572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3600" b="1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Советы родителям по укреплению физического здоровья детей</a:t>
            </a:r>
            <a:endParaRPr kumimoji="0" lang="ru-RU" altLang="ru-RU" sz="36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2" name="TextBox 4"/>
          <p:cNvSpPr txBox="1"/>
          <p:nvPr/>
        </p:nvSpPr>
        <p:spPr>
          <a:xfrm flipH="1">
            <a:off x="5332413" y="4714875"/>
            <a:ext cx="1668462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5" y="1763395"/>
            <a:ext cx="5752465" cy="40024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14313" y="214313"/>
            <a:ext cx="8715375" cy="6339205"/>
          </a:xfrm>
          <a:prstGeom prst="rect">
            <a:avLst/>
          </a:prstGeom>
        </p:spPr>
        <p:txBody>
          <a:bodyPr>
            <a:spAutoFit/>
          </a:bodyPr>
          <a:p>
            <a:pPr algn="ctr">
              <a:buNone/>
            </a:pP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саду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пределами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сада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уделять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физическому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отдых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выходным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прогулке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несомненно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пойдут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пользу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малышу</a:t>
            </a:r>
            <a:r>
              <a:rPr lang="en-US" altLang="ru-RU" sz="40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4000" b="1" dirty="0">
              <a:solidFill>
                <a:srgbClr val="C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sz="28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0"/>
            <a:ext cx="9135110" cy="685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Текстовое поле 3"/>
          <p:cNvSpPr txBox="1"/>
          <p:nvPr/>
        </p:nvSpPr>
        <p:spPr>
          <a:xfrm>
            <a:off x="0" y="159385"/>
            <a:ext cx="9175115" cy="6681470"/>
          </a:xfrm>
          <a:prstGeom prst="rect">
            <a:avLst/>
          </a:prstGeom>
        </p:spPr>
        <p:txBody>
          <a:bodyPr>
            <a:noAutofit/>
          </a:bodyPr>
          <a:p>
            <a:pPr algn="just" defTabSz="266700">
              <a:lnSpc>
                <a:spcPct val="107000"/>
              </a:lnSpc>
            </a:pPr>
            <a:r>
              <a:rPr lang="ru-RU" sz="200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            </a:t>
            </a:r>
            <a:r>
              <a:rPr lang="ru-RU" sz="20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С самого детства важно приучать ребенка к физкультуре так, чтобы ежедневные занятия доставляли ему радость и удовольствие. Регулярные занятия помогут ему избежать многих проблем со здоровьем, стать жизнерадостным и активным. Заниматься физкультурой можно и нужно начинать с самого раннего возраста, это поможет малышу не только развиваться лучше физически.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пражнения</a:t>
            </a: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нужно</a:t>
            </a: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выполнять</a:t>
            </a: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постепенно</a:t>
            </a: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. </a:t>
            </a:r>
            <a:endParaRPr lang="en-US" altLang="ru-RU" sz="24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>
              <a:lnSpc>
                <a:spcPct val="107000"/>
              </a:lnSpc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            Надо</a:t>
            </a: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постоянно</a:t>
            </a: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выполнять</a:t>
            </a:r>
            <a:endParaRPr lang="en-US" altLang="en-US" sz="2400" b="1">
              <a:solidFill>
                <a:srgbClr val="FF0000"/>
              </a:solidFill>
              <a:latin typeface="Times New Roman" panose="02020603050405020304"/>
              <a:ea typeface="Calibri" panose="020F0502020204030204"/>
              <a:sym typeface="+mn-ea"/>
            </a:endParaRPr>
          </a:p>
          <a:p>
            <a:pPr algn="just" defTabSz="266700">
              <a:lnSpc>
                <a:spcPct val="107000"/>
              </a:lnSpc>
            </a:pP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различные</a:t>
            </a: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упражнения</a:t>
            </a: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, </a:t>
            </a:r>
            <a:endParaRPr lang="en-US" altLang="ru-RU" sz="2400" b="1">
              <a:solidFill>
                <a:srgbClr val="FF0000"/>
              </a:solidFill>
              <a:latin typeface="Times New Roman" panose="02020603050405020304"/>
              <a:ea typeface="Calibri" panose="020F0502020204030204"/>
              <a:sym typeface="+mn-ea"/>
            </a:endParaRPr>
          </a:p>
          <a:p>
            <a:pPr algn="just" defTabSz="266700">
              <a:lnSpc>
                <a:spcPct val="107000"/>
              </a:lnSpc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помогать</a:t>
            </a: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осваивать</a:t>
            </a: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новые</a:t>
            </a: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движения</a:t>
            </a:r>
            <a:endParaRPr lang="en-US" altLang="ru-RU" sz="2400" b="1">
              <a:solidFill>
                <a:srgbClr val="FF0000"/>
              </a:solidFill>
              <a:latin typeface="Times New Roman" panose="02020603050405020304"/>
              <a:ea typeface="Calibri" panose="020F0502020204030204"/>
              <a:sym typeface="+mn-ea"/>
            </a:endParaRPr>
          </a:p>
          <a:p>
            <a:pPr algn="just" defTabSz="266700">
              <a:lnSpc>
                <a:spcPct val="107000"/>
              </a:lnSpc>
            </a:pP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.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Как</a:t>
            </a: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правило</a:t>
            </a: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,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у</a:t>
            </a: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подвижного</a:t>
            </a: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ребенка</a:t>
            </a:r>
            <a:endParaRPr lang="en-US" altLang="ru-RU" sz="2400" b="1">
              <a:solidFill>
                <a:srgbClr val="FF0000"/>
              </a:solidFill>
              <a:latin typeface="Times New Roman" panose="02020603050405020304"/>
              <a:ea typeface="Calibri" panose="020F0502020204030204"/>
              <a:sym typeface="+mn-ea"/>
            </a:endParaRPr>
          </a:p>
          <a:p>
            <a:pPr algn="just" defTabSz="266700">
              <a:lnSpc>
                <a:spcPct val="107000"/>
              </a:lnSpc>
            </a:pP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 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формируется</a:t>
            </a: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хороший</a:t>
            </a: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аппетит</a:t>
            </a: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,</a:t>
            </a:r>
            <a:endParaRPr lang="en-US" altLang="ru-RU" sz="2400" b="1">
              <a:solidFill>
                <a:srgbClr val="FF0000"/>
              </a:solidFill>
              <a:latin typeface="Times New Roman" panose="02020603050405020304"/>
              <a:ea typeface="Calibri" panose="020F0502020204030204"/>
              <a:sym typeface="+mn-ea"/>
            </a:endParaRPr>
          </a:p>
          <a:p>
            <a:pPr algn="just" defTabSz="266700">
              <a:lnSpc>
                <a:spcPct val="107000"/>
              </a:lnSpc>
            </a:pP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крепкий</a:t>
            </a: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сон</a:t>
            </a: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,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веселое</a:t>
            </a: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настроение</a:t>
            </a: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,</a:t>
            </a:r>
            <a:endParaRPr lang="en-US" altLang="ru-RU" sz="2400" b="1">
              <a:solidFill>
                <a:srgbClr val="FF0000"/>
              </a:solidFill>
              <a:latin typeface="Times New Roman" panose="02020603050405020304"/>
              <a:ea typeface="Calibri" panose="020F0502020204030204"/>
              <a:sym typeface="+mn-ea"/>
            </a:endParaRPr>
          </a:p>
          <a:p>
            <a:pPr algn="just" defTabSz="266700">
              <a:lnSpc>
                <a:spcPct val="107000"/>
              </a:lnSpc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он</a:t>
            </a: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становиться</a:t>
            </a: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болееловкий</a:t>
            </a:r>
            <a:endParaRPr lang="en-US" altLang="ru-RU" sz="2400" b="1">
              <a:solidFill>
                <a:srgbClr val="FF0000"/>
              </a:solidFill>
              <a:latin typeface="Times New Roman" panose="02020603050405020304"/>
              <a:ea typeface="Calibri" panose="020F0502020204030204"/>
              <a:sym typeface="+mn-ea"/>
            </a:endParaRPr>
          </a:p>
          <a:p>
            <a:pPr algn="just" defTabSz="266700">
              <a:lnSpc>
                <a:spcPct val="107000"/>
              </a:lnSpc>
            </a:pP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  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и</a:t>
            </a: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выносливый</a:t>
            </a:r>
            <a:r>
              <a:rPr lang="en-US" altLang="ru-RU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sym typeface="+mn-ea"/>
              </a:rPr>
              <a:t>. </a:t>
            </a:r>
            <a:endParaRPr sz="24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>
              <a:lnSpc>
                <a:spcPct val="107000"/>
              </a:lnSpc>
            </a:pPr>
            <a:endParaRPr sz="24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>
              <a:lnSpc>
                <a:spcPct val="107000"/>
              </a:lnSpc>
            </a:pPr>
            <a:endParaRPr sz="24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>
              <a:lnSpc>
                <a:spcPct val="107000"/>
              </a:lnSpc>
            </a:pPr>
            <a:endParaRPr sz="24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>
              <a:lnSpc>
                <a:spcPct val="107000"/>
              </a:lnSpc>
            </a:pPr>
            <a:endParaRPr sz="24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>
              <a:lnSpc>
                <a:spcPct val="107000"/>
              </a:lnSpc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У</a:t>
            </a:r>
            <a:endParaRPr lang="en-US" altLang="ru-RU" sz="24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60" y="3057525"/>
            <a:ext cx="3388995" cy="31375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85750" y="285750"/>
            <a:ext cx="8572500" cy="6459855"/>
          </a:xfrm>
          <a:prstGeom prst="rect">
            <a:avLst/>
          </a:prstGeom>
        </p:spPr>
        <p:txBody>
          <a:bodyPr>
            <a:noAutofit/>
          </a:bodyPr>
          <a:p>
            <a:pPr algn="ctr">
              <a:buNone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укрепляют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опорно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двигательный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моторику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координацию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непрерывный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синтез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белковых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соединений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мышцах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способствуя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нормальному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росту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делают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утреннюю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гимнастику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пренебрегают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активным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отдыхом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дни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предпочитают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занять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тихими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настольными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играми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малоподвижным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Физкультура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всегда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должна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тогда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она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принесет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пользу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такое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обстоятельство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дают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лучше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узнать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укрепляют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семье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обстановку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взаимного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делового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содружества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столь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необходимую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любых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воспитательных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en-US" alt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altLang="ru-RU" sz="20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4000" b="1" dirty="0">
              <a:solidFill>
                <a:srgbClr val="C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95" y="4286250"/>
            <a:ext cx="3863975" cy="245872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25" y="4286250"/>
            <a:ext cx="3242310" cy="23158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85750" y="285750"/>
            <a:ext cx="8572500" cy="6482080"/>
          </a:xfrm>
          <a:prstGeom prst="rect">
            <a:avLst/>
          </a:prstGeom>
        </p:spPr>
        <p:txBody>
          <a:bodyPr>
            <a:noAutofit/>
          </a:bodyPr>
          <a:p>
            <a:pPr lvl="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это  соблюдать режим дня.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Это снижает стрес и укрепляет имунную систему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Обеспечте достаточный сон.Во время сна вырабатывается гормон роста,укрепляется имуннитет.Улучшаются когнитивные  функции(память,внимание,концентрация)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Сбалансированное питание.Включите в рацион разнообразные продукты,питание должно быть  полноценным(фрукты,овощи,злаки,орехи,масло ,рыба,курица,индейка,телятина,молочные продукты)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Ограничте  вредные продукты(фасфуды,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полуфабрикаты,газировки где много сахара)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.Приучайте к питьевому режиму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>
              <a:buFont typeface="Wingdings" panose="05000000000000000000" pitchFamily="2" charset="2"/>
            </a:pPr>
            <a:endParaRPr sz="2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sz="28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40" y="4179570"/>
            <a:ext cx="3603625" cy="267843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80" y="2780665"/>
            <a:ext cx="2909570" cy="39719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97815" y="285750"/>
            <a:ext cx="8526145" cy="6371590"/>
          </a:xfrm>
          <a:prstGeom prst="rect">
            <a:avLst/>
          </a:prstGeom>
        </p:spPr>
        <p:txBody>
          <a:bodyPr>
            <a:noAutofit/>
          </a:bodyPr>
          <a:p>
            <a:pPr algn="l">
              <a:buFont typeface="Arial" panose="020B0604020202020204" pitchFamily="34" charset="0"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Ежедневная  физическая  активность и прогулка укрепляют; мышцы,кости,средечно-сосудистую систему и улучшает настроение.Гуляйте на свежем воздухе не менее 1-2 часа в день,не зависимо от погоды.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насыщают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кислородом организм и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укрепляют иммунитет.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Разнообразте досуг.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Поощряйте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активные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buFont typeface="Arial" panose="020B0604020202020204" pitchFamily="34" charset="0"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игры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(бег,прыжки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,катание на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buFont typeface="Arial" panose="020B0604020202020204" pitchFamily="34" charset="0"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велосипеде,плавоние,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танцы)</a:t>
            </a:r>
            <a:endParaRPr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</a:pPr>
            <a:endParaRPr lang="ru-RU"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</a:pPr>
            <a:endParaRPr lang="ru-RU"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4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sz="4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275" y="2449195"/>
            <a:ext cx="3068955" cy="193675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4362450"/>
            <a:ext cx="3242310" cy="22948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85750" y="500380"/>
            <a:ext cx="8501380" cy="5920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p>
            <a:pPr algn="just">
              <a:buFont typeface="Arial" panose="020B0604020202020204" pitchFamily="34" charset="0"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Проводите закаливание.Начинайте постепенно с воздушных ванн и обтираний,постепенно снижая  температуру воды.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Закиливание тренирует организм и повышает устойчивость к перепадам температур и инфекциям</a:t>
            </a:r>
            <a:r>
              <a:rPr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sz="24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buFont typeface="Arial" panose="020B0604020202020204" pitchFamily="34" charset="0"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Следите за чистотой</a:t>
            </a:r>
            <a:r>
              <a:rPr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buFont typeface="Arial" panose="020B0604020202020204" pitchFamily="34" charset="0"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Приучайте ребенка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buFont typeface="Arial" panose="020B0604020202020204" pitchFamily="34" charset="0"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регулярно мыть руки,особенно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buFont typeface="Arial" panose="020B0604020202020204" pitchFamily="34" charset="0"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после прогулок и перед едой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buFont typeface="Arial" panose="020B0604020202020204" pitchFamily="34" charset="0"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Регулярно проветривайте детскую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buFont typeface="Arial" panose="020B0604020202020204" pitchFamily="34" charset="0"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комнату.Создовайте  благоприятную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buFont typeface="Arial" panose="020B0604020202020204" pitchFamily="34" charset="0"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атмосферу.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buFont typeface="Arial" panose="020B0604020202020204" pitchFamily="34" charset="0"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Подовайте личный пример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buFont typeface="Arial" panose="020B0604020202020204" pitchFamily="34" charset="0"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.Формируйте полезные привычки.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buFont typeface="Arial" panose="020B0604020202020204" pitchFamily="34" charset="0"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Помните ,что здоровье ребенка-это результат ежедневных усилий  и заботы</a:t>
            </a:r>
            <a:r>
              <a:rPr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sz="24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35" y="2204720"/>
            <a:ext cx="2857500" cy="3187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142875" y="142875"/>
            <a:ext cx="8929688" cy="280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algn="just">
              <a:buNone/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sz="48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sz="4800" b="1" dirty="0">
              <a:solidFill>
                <a:srgbClr val="C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sz="3200" b="1" dirty="0">
              <a:solidFill>
                <a:srgbClr val="C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sz="3200" dirty="0">
                <a:latin typeface="Calibri" panose="020F0502020204030204" pitchFamily="34" charset="0"/>
              </a:rPr>
              <a:t> </a:t>
            </a:r>
            <a:endParaRPr sz="3200" dirty="0">
              <a:latin typeface="Calibri" panose="020F0502020204030204" pitchFamily="34" charset="0"/>
            </a:endParaRPr>
          </a:p>
        </p:txBody>
      </p:sp>
      <p:pic>
        <p:nvPicPr>
          <p:cNvPr id="5" name="Picture 2" descr="C:\Documents and Settings\User\Рабочий стол\скрины к педсовету ЗОЖ\rz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7620000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3106</Words>
  <Application>WPS Presentation</Application>
  <PresentationFormat>Экран (4:3)</PresentationFormat>
  <Paragraphs>70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SimSun</vt:lpstr>
      <vt:lpstr>Wingdings</vt:lpstr>
      <vt:lpstr>Calibri</vt:lpstr>
      <vt:lpstr>Times New Roman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</dc:creator>
  <cp:lastModifiedBy>User</cp:lastModifiedBy>
  <cp:revision>57</cp:revision>
  <dcterms:created xsi:type="dcterms:W3CDTF">2025-09-11T13:22:00Z</dcterms:created>
  <dcterms:modified xsi:type="dcterms:W3CDTF">2025-09-11T15:30:22Z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FD9D7D6A24AF4419A84D73DAD5FF5CEE_12</vt:lpwstr>
  </property>
  <property fmtid="{D5CDD505-2E9C-101B-9397-08002B2CF9AE}" pid="3" name="KSOProductBuildVer">
    <vt:lpwstr>1049-12.2.0.21546</vt:lpwstr>
  </property>
</Properties>
</file>