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6" r:id="rId3"/>
    <p:sldId id="257" r:id="rId4"/>
    <p:sldId id="258" r:id="rId5"/>
    <p:sldId id="259" r:id="rId6"/>
    <p:sldId id="261" r:id="rId7"/>
    <p:sldId id="263" r:id="rId8"/>
    <p:sldId id="264" r:id="rId9"/>
    <p:sldId id="265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62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1DA270-917A-3584-D5B8-F5AE533AA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30790B-62CE-2A94-D2A7-85D926199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134C40-AEA7-0613-A4A2-D6246F3C5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26B386-BDF9-D6FF-77A0-5A339BA82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FEFFA2-5D04-3CCF-CFDA-28F4BEB57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75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2158D-DFE8-18D1-70DB-086037E2D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E27F05-EC3D-BCDE-B33E-A3570D5F9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3CD43C-BE85-2EF4-7AD0-5AB15D43D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A30D8E-B726-D698-64B0-36CE62415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435629-492B-F84E-BC10-8AACFD29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58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60B48B0-2CAE-913D-C5E1-4FD4C26DBE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0E5284-DCCA-9CAF-5895-9F578769A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7834B7-17C1-00B7-A226-E07CB09BB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46197-F407-FA84-3C6A-717868F7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3902A8-42F7-6D38-82D2-CB144675F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59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F4E29-548B-014D-B75D-A7090C2C1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B753A7-3DA0-47E8-981A-2C5FD4D1A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A37C99-B2CC-CBF5-D038-DB7B4DC4C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CBF60E-93FF-45F3-45CD-394872F1B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7CC74B-AEED-C9D4-36AD-B5B09934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71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EBA3E-99E1-3EC1-CC2A-6E62B6DFD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336F32-BBEE-9380-C188-97EE12F47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DB528F-1AFB-8EB7-ABC9-BBCE72AB4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01E6A3-20CE-29D5-0C08-655E621A5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902FB7-17BE-55D5-9EEB-1BC9A7F11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94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7C8697-A66D-0847-34E7-8D50DC6E5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5D6137-0779-7CF4-4D32-B77C6042F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CA6070-C9E8-0DFD-41E2-6F9BBF331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A401E1-5AB0-C01B-3292-B9B784F28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02806B-C6BA-FB64-AAD7-27B44883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2C3269-2C43-0C9F-1901-31DA8F38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71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988B5D-3674-A51A-94CA-161A6C9F0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CB2E8A-F794-13BC-900D-4C2A8AABB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DEE792-EAA3-9212-AE86-9DA17C2D2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67EA80C-1AE1-F5D9-21C0-D62BB4378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40BFC09-2C1D-84CC-7EFE-ECC1AFBCA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213F7AC-C2B5-B03E-4D72-F441A50A3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BAA600D-3FE6-128D-C4E3-964C9E2E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11B8BB9-CDCD-21D3-363D-0DE46212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87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B7CFA9-D77D-5CEF-062D-3A3EF58EC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D9FB75-B642-74BF-5E33-98D72BE57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96E74F1-7A43-DA33-64EF-7102E0515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9F7B977-5175-71FD-5D16-70711C11F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76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6ED077D-CDFE-8FFF-A4CB-89DC058E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6D30CE7-BF6B-3C52-44B0-50C9BFF1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596517-E50A-2F88-3E96-2300E760B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50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C05BF-55F7-F709-2E9F-89FECD60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80ADF3-771D-261F-F68C-10EF237B4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CD4226-E4C2-14CD-BA67-AABBDED80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5A7A27-4215-B713-AEFD-F0D288103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F01BA7-B1DF-CB47-A518-007F8ADCE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64A314-C2AE-2BF0-4899-12D3EF626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98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75A9D-11FA-380C-CEB9-C9E96A62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C17B2A-C4F2-E2CE-F1B0-69B462C8B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97B1777-902B-F4E7-9A45-C6EC77469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FED7A4-12CA-6CBF-9FB9-209FC57DB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FCC63E-24F0-F5A0-6EAE-7AE6DDCBA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EA79D3-7678-F54C-09A2-9315A23DD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13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7111C-53B0-C93F-6D88-B5A77C427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EE12FF-9EDC-B8FE-C133-8707D9493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CFAFAC-FA69-68CD-E229-EDF0402BDD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290C96-9C98-0EDA-401E-B5F20D569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D53DE0-5CFD-49EB-66BD-F3B509F2D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64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pecial-edu.kz/EDU_LFSI/InternationalLaws/ru/%D0%9A%D0%BE%D0%BD%D0%B2%D0%B5%D0%BD%D1%86%D0%B8%D1%8F%20%D0%BE%20%D0%B1%D0%BE%D1%80%D1%8C%D0%B1%D0%B5%20%D1%81%20%D0%B4%D0%B8%D1%81%D0%BA%D1%80%D0%B8%D0%BC%D0%B8%D0%BD%D0%B0%D1%86%D0%B8%D0%B5%D0%B9%20%D0%B2%20%D0%BE%D0%B1%D0%BB%D0%B0%D1%81%D1%82%D0%B8%20%D0%BE%D0%B1%D1%80%D0%B0%D0%B7%D0%BE%D0%B2%D0%B0%D0%BD%D0%B8%D1%8F.pdf" TargetMode="External"/><Relationship Id="rId3" Type="http://schemas.openxmlformats.org/officeDocument/2006/relationships/hyperlink" Target="https://special-edu.kz/EDU_LFSI/InternationalLaws/ru/%D0%92%D1%81%D0%B5%D0%BE%D0%B1%D1%89%D0%B0%D1%8F%20%D0%B4%D0%B5%D0%BA%D0%BB%D0%B0%D1%80%D0%B0%D1%86%D0%B8%D1%8F%20%D0%BF%D1%80%D0%B0%D0%B2%20%D1%87%D0%B5%D0%BB%D0%BE%D0%B2%D0%B5%D0%BA%D0%B0.pdf" TargetMode="External"/><Relationship Id="rId7" Type="http://schemas.openxmlformats.org/officeDocument/2006/relationships/hyperlink" Target="https://special-edu.kz/EDU_LFSI/InternationalLaws/ru/%D0%94%D0%B5%D0%BA%D0%BB%D0%B0%D1%80%D0%B0%D1%86%D0%B8%D1%8F%20%D0%BE%20%D0%BF%D1%80%D0%B0%D0%B2%D0%B0%D1%85%20%D0%B8%D0%BD%D0%B2%D0%B0%D0%BB%D0%B8%D0%B4%D0%BE%D0%B2.pdf" TargetMode="External"/><Relationship Id="rId12" Type="http://schemas.openxmlformats.org/officeDocument/2006/relationships/hyperlink" Target="https://special-edu.kz/EDU_LFSI/InternationalLaws/ru/%D0%A1%D1%82%D0%B0%D0%BD%D0%B4%D0%B0%D1%80%D1%82%D0%BD%D1%8B%D0%B5%20%D0%BF%D1%80%D0%B0%D0%B2%D0%B8%D0%BB%D0%B0%20%D0%BE%D0%B1%D0%B5%D1%81%D0%BF%D0%B5%D1%87%D0%B5%D0%BD%D0%B8%D1%8F%20%D1%80%D0%B0%D0%B2%D0%BD%D1%8B%D1%85%20%D0%B2%D0%BE%D0%B7%D0%BC%D0%BE%D0%B6%D0%BD%D0%BE%D1%81%D1%82%D0%B5%D0%B9%20%D0%B4%D0%BB%D1%8F%20%D0%B8%D0%BD%D0%B2%D0%B0%D0%BB%D0%B8%D0%B4%D0%BE%D0%B2.pdf" TargetMode="External"/><Relationship Id="rId2" Type="http://schemas.openxmlformats.org/officeDocument/2006/relationships/hyperlink" Target="https://special-edu.kz/EDU_LFSI/InternationalLaws/ru/%D0%92%D1%81%D0%B5%D0%BC%D0%B8%D1%80%D0%BD%D0%B0%D1%8F%20%D0%B4%D0%B5%D0%BA%D0%BB%D0%B0%D1%80%D0%B0%D1%86%D0%B8%D1%8F%20%D0%BE%D0%B1%20%D0%BE%D0%B1%D1%80%D0%B0%D0%B7%D0%BE%D0%B2%D0%B0%D0%BD%D0%B8%D0%B8%20%D0%B4%D0%BB%D1%8F%20%D0%B2%D1%81%D0%B5%D1%85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pecial-edu.kz/EDU_LFSI/InternationalLaws/ru/%D0%94%D0%B5%D0%BA%D0%BB%D0%B0%D1%80%D0%B0%D1%86%D0%B8%D1%8F%20%D0%9E%D1%80%D0%B3%D0%B0%D0%BD%D0%B8%D0%B7%D0%B0%D1%86%D0%B8%D0%B8%20%D0%9E%D0%B1%D1%8A%D0%B5%D0%B4%D0%B8%D0%BD%D0%B5%D0%BD%D0%BD%D1%8B%D1%85%20%D0%9D%D0%B0%D1%86%D0%B8%D0%B9%20%D0%BE%D0%B1%20%D0%BE%D0%B1%D1%80%D0%B0%D0%B7%D0%BE%D0%B2%D0%B0%D0%BD%D0%B8%D0%B8%20%D0%B8%20%D0%BF%D0%BE%D0%B4%D0%B3%D0%BE%D1%82%D0%BE%D0%B2%D0%BA%D0%B5%20%D0%B2%20%D0%BE%D0%B1%D0%BB%D0%B0%D1%81%D1%82%D0%B8%20%D0%BF%D1%80%D0%B0%D0%B2%20%D1%87%D0%B5%D0%BB%D0%BE%D0%B2%D0%B5%D0%BA%D0%B0.pdf" TargetMode="External"/><Relationship Id="rId11" Type="http://schemas.openxmlformats.org/officeDocument/2006/relationships/hyperlink" Target="https://special-edu.kz/EDU_LFSI/InternationalLaws/ru/%D0%A1%D0%B0%D0%BB%D0%B0%D0%BC%D0%B0%D0%BD%D0%BA%D1%81%D0%BA%D0%B0%D1%8F%20%D0%B4%D0%B5%D0%BA%D0%BB%D0%B0%D1%80%D0%B0%D1%86%D0%B8%D1%8F.pdf" TargetMode="External"/><Relationship Id="rId5" Type="http://schemas.openxmlformats.org/officeDocument/2006/relationships/hyperlink" Target="https://special-edu.kz/EDU_LFSI/InternationalLaws/ru/%D0%94%D0%B5%D0%BA%D0%BB%D0%B0%D1%80%D0%B0%D1%86%D0%B8%D1%8F%20%D0%9E%20%D0%BF%D1%80%D0%B0%D0%B2%D0%B0%D1%85%20%D1%83%D0%BC%D1%81%D1%82%D0%B2%D0%B5%D0%BD%D0%BD%D0%BE-%D0%BE%D1%82%D1%81%D1%82%D0%B0%D0%BB%D1%8B%D1%85%20%D0%BB%D0%B8%D1%86.pdf" TargetMode="External"/><Relationship Id="rId10" Type="http://schemas.openxmlformats.org/officeDocument/2006/relationships/hyperlink" Target="https://special-edu.kz/EDU_LFSI/InternationalLaws/ru/%D0%9A%D0%BE%D0%BD%D0%B2%D0%B5%D0%BD%D1%86%D0%B8%D1%8F%20%D0%BE%20%D0%BF%D1%80%D0%B0%D0%B2%D0%B0%D1%85%20%D1%80%D0%B5%D0%B1%D0%B5%D0%BD%D0%BA%D0%B0.pdf" TargetMode="External"/><Relationship Id="rId4" Type="http://schemas.openxmlformats.org/officeDocument/2006/relationships/hyperlink" Target="https://special-edu.kz/EDU_LFSI/InternationalLaws/ru/%D0%94%D0%B0%D0%BA%D0%B0%D1%80%D1%81%D0%BA%D0%B8%D0%B5%20%D1%80%D0%B0%D0%BC%D0%BA%D0%B8%20%D0%B4%D0%B5%D0%B9%D1%81%D1%82%D0%B2%D0%B8%D0%B9.pdf" TargetMode="External"/><Relationship Id="rId9" Type="http://schemas.openxmlformats.org/officeDocument/2006/relationships/hyperlink" Target="https://special-edu.kz/EDU_LFSI/InternationalLaws/ru/%D0%9A%D0%BE%D0%BD%D0%B2%D0%B5%D0%BD%D1%86%D0%B8%D1%8F%20%D0%BE%20%D0%BF%D1%80%D0%B0%D0%B2%D0%B0%D1%85%20%D0%B8%D0%BD%D0%B2%D0%B0%D0%BB%D0%B8%D0%B4%D0%BE%D0%B2.pdf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pecial-edu.kz/EDU_LFSI/LegislativeBasicsKZ/ru/%D0%9E%D0%B1%20%D1%83%D1%82%D0%B2%D0%B5%D1%80%D0%B6%D0%B4%D0%B5%D0%BD%D0%B8%D0%B8%20%D0%9D%D0%B0%D1%86%D0%B8%D0%BE%D0%BD%D0%B0%D0%BB%D1%8C%D0%BD%D0%BE%D0%B3%D0%BE%20%D0%BF%D0%BB%D0%B0%D0%BD%D0%B0%20%D0%BF%D0%BE%20%D0%BE%D0%B1%D0%B5%D1%81%D0%BF%D0%B5%D1%87%D0%B5%D0%BD%D0%B8%D1%8E%20%D0%BF%D1%80%D0%B0%D0%B2%20%D0%B8%20%D1%83%D0%BB%D1%83%D1%87%D1%88%D0%B5%D0%BD%D0%B8%D1%8E%20%D0%BA%D0%B0%D1%87%D0%B5%D1%81%D1%82%D0%B2%D0%B0%20%D0%B6%D0%B8%D0%B7%D0%BD%D0%B8%20%D0%BB%D0%B8%D1%86%20%D1%81%20%D0%B8%D0%BD%D0%B2%D0%B0%D0%BB%D0%B8%D0%B4%D0%BD%D0%BE%D1%81%D1%82%D1%8C%D1%8E%20%D0%B2%20%D0%A0%D0%B5%D1%81%D0%BF%D1%83%D0%B1%D0%BB%D0%B8%D0%BA%D0%B5%20%D0%9A%D0%B0%D0%B7%D0%B0%D1%85%D1%81%D1%82%D0%B0%D0%BD%20%D0%B4%D0%BE%202025%20%D0%B3%D0%BE%D0%B4%D0%B0.pdf" TargetMode="External"/><Relationship Id="rId3" Type="http://schemas.openxmlformats.org/officeDocument/2006/relationships/hyperlink" Target="https://special-edu.kz/EDU_LFSI/LegislativeBasicsKZ/ru/%D0%97%D0%B0%D0%BA%D0%BE%D0%BD%20%D0%9E%20%D0%B2%D0%BD%D0%B5%D1%81%D0%B5%D0%BD%D0%B8%D0%B8%20%D0%B8%D0%B7%D0%BC%D0%B5%D0%BD%D0%B5%D0%BD%D0%B8%D0%B9%20%D0%B8%20%D0%B4%D0%BE%D0%BF%D0%BE%D0%BB%D0%BD%D0%B5%D0%BD%D0%B8%D0%B9%20%D0%B2%20%D0%BD%D0%B5%D0%BA%D0%BE%D1%82%D0%BE%D1%80%D1%8B%D0%B5%20%D0%B7%D0%B0%D0%BA%D0%BE%D0%BD%D0%BE%D0%B4%D0%B0%D1%82%D0%B5%D0%BB%D1%8C%D0%BD%D1%8B%D0%B5%20%D0%B0%D0%BA%D1%82%D1%8B%20%D0%A0%D0%9A%20%D0%BF%D0%BE%20%D0%B2%D0%BE%D0%BF%D1%80%D0%BE%D1%81%D0%B0%D0%BC%20%D1%83%D0%BB%D1%83%D1%87%D1%88%D0%B5%D0%BD%D0%B8%D1%8F%20%D0%BA%D0%B0%D1%87%D0%B5%D1%81%D1%82%D0%B2%D0%B0%20%D0%B6%D0%B8%D0%B7%D0%BD%D0%B8%20%D0%BB%D0%B8%D1%86%20%D1%81%20%D0%B8%D0%BD.pdf" TargetMode="External"/><Relationship Id="rId7" Type="http://schemas.openxmlformats.org/officeDocument/2006/relationships/hyperlink" Target="https://special-edu.kz/EDU_LFSI/LegislativeBasicsKZ/ru/%D0%97%D0%B0%D0%BA%D0%BE%D0%BD%20%D0%A0%D0%9A%20%D0%9E%D0%B1%20%D0%BE%D0%B1%D1%80%D0%B0%D0%B7%D0%BE%D0%B2%D0%B0%D0%BD%D0%B8%D0%B8.pdf" TargetMode="External"/><Relationship Id="rId2" Type="http://schemas.openxmlformats.org/officeDocument/2006/relationships/hyperlink" Target="https://special-edu.kz/EDU_LFSI/LegislativeBasicsKZ/ru/%D0%9A%D0%BE%D0%BD%D1%81%D1%82%D0%B8%D1%82%D1%83%D1%86%D0%B8%D1%8F%20%D0%A0%D0%9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pecial-edu.kz/EDU_LFSI/LegislativeBasicsKZ/ru/%D0%97%D0%B0%D0%BA%D0%BE%D0%BD%20%D0%A0%D0%9A%20%D0%9E%20%D0%B2%D0%BD%D0%B5%D1%81%D0%B5%D0%BD%D0%B8%D0%B8%20%D0%B8%D0%B7%D0%BC%D0%B5%D0%BD%D0%B5%D0%BD%D0%B8%D0%B9%20%D0%B8%20%D0%B4%D0%BE%D0%BF%D0%BE%D0%BB%D0%BD%D0%B5%D0%BD%D0%B8%D0%B9%20%D0%B2%20%D0%BD%D0%B5%D0%BA%D0%BE%D1%82%D0%BE%D1%80%D1%8B%D0%B5%20%D0%B7%D0%B0%D0%BA%D0%BE%D0%BD%D0%BE%D0%B4%D0%B0%D1%82%D0%B5%D0%BB%D1%8C%D0%BD%D1%8B%D0%B5%20%D0%B0%D0%BA%D1%82%D1%8B%20%D0%A0%D0%9A%20%D0%BF%D0%BE%20%D0%B2%D0%BE%D0%BF%D1%80%D0%BE%D1%81%D0%B0%D0%BC%20%D0%B8%D0%BD%D0%BA%D0%BB%D1%8E%D0%B7%D0%B8%D0%B2%D0%BD%D0%BE%D0%B3%D0%BE%20%D0%BE%D0%B1%D1%80%D0%B0%D0%B7%D0%BE%D0%B2%D0%B0%D0%BD%D0%B8%D1%8F.pdf" TargetMode="External"/><Relationship Id="rId5" Type="http://schemas.openxmlformats.org/officeDocument/2006/relationships/hyperlink" Target="https://special-edu.kz/EDU_LFSI/LegislativeBasicsKZ/ru/%D0%97%D0%B0%D0%BA%D0%BE%D0%BD%20%D0%9E%20%D1%81%D1%82%D0%B0%D1%82%D1%83%D1%81%D0%B5%20%D0%BF%D0%B5%D0%B4%D0%B0%D0%B3%D0%BE%D0%B3%D0%B0.pdf" TargetMode="External"/><Relationship Id="rId4" Type="http://schemas.openxmlformats.org/officeDocument/2006/relationships/hyperlink" Target="https://special-edu.kz/EDU_LFSI/LegislativeBasicsKZ/ru/%D0%97%D0%B0%D0%BA%D0%BE%D0%BD%20%D0%9E%20%D0%BF%D1%80%D0%B0%D0%B2%D0%B0%D1%85%20%D1%80%D0%B5%D0%B1%D0%B5%D0%BD%D0%BA%D0%B0%20%D0%B2%20%D0%A0%D0%B5%D1%81%D0%BF%D1%83%D0%B1%D0%BB%D0%B8%D0%BA%D0%B5%20%D0%9A%D0%B0%D0%B7%D0%B0%D1%85%D1%81%D1%82%D0%B0%D0%BD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A268DC7-1813-DF47-EDF2-B8ABF8D1E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4" y="3592895"/>
            <a:ext cx="9144000" cy="30090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СЕКЦИЯ №19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инклюзивного образования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общеобразовательной школе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0EBACFB-A2F8-D4F9-E01B-015A6BC20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832" y="182879"/>
            <a:ext cx="7161276" cy="3246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37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26334-EE50-1C1E-4469-2B93ECDB6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1B97404-2307-7C96-DC09-098A0FF46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695417"/>
              </p:ext>
            </p:extLst>
          </p:nvPr>
        </p:nvGraphicFramePr>
        <p:xfrm>
          <a:off x="237241" y="172797"/>
          <a:ext cx="11717518" cy="64281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539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1585869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8561110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607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57714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второго раздела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2 </a:t>
                      </a:r>
                      <a:r>
                        <a:rPr lang="kk-KZ" sz="1400" b="1" u="sng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дополнена </a:t>
                      </a:r>
                      <a:r>
                        <a:rPr lang="kk-KZ" sz="14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пунктом 6</a:t>
                      </a:r>
                      <a:endParaRPr lang="ru-RU" sz="1400" b="0" kern="100" dirty="0">
                        <a:solidFill>
                          <a:srgbClr val="EE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Деятельность специалистов СППС включает диагностическое, консультативное, развивающее (коррекционное), психолого-педагогическое просвещение и организационно-методическое направления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диагностическое направление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предусматривает индивидуальную и групповую деятельность, психолого-педагогическое изучение обучающихся, в том числе лиц ( детей) с особыми образовательными потребностями на протяжении всего периода обучения, определение их индивидуальных особенностей и склонностей, потенциальных возможностей в процессе обучения и воспитания, в профессиональном самоопределении, а также выявление причин трудностей в обучении, развитии, социализации; </a:t>
                      </a: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консультативное направление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предусматривает индивидуальную и групповую деятельность, в форме оказания помощи участникам образовательного процесса: в анализе и решении психологических проблем, в актуализации личностных особенностей; содействие сознательному и активному присвоению нового социального опыта; помощь в формировании новых установок и принятии собственных решений; решение различного рода психологических проблем, связанных с трудностями в межличностных отношениях, самосознании и саморазвитии; помощь родителям или иным законным представителям в вопросах воспитания и развития обучающихся, в том числе лицам (детям) с особыми образовательными потребностями; </a:t>
                      </a: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развивающее (коррекционное) направление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предусматривает индивидуальную, подгрупповую, групповую работу с обучающимися, в том числе лицами (детьми) с особыми образовательными потребностями по формированию образовательного пространства, мотивации к обучению, а также развитию знаний, умений и навыков, возможностей и способов их приобретения и проявления в воспитательно-образовательной, учебной и познавательной деятельности. Включает организацию работы педагогов по выявлению и преодолению трудностей в воспитании , обучении и поведении обучающихся, выявляемых в ходе оценки особых образовательных потребностей на основе комплексного взаимодействия специалистов СППС (педагоги-психологи, социальные педагоги, специальные педагоги, педагоги-ассистенты); </a:t>
                      </a: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 психолого-педагогическое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просвещение предусматривает содействие личностному профессиональному росту, самоопределению обучающихся, в том числе  лиц (детей) с особыми образовательными потребностями, педагогов; содействие формированию потребности у педагогов, родителей или иных законных представителей в психолого-педагогических знаниях и желании использовать их для исключения затруднений в обучении, воспитании и развитии обучающихся (классные часы, семинары, родительские собрания, педагогические советы, интерактивные методы и лектории для педагогов и родителей или иных законных представителей); </a:t>
                      </a: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5) организационно-методическое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направление предусматривает проведение организационно-методической и научно-методической работы: мониторинг условий образовательной и развивающей среды, анализ результатов социального, психолого-педагогического сопровождения и разработка рекомендаций по его сопровождению, выработка междисциплинарного подхода в сопровождении обучающихся, в том числе лиц (детей) с особыми образовательными потребностями; изучение передовых инновационных технологий психолого-педагогического, социального сопровождения в организациях образования, организация и проведение семинаров, тренингов и консультаций по овладению технологиями психолого-педагогического и социального сопровождения обучающихся, в том числе лиц (детей) с особыми образовательными потребностями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1BA09DA-088C-D9B7-74D2-E58948BE6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817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2C611-BC0E-1A6E-CFD5-CE78FA6E3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C4515FC-79B1-225D-E705-A98D859CC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594315"/>
              </p:ext>
            </p:extLst>
          </p:nvPr>
        </p:nvGraphicFramePr>
        <p:xfrm>
          <a:off x="237241" y="0"/>
          <a:ext cx="11717518" cy="68698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539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5186909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4960070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600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263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второго раздела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Психолого-педагогического сопровождение включает в себя:</a:t>
                      </a: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выявление и оценка особых образовательных потребностей лиц (детей) с</a:t>
                      </a:r>
                      <a:r>
                        <a:rPr lang="ru-RU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особыми образовательными потребностями;</a:t>
                      </a: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2) консультативно-методическая помощь педагогам и семье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 (детей) с особыми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образовательными потребностями;</a:t>
                      </a:r>
                      <a:endParaRPr lang="ru-RU" sz="1400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3) создание </a:t>
                      </a:r>
                      <a:r>
                        <a:rPr lang="ru-RU" sz="14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социально-психологических и педагогических условий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успешного</a:t>
                      </a:r>
                      <a:r>
                        <a:rPr lang="ru-RU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обучения, развития и социализации лиц (детей) с особыми образовательными</a:t>
                      </a:r>
                      <a:r>
                        <a:rPr lang="ru-RU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потребностями;</a:t>
                      </a: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Психолого-педагогическое сопровождение включает в себя: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выявление </a:t>
                      </a:r>
                      <a:r>
                        <a:rPr lang="ru-RU" sz="14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трудностей в обучении, воспитании и развитии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оценку особых образовательных потребностей </a:t>
                      </a:r>
                      <a:r>
                        <a:rPr lang="ru-RU" sz="14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обучающихся, в том числе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 (детей) с особыми образовательными потребностями;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консультативно-методическую помощь педагогам и семьям </a:t>
                      </a:r>
                      <a:r>
                        <a:rPr lang="ru-RU" sz="14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обучающихся, в том числе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лицам (детям) с особыми образовательными потребностями;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создание </a:t>
                      </a:r>
                      <a:r>
                        <a:rPr lang="ru-RU" sz="14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социальных и психолого-педагогических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условий для успешного обучения, развития и социализации </a:t>
                      </a:r>
                      <a:r>
                        <a:rPr lang="ru-RU" sz="14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обучающихся, в том числе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лиц (детей) с особыми образовательными потребностями.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3434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уровнях дошкольного, начального, основного среднего, общего среднего образования осуществляют педагоги и специалисты организации образования.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осуществляется на основании оценки образовательных потребностей лиц (детей):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с поведенческими и эмоциональными проблемами, неблагоприятными психологическими факторами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(нарушений воспитания в семье, детско-родительских и внутрисемейных отношений);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с барьерами социально-психологического, экономического, языкового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культурного характера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(педагогическая запущенность детей из семей социального риска, дети, испытывающие трудности адаптации в обществе (семьи беженцев, мигрантов, </a:t>
                      </a:r>
                      <a:r>
                        <a:rPr lang="ru-RU" sz="1200" kern="1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кандасов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с ограниченными возможностями развития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(нарушениями слуха, зрения, интеллекта, речи, опорно-двигательного аппарата, задержкой психического развития и эмоционально-волевыми расстройствами).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осуществляется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обучающихся, в том числе лицам (детям) с особыми образовательными потребностями: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с поведенческими и эмоциональными проблемами, неблагоприятными психологическими факторами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с барьерами социально-психологического, экономического, языкового и культурного характера;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с ограниченными возможностями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526857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164C03F-F4EA-3CFA-E2FD-6DC85AAD6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737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4A174-3EF2-BB10-E14E-80A205144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0344DE8-76FF-6435-883F-7B5FC7F99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557468"/>
              </p:ext>
            </p:extLst>
          </p:nvPr>
        </p:nvGraphicFramePr>
        <p:xfrm>
          <a:off x="237241" y="75415"/>
          <a:ext cx="11717518" cy="6919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539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527032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619947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600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1812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первого раздела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Дополнено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пунктом 9.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Психолого-педагогическое сопровождение осуществляется на основе правил и программ оценки особых образовательных потребностей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разработанных в соответствии с подпунктом 72) статьи 5 Закона: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на уровне класса педагогами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отношении обучающихся с применением индивидуального и дифференцированного подходов в обучении;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на уровне специалистов СППС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организации образования с применением индивидуально-развивающих и коррекционно-развивающих программ;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на уровне организации образования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привлечением узких специалистов (сурдопедагог, тифлопедагог), а также во взаимодействии с заинтересованными органами и организациями.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3434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</a:t>
                      </a:r>
                      <a:r>
                        <a:rPr lang="ru-RU" sz="12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детей с ограниченными возможностями </a:t>
                      </a: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осуществляется воспитателями/педагогами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процессе занятий/уроков, а также специальными педагогами, психологами, социальными педагогами, педагогами-ассистентами при организации индивидуальных, групповых и подгрупповых занятий на основе оценки особых образовательных потребностей и рекомендаций психолого-медико-педагогических консультаций (далее – ПМПК).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категорий лиц (детей) с особыми образовательными потребностями, указанных в подпунктах 1) и 2) пункта 5 настоящих Правил, осуществляется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воспитателями/педагогами </a:t>
                      </a: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процессе занятий/уроков, факультативов, предметных кружков и дополнительных занятий по предметам, а также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педагогами-психологами, социальными педагогами на основе оценки особых образовательных потребностей, выполненной педагогами в сотрудничестве с педагогом-психологом и социальным педагогом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осуществляется: 1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для обучающихся, в том числе лиц (детей) с особыми образовательными потребностями,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указанных в подпунктах 1) и 2) пункта 8 настоящих Правил, в процессе занятий/уроков, 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факультативов, предметных кружков и дополнительных занятий по предметам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педагогами, 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 также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педагогами-психологами, социальными педагогами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основе оценки особых образовательных потребностей;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детей с ограниченными возможностями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процессе занятий/уроков, факультативов, предметных кружков и дополнительных занятий по предметам педагогами, а также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специальными педагогами, психологами, социальными педагогами , педагогами-ассистентами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основе оценки особых образовательных потребностей и рекомендаций психолого-медико-педагогических консультаций (далее – ПМПК).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526857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864176D-EA67-351D-E0A3-265436C19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63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66F34-0119-41E4-7233-E0888E770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BBE9B11-9E19-E92F-61E3-4C474246FB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29187"/>
              </p:ext>
            </p:extLst>
          </p:nvPr>
        </p:nvGraphicFramePr>
        <p:xfrm>
          <a:off x="237241" y="320512"/>
          <a:ext cx="11717518" cy="6491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539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2189185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7957794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587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2438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первого раздела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Дополнено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пунктом 11, 12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Психологическая диагностика, консультирование и тренинги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(групповые, индивидуальные) с обучающимися, в том числе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лицами (детьми) с особыми образовательными потребностями проводятся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письменного согласия родителей или иных законных представителей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согласно приказу МОН РК от 28 января 2016 года № 93 «Об утверждении форм типового договора оказания образовательных услуг для дошкольных организаций, организаций среднего, технического и профессионального,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образования, типового договора на проведение профессиональной практики и типового договора о дуальном обучении для организаций технического и профессионального,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образования».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Согласие родителей или иных законных представителей на проведение психолого-педагогического сопровождения обучающегося оформляется по форме согласно приложению к настоящим Правилам.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3355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Содержание психолого-педагогического сопровождения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лиц (детей) с особыми образовательными потребностями, указанных в подпунктах 1) и 2) пункта 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настоящих Правил, включает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комплекс мероприятий, направленных на минимизацию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воздействия неблагоприятных факторов, улучшение учебных достижений,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личностных и социальных навыков, а также содействие социализации: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реализация индивидуального подхода в воспитании и обучении без изменения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учебного плана и учебных программ;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2) организация дополнительных занятий (включая занятия по преодолению языковых и культурных барьеров) за счет вариативного компонента типового учебного плана;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3) индивидуальная работа с педагогом-психологом, социальным педагогом;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4) профориентационная работа;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5) оказание социальной помощи;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6) организация досуговой деятельности;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7) работа с родителями или иными законными представителями.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526857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B391956-3E98-E7C6-FBD8-49547423E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85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99BFB-8832-0A2B-39DC-A8E1953D3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C5B2FBE-844E-32E1-BD66-874618C0F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386824"/>
              </p:ext>
            </p:extLst>
          </p:nvPr>
        </p:nvGraphicFramePr>
        <p:xfrm>
          <a:off x="1208202" y="348793"/>
          <a:ext cx="10773266" cy="6353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3978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427350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4901938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672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5549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второго раздела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9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Содержание психолого-педагогического сопровождения включает следующие 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социально-психологические и педагогические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условия: 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изменения учебного плана и учебных программ в виде адаптации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общеобразовательных учебных программ или составления 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индивидуальных учебных планов и программ;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2) изменения способов оценивания результатов обучения (достижений ученика). При изменении способов оценивания подбираются контрольные задания и критерии оценивания с учетом индивидуальных возможностей учащегося и с учетом содержания реализуемой учебной программы; 3) использование вариативных, специальных и альтернативных методов обучения.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 или способ применения методов обучения адаптируются под индивидуальные особенности ученика (уменьшение объема, количества заданий, сокращение или увеличение времени на выполнение заданий, упрощение учебных заданий, использование коротких и поэтапных инструкций, проговаривание заданий вслух, предоставление образцов выполнения заданий, таблицы, справочные материалы). Альтернативные методы и технологии обучения применяются в отношении учащихся со специфическими трудностями обучения, обусловленными нарушениями отдельных психических функций (восприятия, памяти, внимания, праксиса). 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Альтернативные методы и технологии обучения используются в индивидуально-развивающей работе педагогами-психологами и специальными педагогами (метод глобального чтения, обучение счету посредством методики "</a:t>
                      </a:r>
                      <a:r>
                        <a:rPr lang="ru-RU" sz="1000" kern="1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Нумикон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", системы Монтессори).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4) подбор учебников, учебных пособий, подготовка индивидуальных учебных материалов. Специальные учебники, рабочие тетради и учебные материалы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используются для детей с нарушениями зрения (книги с укрупненным шрифтом, учебные пособия для незрячих, напечатанные шрифтом Брайля; рельефные рисунки, схемы, специальные муляжи), опорно-двигательного аппарата (прописи с крупным шрифтом), слуха (учебные пособия с использованием символов (жестовой речи), видеоматериалы с титрами, учебные компьютерные программы), нарушениями интеллекта. Учебники и учебно-методические комплексы, изданные для специальных школ соответствующего вида;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9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Содержание психолого-педагогического сопровождения </a:t>
                      </a:r>
                      <a:r>
                        <a:rPr lang="ru-RU" sz="11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детей с ограниченными возможностями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включает следующие </a:t>
                      </a:r>
                      <a:r>
                        <a:rPr lang="ru-RU" sz="11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социальные и психолого-педагогические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условия: </a:t>
                      </a:r>
                      <a:r>
                        <a:rPr lang="ru-RU" sz="11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адаптацию общеобразовательных учебных программ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составление индивидуальных </a:t>
                      </a:r>
                      <a:r>
                        <a:rPr lang="ru-RU" sz="11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программ развития,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индивидуальных учебных планов и программ; </a:t>
                      </a: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lang="ru-RU" sz="11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изменения способов оценивания результатов </a:t>
                      </a:r>
                      <a:r>
                        <a:rPr lang="ru-RU" sz="11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воспитания и обучения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(достижений обучающегося). При изменении способов оценивания подбираются контрольные задания и критерии оценивания с учетом индивидуальных возможностей обучающегося и с учетом содержания реализуемой учебной программы; 3) использование вариативных, специальных и альтернативных методов воспитания и обучения. Форма или способ применения методов воспитания и обучения адаптируются под индивидуальные особенности обучающегося (уменьшение объема и количества заданий, сокращение или увеличение времени на выполнение заданий, упрощение учебных заданий, использование коротких и поэтапных инструкций, проговаривание заданий вслух, предоставление образцов выполнения заданий, таблицы , справочные материалы). </a:t>
                      </a:r>
                      <a:r>
                        <a:rPr lang="ru-RU" sz="11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Альтернативные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методы и технологии воспитания и обучения применяются </a:t>
                      </a:r>
                      <a:r>
                        <a:rPr lang="ru-RU" sz="11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педагогами-психологами и специальными педагогами в индивидуально-развивающей работе 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обучающимися со специфическими трудностями обучения, обусловленными нарушениями отдельных психических функций (восприятия, памяти, внимания); 4) подбор учебников, учебных пособий, подготовка индивидуальных учебных материалов. Специальные учебники, рабочие тетради и учебные материалы </a:t>
                      </a:r>
                      <a:r>
                        <a:rPr lang="ru-RU" sz="11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предназначенные</a:t>
                      </a: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для детей с нарушениями зрения (книги с укрупненным шрифтом, учебные пособия для незрячих, напечатанные шрифтом Брайля; рельефные рисунки, схемы, специальные муляжи), опорно-двигательного аппарата (прописи с крупным шрифтом), слуха (учебные пособия с использованием символов (жестовой речи), видеоматериалы с титрами, учебные компьютерные программы), нарушениями интеллекта </a:t>
                      </a:r>
                      <a:r>
                        <a:rPr lang="ru-RU" sz="11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(учебники и учебно-методические комплексы, изданные для специальных школ соответствующего вида); </a:t>
                      </a:r>
                      <a:endParaRPr lang="ru-RU" sz="1100" kern="100" dirty="0">
                        <a:solidFill>
                          <a:srgbClr val="EE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239C7058-7925-45CA-929A-5D23F243A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18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A784E-0C3E-6EEE-A8F2-E62E18B68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8656484-DCAF-AB87-D36A-C4E686AB7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862066"/>
              </p:ext>
            </p:extLst>
          </p:nvPr>
        </p:nvGraphicFramePr>
        <p:xfrm>
          <a:off x="110765" y="137945"/>
          <a:ext cx="11970470" cy="6660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4443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5221838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144189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4205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4778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второго раздела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5) выбор формы обучения. Обучение и воспитание детей с ограниченными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возможностями в общеобразовательной группе/классе, в специальной группе/классе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общеобразовательной организации или в специальной дошкольной организации, 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специальной школе (с согласия родителей и по рекомендации ПМПК), на дому (по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заключению врачебно-консультационной комиссии (ВКК));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6) создание безбарьерной среды и адаптация места обучения для обеспечения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физического доступа в организацию образования для 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 (детей) с особыми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образовательными потребностями: 1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с ограниченной мобильностью (подвоз к школе,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пандусы, перила, подъемники, лифт, специально оборудованное учебное место (стол,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стул), места общего пользования (туалет, столовая)), 2) с нарушением зрения (незрячих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слабовидящих) (тактильные дорожки, тактильные указатели, перила), 3) 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нарушением слуха (визуальные таблицы, звукоусиливающая аппаратура). Адаптация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учебного места предполагает приспособление среды обучения под индивидуальные особенности 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 (детей) с особыми образовательными потребностями 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(физические особенности (слух, зрение), поведенческие особенности);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7) использование 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технических вспомогательных (компенсаторных) средств 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специальных средств передвижения для обучающихся с ограниченными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возможностями (нарушениями опорно-двигательного аппарата, слуха, зрения, речи),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соответствии с приказом Зам. Премьер-Министра – Министра труда и социальной защиты населения РК от 30 июня 2023 года № 284 "Об утверждении Классификатора технических вспомогательных (компенсаторных) средств, специальных средств передвижения и услуг, предоставляемых лицам с инвалидностью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Организации образования для создания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специальных условий приобретают и используют технические вспомогательные (компенсаторные) средства и специальные средства передвижения, развивающее оборудование 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соответствии с приказом МОН РК от 22 января 2016 г. № 70 "Об утверждении норм оснащения оборудованием и мебелью организаций дошкольного, среднего образования, а также специальных организаций образования";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8) специальная психолого-педагогическая поддержка </a:t>
                      </a:r>
                      <a:r>
                        <a:rPr lang="kk-KZ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психолога, специального педагога, педагога-ассистента) </a:t>
                      </a:r>
                      <a:r>
                        <a:rPr lang="ru-RU" sz="10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 с ограниченными возможностями </a:t>
                      </a: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осуществляется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основе заключения и рекомендации ПМПК.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5) создание безбарьерной среды и адаптация места обучения для обеспечения физического доступа в организацию образования для </a:t>
                      </a:r>
                      <a:r>
                        <a:rPr lang="ru-RU" sz="12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 с ограниченными возможностями: с ограниченной мобильностью </a:t>
                      </a: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(подвоз к школе, пандусы, перила, подъемники, лифт, специально оборудованное учебное место (стол, стул), места общего пользования (туалет, столовая), с нарушением зрения (незрячих, слабовидящих</a:t>
                      </a: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) (тактильные дорожки, тактильные указатели, перила), с нарушением слуха (визуальные таблицы, звукоусиливающая аппаратура). Адаптация учебного места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предполагает приспособление среды обучения под индивидуальные особенности </a:t>
                      </a:r>
                      <a:r>
                        <a:rPr lang="kk-KZ" sz="12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</a:t>
                      </a:r>
                      <a:r>
                        <a:rPr lang="ru-RU" sz="1200" kern="1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ограниченными возможностями </a:t>
                      </a: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(физические особенности (слух, зрение),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поведенческие особенности);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6) использование оборудования и мебели в соответствии с Нормами оснащения</a:t>
                      </a:r>
                      <a:r>
                        <a:rPr lang="ru-RU" sz="1200" kern="1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оборудованием и мебелью организаций дошкольного, среднего образования, а также</a:t>
                      </a:r>
                      <a:r>
                        <a:rPr lang="ru-RU" sz="120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специальных организаций образования, утвержденными приказом </a:t>
                      </a:r>
                      <a:r>
                        <a:rPr lang="kk-KZ" sz="12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 РК от 22 января 2016 года № 70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2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7) оказание специальной психолого-педагогической поддержки детям с</a:t>
                      </a:r>
                      <a:r>
                        <a:rPr lang="ru-RU" sz="1200" kern="1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ограниченными возможностями </a:t>
                      </a: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k-KZ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педагогом</a:t>
                      </a: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-психологом, специальным педагогом,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педагогом-ассистентом) на основе заключений и рекомендаций ПМПК.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120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1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kk-KZ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Психолого-педагогическое сопровождение реализуется в соответствии с Уставом</a:t>
                      </a:r>
                      <a:r>
                        <a:rPr lang="ru-RU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организации образования, нормативными правовыми актами в области образования и</a:t>
                      </a:r>
                      <a:r>
                        <a:rPr lang="ru-RU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науки, настоящим Правилами, договором между организацией образования и</a:t>
                      </a:r>
                      <a:r>
                        <a:rPr lang="ru-RU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родителями лиц (детей) с особыми образовательными потребностями. Педагоги</a:t>
                      </a:r>
                      <a:r>
                        <a:rPr lang="ru-RU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психолого-педагогического сопровождения входят в состав педагогического совета</a:t>
                      </a:r>
                      <a:endParaRPr lang="ru-RU" sz="1100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1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организации образования, участвуют в работе методических объединений</a:t>
                      </a:r>
                      <a:r>
                        <a:rPr lang="kk-KZ" sz="11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286960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B3ABDB7-4EE3-371E-235A-2CB74D8C0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367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27017-176E-5518-0905-57D61CCA8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BAF3C12-DBE2-8BD6-3EB0-C85BD42A1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043596"/>
              </p:ext>
            </p:extLst>
          </p:nvPr>
        </p:nvGraphicFramePr>
        <p:xfrm>
          <a:off x="59310" y="32942"/>
          <a:ext cx="12073380" cy="68250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8236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735430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719714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444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6380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kk-KZ" sz="1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9.</a:t>
                      </a:r>
                      <a:r>
                        <a:rPr lang="kk-KZ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Психолого-педагогическое сопровождение в организациях образования состоит</a:t>
                      </a: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 двух этапов:</a:t>
                      </a:r>
                      <a:endParaRPr lang="ru-RU" sz="13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Первый этап: </a:t>
                      </a:r>
                      <a:r>
                        <a:rPr lang="kk-KZ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Руководитель общеобразовательной организации образования издает </a:t>
                      </a:r>
                      <a:r>
                        <a:rPr lang="kk-KZ" sz="13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 и утверждает Положение об организации психолого-педагогического сопровождения,</a:t>
                      </a:r>
                      <a:r>
                        <a:rPr lang="ru-RU" sz="13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3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утверждает состав и должностные обязанности специалистов</a:t>
                      </a:r>
                      <a:r>
                        <a:rPr lang="ru-RU" sz="13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k-KZ" sz="13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психолого-педагогического сопровождения, создает условия профессионального роста</a:t>
                      </a:r>
                      <a:endParaRPr lang="ru-RU" sz="13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3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педагогов и специалистов на междисциплинарной основе.</a:t>
                      </a:r>
                      <a:endParaRPr lang="ru-RU" sz="13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Заместители руководителя организации образования организуют процесс оценки</a:t>
                      </a: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образовательных потребностей у обучающихся, регулируют взаимодействие воспитателей/педагогов, </a:t>
                      </a: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специалистов и родителей на этапе проведения оценки образовательных потребностей и в процессе психолого-педагогического сопровождения </a:t>
                      </a:r>
                      <a:r>
                        <a:rPr lang="ru-RU" sz="13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лиц (детей) с особыми образовательными потребностями, к</a:t>
                      </a: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онтролируют сбор и формирование документации специалистов, осуществляющих психолого-педагогическое сопровождение.</a:t>
                      </a:r>
                    </a:p>
                    <a:p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 организуют взаимодействие педагогов-предметников и родителей, изучают социальную ситуацию развития ребенка совместно с социальным педагогом организации образования, создают условия для благоприятного эмоционально-психологического климата в урочное и вне урочное время. Педагоги организации образования проводят мониторинг учебных достижений, с целью установления трудностей у обучающихся в освоении учебных программ, соблюдают профессиональную этику и конфиденциальность в отношении индивидуальных особенностей </a:t>
                      </a:r>
                      <a:r>
                        <a:rPr lang="ru-RU" sz="13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 (детей) с особыми образовательными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потребностями, при необходимости обращаются за консультацией к психологам, социальным педагогам или специальным педагогам организации образования</a:t>
                      </a:r>
                    </a:p>
                    <a:p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в организациях образования состоит из </a:t>
                      </a:r>
                      <a:r>
                        <a:rPr lang="ru-RU" sz="1300" b="1" i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двух этапов: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Первый этап: Руководитель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общеобразовательной организации образования издает </a:t>
                      </a:r>
                      <a:r>
                        <a:rPr lang="ru-RU" sz="13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приказ о создании СППС и утверждает его состав.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Заместители руководителя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организации образования организуют процесс оценки образовательных потребностей обучающихся, </a:t>
                      </a:r>
                      <a:r>
                        <a:rPr lang="ru-RU" sz="13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том числе лиц (детей) с особыми образовательными потребностями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регулируют взаимодействие педагогов, специалистов и родителей или иных законных представителей на этапе проведения оценки образовательных потребностей и в процессе психолого-педагогического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сопровождения, контролируют сбор и формирование документации специалистов, осуществляющих психолого-педагогическое сопровождение.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руководители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организуют взаимодействие педагогов и родителей или </a:t>
                      </a:r>
                      <a:r>
                        <a:rPr lang="ru-RU" sz="13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иных законных представителей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изучают социальную ситуацию развития ребенка совместно с социальным педагогом организации образования, создают условия для благоприятного эмоционально-психологического климата в урочное и внеурочное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время.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 организации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образования </a:t>
                      </a:r>
                      <a:r>
                        <a:rPr lang="ru-RU" sz="13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изучают индивидуальные способности, интересы, склонности и потребности обучающихся, в том числе лиц(детей) с особыми образовательными потребностями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проводят мониторинг учебных достижений с целью установления трудностей в освоении учебных программ, </a:t>
                      </a:r>
                      <a:r>
                        <a:rPr lang="ru-RU" sz="13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консультируют родителей или иных законных представителей,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соблюдают профессиональную этику и конфиденциальность в отношении индивидуальных особенностей </a:t>
                      </a:r>
                      <a:r>
                        <a:rPr lang="ru-RU" sz="13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обучающихся, в том числе лиц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(детей) с особыми образовательными потребностями, при необходимости обращаются за консультацией к психологам, социальным педагогам или специальным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педагогам организации образования.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BB3B695-70DF-D91A-5F8B-8F8AA9417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084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FA511-FD68-EE3C-F010-46F45A0D2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9D6DABA-B338-1852-9980-91A3236FB5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781806"/>
              </p:ext>
            </p:extLst>
          </p:nvPr>
        </p:nvGraphicFramePr>
        <p:xfrm>
          <a:off x="118620" y="32942"/>
          <a:ext cx="12073380" cy="66150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8236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2439218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8015926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429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6173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Педагоги-психологи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участвуют в оценке особых образовательных потребностей обучающихся,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том числе лиц (детей) с особыми образовательными потребностями 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разрабатывают индивидуально-развивающие программы, оказывают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в форме консультаций, индивидуальных,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подгрупповых и групповых развивающих занятий, оказывают консультативную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помощь и психологическую поддержку обучающимся, педагогам, родителям или иным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законным представителям в решении психологических проблем, связанных с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трудностями в образовательной деятельности.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Социальные педагоги выявляют интересы и потребности обучающихся, в том числе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 (детей) с особыми образовательными потребностями, определяют задачи, формы,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методы социально-педагогической работы, способы решения личных и социальных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проблем ребенка, принимают меры по социальной защите и социальной помощи 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реализации прав и свобод личности обучающихся, осуществляют комплекс мер по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воспитанию, образованию, развитию и социальной защите обучающихся 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организациях образования и по месту жительства, обеспечивающих адаптацию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личности к жизни в обществе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BDBE72D-8D19-DA1A-8755-A42572D8D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129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381DA-D3AC-3E19-FD86-85244A1BA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6CBE988-86BF-00AB-F10C-8450F234D9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84998"/>
              </p:ext>
            </p:extLst>
          </p:nvPr>
        </p:nvGraphicFramePr>
        <p:xfrm>
          <a:off x="160257" y="183771"/>
          <a:ext cx="12031743" cy="6770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2655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970006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449082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421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6172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Второй этап:</a:t>
                      </a:r>
                    </a:p>
                    <a:p>
                      <a:r>
                        <a:rPr lang="ru-RU" sz="12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основе оценки особых образовательных потребностей или рекомендации ПМПК руководитель организации образования утверждает индивидуальные программы психолого-педагогического сопровождения лиц (детей) с особыми образовательными потребностями, включающие индивидуальные учебные планы, </a:t>
                      </a:r>
                      <a:r>
                        <a:rPr lang="ru-RU" sz="12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индивидуальные/</a:t>
                      </a:r>
                    </a:p>
                    <a:p>
                      <a:r>
                        <a:rPr lang="ru-RU" sz="12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адаптированные учебные программы, </a:t>
                      </a:r>
                      <a:r>
                        <a:rPr lang="ru-RU" sz="12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 развивающие программы специалистов, список детей с особыми образовательными потребностями для психолого-педагогического сопровождения. Заместители руководителя организации образования организуют и контролируют процесс психолого-педагогического сопровождения, участвуют 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составлении </a:t>
                      </a:r>
                      <a:r>
                        <a:rPr lang="ru-RU" sz="12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индивидуальной программы психолого-педагогического сопровождения лиц (детей) с особыми образовательными потребностями, </a:t>
                      </a:r>
                      <a:r>
                        <a:rPr lang="ru-RU" sz="12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обсуждении результатов сопровождения, </a:t>
                      </a:r>
                      <a:r>
                        <a:rPr lang="ru-RU" sz="12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динамики развития воспитанника</a:t>
                      </a:r>
                      <a:r>
                        <a:rPr lang="ru-RU" sz="12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учебных достижений обучающегося, включают </a:t>
                      </a:r>
                      <a:r>
                        <a:rPr lang="ru-RU" sz="12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воспитанников/</a:t>
                      </a:r>
                      <a:r>
                        <a:rPr lang="ru-RU" sz="12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обучающихся с ограниченными возможностями во внеклассные и досуговые мероприятия, </a:t>
                      </a:r>
                      <a:r>
                        <a:rPr lang="ru-RU" sz="12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целях повышения эффективности процесса индивидуального сопровождения лиц (детей) с особыми образовательными потребностями</a:t>
                      </a:r>
                    </a:p>
                    <a:p>
                      <a:r>
                        <a:rPr lang="ru-RU" sz="12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осуществляют ротацию педагогов-ассистентов в организации образования.</a:t>
                      </a:r>
                    </a:p>
                    <a:p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 организации образования выполняют адаптацию учебных программ, индивидуализируют процесс обучения и оценки достижений лиц (детей) с особыми образовательными потребностями, восполняя пробелы в знаниях, умениях, навыках, подбирают учебники, учебные материалы, организуют учебно-воспитательный процесс</a:t>
                      </a:r>
                    </a:p>
                    <a:p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учетом индивидуальных особенностей развития лиц (детей) с особыми</a:t>
                      </a:r>
                    </a:p>
                    <a:p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образовательными потребностями, создают атмосферу эмоционального комфорта на занятиях/уроках и во внеклассной деятельности с целью сохранения физического, психического и нравственного здоровья лиц (детей) с особыми образовательными потребностями.</a:t>
                      </a:r>
                    </a:p>
                    <a:p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Второй этап: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 основе оценки особых образовательных потребностей или рекомендации ПМПК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руководитель организации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образования утверждает индивидуальную программу психолого-педагогического сопровождения лица (детей) с особыми образовательными потребностями, включающую индивидуальные учебные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планы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программы для детей с нарушением интеллекта,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индивидуально-развивающие и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коррекционно-развивающие программы для лиц (детей) с особыми образовательными потребностями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список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(детей) с особыми образовательными потребностями для психолого-педагогического сопровождения.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Заместители руководителя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организации образования организуют и контролируют процесс психолого-педагогического сопровождения, участвуют в составлении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индивидуальных учебных планов и программ, индивидуально-развивающих и коррекционно-развивающих программ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обсуждении результатов сопровождения,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учебных достижений обучающегося, включают детей с ограниченными возможностями во внеклассные и досуговые мероприятия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организации образования выполняют адаптацию учебных программ,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индивидуализируют процесс обучения и оценки достижений лиц (детей) с особыми образовательными потребностями, восполняя пробелы в знаниях, умениях, навыках, подбирают учебники, учебные материалы, организуют учебно-воспитательный процесс с учетом индивидуальных особенностей развития лиц (детей) с особыми образовательными потребностями, создают атмосферу эмоционального комфорта на занятиях/уроках и во внеклассной деятельности с целью сохранения физического, психического и нравственного здоровья лиц (детей) с особыми образовательными потребностями.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66E2932-6CFE-5CF2-D9C7-28694975E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404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853F7-291C-21D2-B1B7-1839605C6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97E64F5-D35C-D472-C441-4C9B53D1B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941647"/>
              </p:ext>
            </p:extLst>
          </p:nvPr>
        </p:nvGraphicFramePr>
        <p:xfrm>
          <a:off x="75414" y="220121"/>
          <a:ext cx="12036457" cy="6387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3287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971953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451217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3556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34393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Педагог-ассистент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помогает формированию у лиц (детей) с особыми</a:t>
                      </a:r>
                    </a:p>
                    <a:p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образовательными потребностями способность выполнять правила поведения на занятиях/уроках и самостоятельную учебную деятельность через индивидуальное сопровождение</a:t>
                      </a: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Предоставление услуг педагога-ассистента на постоянной основе обучающимся с нарушениями психофизического развития и поведения осуществляется</a:t>
                      </a:r>
                    </a:p>
                    <a:p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основании рекомендаций ПМПК.</a:t>
                      </a:r>
                    </a:p>
                    <a:p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Решением заседания психолого-педагогического сопровождения услуги педагога-ассистента, </a:t>
                      </a:r>
                      <a:r>
                        <a:rPr lang="ru-RU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обучающимся с легкими поведенческими проблемами и трудностями адаптации в классе, </a:t>
                      </a:r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предоставляются только на одну четверть. Дальнейшая потребность в помощи педагога-ассистента определяется ПМПК.</a:t>
                      </a:r>
                    </a:p>
                    <a:p>
                      <a:r>
                        <a:rPr lang="ru-RU" sz="1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Потребность в помощи педагога-психолога или социального педагога определяется оценкой психолого-педагогического сопровождения организации образования.</a:t>
                      </a:r>
                    </a:p>
                    <a:p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Специальные педагоги, педагог-ассистент реализуют и участвуют в оценке образовательных потребностей детей с ограниченными возможностями, в составлении индивидуальных программ психолого-педагогического сопровождения, в том числе индивидуальных учебных планов, индивидуальных/адаптированных учебных</a:t>
                      </a:r>
                    </a:p>
                    <a:p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программ, индивидуально-развивающих программ, проводят индивидуальные, групповые, подгрупповые развивающие занятия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Дополнено: Специальные педагоги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осуществляют оценку особых образовательных потребностей обучающихся, в том числе лиц (детей) с особыми образовательными потребностями, разрабатывают и реализуют индивидуальные учебные, коррекционно-развивающие программы и проводят индивидуальные, подгрупповые, групповые занятия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детьми с ограниченными возможностями,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консультируют педагогов, родителей или иных законных представителей по обучению и воспитанию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 с ограниченными возможностями.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 с ограниченными возможностями.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Педагоги-ассистенты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оказывают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индивидуальное сопровождение детям с ограниченными возможностями в образовательном процессе до формирования навыков самостоятельной учебной деятельности, участвуют в оценке образовательных потребностей, в составлении индивидуальных учебных планов и программ, а также индивидуально-развивающих и коррекционно-развивающих программ.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Индивидуальное сопровождение педагогом-ассистентом осуществляется на основании рекомендаций ПМПК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Решением заседания СППС педагог-ассистент назначается на одну четверть. Дальнейшая потребность в помощи педагоге-ассистента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определяется ПМПК.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1678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Дополнено</a:t>
                      </a:r>
                      <a:r>
                        <a:rPr lang="ru-RU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пунктом 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решению СППС администрация организации образования направляет обучающихся, в том числе лиц(детей) с особыми образовательными потребностями, а также их родителей или иных законных представителей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Центры психологической поддержки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местных исполнительных органах в области образования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углубленного психолого-педагогического сопровождения.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330866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2CBE300-041E-0B80-80D4-D67014DAB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417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534A05E-5BD5-5134-81F8-206C37E7215B}"/>
              </a:ext>
            </a:extLst>
          </p:cNvPr>
          <p:cNvSpPr txBox="1"/>
          <p:nvPr/>
        </p:nvSpPr>
        <p:spPr>
          <a:xfrm>
            <a:off x="667512" y="256275"/>
            <a:ext cx="10506456" cy="5468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600"/>
              </a:spcBef>
              <a:spcAft>
                <a:spcPts val="1725"/>
              </a:spcAft>
              <a:buNone/>
            </a:pPr>
            <a:r>
              <a:rPr lang="ru-RU" sz="1600" b="1" u="sng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ОСНОВА ИНКЛЮЗИВНОГО ОБРАЗОВАНИЯ</a:t>
            </a:r>
            <a:endParaRPr lang="ru-RU" b="1" u="sng" kern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50"/>
              </a:lnSpc>
              <a:spcBef>
                <a:spcPts val="600"/>
              </a:spcBef>
              <a:spcAft>
                <a:spcPts val="1725"/>
              </a:spcAft>
              <a:buNone/>
            </a:pPr>
            <a:r>
              <a:rPr lang="ru-RU" sz="1800" b="1" u="sng" kern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Международные законодательства:</a:t>
            </a:r>
            <a:endParaRPr lang="ru-RU" sz="1600" kern="1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Всемирная декларация об обеспечении выживания, защиты и развития детей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Всемирная декларация об образовании для всех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Всеобщая декларация прав человека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Дакарские</a:t>
            </a: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рамки действий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Декларация </a:t>
            </a:r>
            <a:r>
              <a:rPr lang="kk-KZ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о</a:t>
            </a: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правах умственно-отсталых лиц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Декларация Организации Объединенных Наций об образовании и подготовке в области прав человека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Декларация о правах инвалидов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Конвенция о борьбе с дискриминацией в области образования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 Конвенция о правах инвалидов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Конвенция о правах ребенка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strike="noStrike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Саламанкская декларация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strike="noStrik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Стандартные правила обеспечения равных возможностей для инвалидов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77069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20E14-105A-E0A1-8655-CE70A0D4D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334F8DC-806D-D431-FBE1-92FD5D813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131751"/>
              </p:ext>
            </p:extLst>
          </p:nvPr>
        </p:nvGraphicFramePr>
        <p:xfrm>
          <a:off x="77771" y="194838"/>
          <a:ext cx="12036457" cy="64683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3287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971953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451217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381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2029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проведения подгрупповых (2-4 ребенка), групповых (6-8 детей) занятий специальные педагоги объединяют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 (детей) с особыми образовательными потребностями по принципу общности содержания индивидуально развивающих программ.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Количество индивидуальных, подгрупповых, групповых занятий в неделю для лиц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(детей) с особыми образовательными потребностями 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устанавливается с учетом его индивидуальных образовательных потребностей и возможностей.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проведения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подгрупповых (2-4 ребенка), групповых (6-8 детей)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занятий специальные педагоги объединяют </a:t>
                      </a:r>
                      <a:r>
                        <a:rPr lang="ru-RU" sz="13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 с ограниченными возможностями по принципу идентичности нарушений в развитии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индивидуальных, подгрупповых, групповых занятий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неделю для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 с ограниченными возможностями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устанавливается с </a:t>
                      </a:r>
                      <a:r>
                        <a:rPr lang="ru-RU" sz="13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учетом их индивидуальных образовательных потребностей и возможностей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2029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Продолжительность индивидуального, подгруппового и группового занятия в дошкольной организации определяется в соответствии с приказом МП РК от 3 августа 2022 года № 348 "Об утверждении государственных общеобязательных стандартов дошкольного воспитания и обучения,</a:t>
                      </a:r>
                    </a:p>
                    <a:p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начального, основного среднего и общего среднего, технического и профессионального, </a:t>
                      </a:r>
                      <a:r>
                        <a:rPr lang="ru-RU" sz="14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образования" к продолжительности организованной</a:t>
                      </a:r>
                    </a:p>
                    <a:p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учебной деятельности для каждой возрастной группы детей с особыми образовательными потребностями и в организации среднего образования – составляет 45 минут.</a:t>
                      </a:r>
                    </a:p>
                    <a:p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Индивидуальные, подгрупповые и групповые занятия для детей 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ограниченными возможностями проводятся в соответствии 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коррекционно-развивающими программами, разработанными специальными педагогами в рамках коррекционного компонента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соответствии с приказом МП РК от 3 августа 2022 года № 348 "Об утверждении государственных общеобязательных стандартов дошкольного воспитания и обучения, начального, основного среднего и общего среднего, технического и профессионального , </a:t>
                      </a:r>
                      <a:r>
                        <a:rPr lang="ru-RU" sz="13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образования.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Индивидуальные, подгрупповые и групповые занятия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обучающихся, в том числе лиц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(детей)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особыми образовательными потребностями,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указанных в подпунктах 1) и 2) пункта 8 настоящих Правил проводятся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соответствии с индивидуально-развивающими программами, разработанными специалистами СППС.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Продолжительность подгруппового и группового занятия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детей дошкольного возраста составляет от 35 до 45 минут,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школьного возраста – 45 минут. Продолжительность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индивидуальных занятий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детей дошкольного возраста составляет 20 минут,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школьного возраста - 30 минут.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510147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D9D13B3-460A-F4D0-1E7A-7E72A2BC7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974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CF44B-6D13-EB7D-3037-5DAD33C51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ABABAA3-618A-A4C8-C014-C31319B9E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121559"/>
              </p:ext>
            </p:extLst>
          </p:nvPr>
        </p:nvGraphicFramePr>
        <p:xfrm>
          <a:off x="146116" y="331698"/>
          <a:ext cx="11844779" cy="6044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7596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892776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364407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454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1319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наличии 4-6 детей с поведенческими нарушениями в специально оборудованном помещении (кабинете) проводятся занятия, направленные на преодоление трудного поведения с использованием современных методов, технологий и приемов (в том числе на основе принципов прикладного анализа поведения).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106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</a:t>
                      </a:r>
                      <a:r>
                        <a:rPr lang="ru-RU" sz="1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проведения индивидуальных, подгрупповых, групповых занятий кабинеты специалистов оснащаются оборудованием и учебно-дидактическими материалами.</a:t>
                      </a:r>
                    </a:p>
                    <a:p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проведения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специалистами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СППС индивидуальных, подгрупповых, групповых занятий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 лицами (детьми) с особыми образовательными потребностями в организациях образования п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редусматриваются кабинеты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оснащенные оборудованием и мебелью в соответствии с Приказом № 70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5101474"/>
                  </a:ext>
                </a:extLst>
              </a:tr>
              <a:tr h="1163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Объем и содержание психолого-педагогического сопровождения, в котором нуждается ребенок, соответствует оценке особых образовательных потребностей,</a:t>
                      </a:r>
                    </a:p>
                    <a:p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проводимом несколько раз в течение учебного года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и объем психолого-педагогического сопровождения определяется на основе оценки особых образовательных потребностей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обучающихся, в том числе лиц (детей) с особыми образовательными потребностями.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916010"/>
                  </a:ext>
                </a:extLst>
              </a:tr>
              <a:tr h="659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создания специальных условий для детей с ограниченными возможностями в организации образования создаются специальные группы/классы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8629184"/>
                  </a:ext>
                </a:extLst>
              </a:tr>
              <a:tr h="1319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</a:t>
                      </a: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детей с особыми образовательными потребностями, в том числе психолого-педагогическая оценка образовательных</a:t>
                      </a:r>
                    </a:p>
                    <a:p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потребностей, осуществляется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1 сентября текущего года по 25 мая следующего года.</a:t>
                      </a:r>
                    </a:p>
                    <a:p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Психолого-педагогическое сопровождение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обучающихся, в том числе лиц (детей) с особыми образовательными потребностями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на основе оценки особых образовательных потребностей осуществляется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течение учебного года.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044981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B6B8A1B-CFE8-D2ED-AC28-C99FA1033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257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01216-C0D2-5196-E2B6-282E8D22B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D9CC1B9-5B7B-A165-9DB6-8F8772F62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962661"/>
              </p:ext>
            </p:extLst>
          </p:nvPr>
        </p:nvGraphicFramePr>
        <p:xfrm>
          <a:off x="146116" y="331698"/>
          <a:ext cx="11844779" cy="5933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7596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892776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364407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454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1319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 Контроль процесса психолого-педагогического сопровождения осуществляет администрация организации образования на основе нормативных правовых актов,</a:t>
                      </a:r>
                    </a:p>
                    <a:p>
                      <a:r>
                        <a:rPr lang="ru-RU" sz="1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должностных обязанностей участников образовательного процесса.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106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Нормативная учебная нагрузка в неделю педагогов психолого-педагогического сопровождения дошкольной организации составляет 24 часа, организации среднего образования – 16 часов неделю в соответствии с Законом РК "О статусе педагога". Тарифные ставки (должностные оклады) в месяц педагогов – ассистентов выплачиваются в соответствии с нормативной учебной нагрузкой в неделю и устанавливаются, исходя из затрат их рабочего времени на сопровождение ребенка в астрономических часах. Короткие перерывы (перемены), предусмотренные между уроками/занятиями являются рабочим временем педагога-ассистента. Количество лиц (детей) с особыми образовательными потребностями на 1 ставку логопеда (учителя-логопеда), психолога (педагога-психолога), специального педагога (дефектолога) в общеобразовательной организации составляет не более 12-14 детей</a:t>
                      </a:r>
                    </a:p>
                    <a:p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1 (одного) специального педагога в ходе психолого-педагогического сопровождения в организации образования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детей с ограниченными возможностями составляет не более 12-14 детей.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Педагог-ассистент осуществляет индивидуальное сопровождение 1 (одного) обучающегося </a:t>
                      </a:r>
                      <a:r>
                        <a:rPr lang="ru-RU" sz="14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учетом его учебной нагрузки.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5101474"/>
                  </a:ext>
                </a:extLst>
              </a:tr>
              <a:tr h="1163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</a:t>
                      </a:r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координации деятельности и методической помощи педагогам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психолого-педагогического сопровождения на базе общеобразовательных организаций приказом органа управления образования создаются областные (городские, районные)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Ресурсные центры развития инклюзивных практик и обмена опытом.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Специальные организации образования оказывают педагогам общеобразовательных организаций образования консультативную и методическую помощь </a:t>
                      </a:r>
                      <a:r>
                        <a:rPr lang="ru-RU" sz="1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вопросам воспитания, обучения и развития детей с ограниченными возможностями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91601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1AD777C-FAA2-828F-D061-9C61AD7D7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461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D5497-826D-E936-FF9B-22480D1BD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0F1CBDB-92B9-E8E6-E8CA-66CDCD54A6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755932"/>
              </p:ext>
            </p:extLst>
          </p:nvPr>
        </p:nvGraphicFramePr>
        <p:xfrm>
          <a:off x="146116" y="331698"/>
          <a:ext cx="11844779" cy="64461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7596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7108630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3148553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525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2325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</a:t>
                      </a:r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Участниками процесса психолого-педагогического сопровождения </a:t>
                      </a:r>
                      <a:r>
                        <a:rPr lang="ru-RU" sz="1200" b="0" kern="1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являютсяадминистрация</a:t>
                      </a:r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педагогические кадры (учителя, воспитатели, психолог (педагог-психолог), логопед (учитель-логопед), специальный педагог, социальный педагог, педагог-ассистент), работники организации образования, воспитанники/обучающиеся, в том числе лица (дети) с особыми образовательными потребностями и их родители (законные представители). Взаимоотношения участников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образовательного процесса строятся на принципах гуманизации образования/воспитания и командного подхода.</a:t>
                      </a:r>
                    </a:p>
                    <a:p>
                      <a:r>
                        <a:rPr lang="ru-RU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 </a:t>
                      </a:r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Администрация организует психолого-педагогическое сопровождение лиц (детей) с особыми образовательными потребностями, обеспечивает безопасную психологическую комфортную среду на основе толерантной культуры поведения всех участников образовательного процесса, соблюдает </a:t>
                      </a:r>
                      <a:r>
                        <a:rPr lang="ru-RU" sz="1200" b="0" kern="1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конфеденциальность</a:t>
                      </a:r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персональной информации о детях с особыми образовательными потребностями.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3594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r>
                        <a:rPr lang="ru-RU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 </a:t>
                      </a:r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Педагоги-психологи, педагоги организации образования имеют соответствующую профессионально-педагогическую подготовку по работе с детьми с особыми образовательными потребностями, осуществляют психолого-педагогическое сопровождение и обучение/воспитание детей на профессиональном уровне в соответствии с настоящими Правилами, приказом МОН РК от 13 июля 2009 г. № 338 "Об утверждении Типовых квалификационных характеристик должностей педагогических работников и приравненных к ним лиц«, Уставом организации образования, договором с родителями (законными представителями).</a:t>
                      </a:r>
                    </a:p>
                    <a:p>
                      <a:r>
                        <a:rPr lang="ru-RU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 </a:t>
                      </a:r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Администрация и педагоги: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1) проводят опытно-экспериментальную работу, внедрение новых методик и технологий психолого-педагогического сопровождения в педагогическую практику;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2) осуществляют свободный выбор способов и форм организации психолого-педагогического сопровождения с учетом особых образовательных потребностей воспитанников/обучающихся;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3) участвуют в работе коллегиальных органов управления организации образования;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4) повышают квалификацию по вопросам психолого-педагогического сопровождения;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5) досрочно проходят аттестацию с целью повышения категории;</a:t>
                      </a:r>
                    </a:p>
                    <a:p>
                      <a:r>
                        <a:rPr lang="ru-RU" sz="12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6) получают моральное и материальное поощрение за успехи в психолого-педагогической деятельности в виде государственных наград, почетных званий, премий и именных стипендий</a:t>
                      </a:r>
                      <a:r>
                        <a:rPr lang="ru-RU" sz="1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Перечень документов, обязательных для ведения специалистами СППС,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определен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приказом МОН РК от 6 апреля 2020 г. № 130 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«Об утверждении перечня документов, обязательных для ведения педагогами организаций дошкольного воспитания и обучения, среднего, специального, дополнительного, технического и профессионального, </a:t>
                      </a:r>
                      <a:r>
                        <a:rPr lang="ru-RU" sz="1300" kern="1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3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образования, и их формы». </a:t>
                      </a: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Деятельность СППС отражается в плане учебно-воспитательной работы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организации образования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510147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1290E15-A024-2EAA-C92B-CA3D239DA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761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9011A-A13F-6801-033F-9BDEAFFF7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5B2F0A6-1754-BB65-A3D8-F752185162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330924"/>
              </p:ext>
            </p:extLst>
          </p:nvPr>
        </p:nvGraphicFramePr>
        <p:xfrm>
          <a:off x="146116" y="331698"/>
          <a:ext cx="11844779" cy="2011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7596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2338667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7918516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379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15705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3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3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endParaRPr lang="ru-RU" sz="1200" b="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Дополнен Приложением 1 и Формой согласия родителей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Приложение 1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 Правилам деятельности службы психолого-педагогического сопровождения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организациях образования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Согласие родителя или иного законного представителя на проведение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психолого-педагогического сопровождения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A6F9E56-8B56-FF25-3102-3B1BE37AC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C57C2B-AC4A-9525-9C83-70B010150E42}"/>
              </a:ext>
            </a:extLst>
          </p:cNvPr>
          <p:cNvSpPr txBox="1"/>
          <p:nvPr/>
        </p:nvSpPr>
        <p:spPr>
          <a:xfrm>
            <a:off x="538899" y="2529315"/>
            <a:ext cx="1111420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Правилам деятельности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психолого-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сопровождения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 образования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родителя или иного законного представителя на проведение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психолого-педагогического сопровождения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Я ____________________________________________________________________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Фамилия, имя, отчество (при его наличии) родителя или иного законного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представителя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Согласен(-на) на психолого-педагогическое сопровождение моего ребенка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______________________________________________________________________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(Фамилия, имя, отчество (при его наличии) ребенка, класс)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"____" _______________ 20__ года Подпись ___________</a:t>
            </a:r>
          </a:p>
        </p:txBody>
      </p:sp>
    </p:spTree>
    <p:extLst>
      <p:ext uri="{BB962C8B-B14F-4D97-AF65-F5344CB8AC3E}">
        <p14:creationId xmlns:p14="http://schemas.microsoft.com/office/powerpoint/2010/main" val="1439593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23AF1B-49A3-FCB3-4B60-477CFA4D1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496" y="776605"/>
            <a:ext cx="10515600" cy="796163"/>
          </a:xfrm>
        </p:spPr>
        <p:txBody>
          <a:bodyPr>
            <a:normAutofit/>
          </a:bodyPr>
          <a:lstStyle/>
          <a:p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УТРАТИЛИ СИЛУ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ADC014-6308-FF6C-D4CE-E14DFAA26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от 12 января 2022 года № 6 "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психолого-педагогического сопровождения в организациях дошкольного, среднего, технического и профессионального,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образования, дополнительного образования"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(зарегистрирован в Реестре государственной регистрации нормативных правовых актов под № 26513).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исполняющего обязанности Министра просвещения Республики Казахстан от 25 августа 2022 года № 377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Правил деятельности психологической службы в организациях среднего образования"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(зарегистрирован в Реестре государственной регистрации нормативных правовых актов под № 29288).</a:t>
            </a:r>
          </a:p>
        </p:txBody>
      </p:sp>
    </p:spTree>
    <p:extLst>
      <p:ext uri="{BB962C8B-B14F-4D97-AF65-F5344CB8AC3E}">
        <p14:creationId xmlns:p14="http://schemas.microsoft.com/office/powerpoint/2010/main" val="245020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63ACB7C-D13C-A7CE-94DC-7215639FADA3}"/>
              </a:ext>
            </a:extLst>
          </p:cNvPr>
          <p:cNvSpPr txBox="1"/>
          <p:nvPr/>
        </p:nvSpPr>
        <p:spPr>
          <a:xfrm>
            <a:off x="676656" y="101332"/>
            <a:ext cx="11256264" cy="5945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228600" algn="l"/>
              </a:tabLst>
            </a:pPr>
            <a:r>
              <a:rPr lang="kk-KZ" sz="16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="1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аконодательная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база Республики Казахстан:</a:t>
            </a:r>
            <a:endParaRPr lang="ru-RU" sz="1600" u="none" strike="noStrike" kern="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Конституция Р</a:t>
            </a:r>
            <a:r>
              <a:rPr lang="kk-KZ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еспублики </a:t>
            </a: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азахстан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Закон </a:t>
            </a:r>
            <a:r>
              <a:rPr lang="kk-KZ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РК «</a:t>
            </a: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 внесении изменений и дополнений в некоторые законодательные акты Республики Казахстан по вопросам улучшения качества жизни лиц с инвалидностью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Закон </a:t>
            </a:r>
            <a:r>
              <a:rPr lang="kk-KZ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</a:t>
            </a: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 правах ребенка в Республике Казахстан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Закон </a:t>
            </a:r>
            <a:r>
              <a:rPr lang="kk-KZ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Республики Казахстан «</a:t>
            </a: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 статусе педагога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Закон РК </a:t>
            </a:r>
            <a:r>
              <a:rPr lang="kk-KZ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</a:t>
            </a: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 внесении изменений и дополнений в некоторые законодательные акты РК по вопросам инклюзивного образования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Закон Республики Казахстан </a:t>
            </a:r>
            <a:r>
              <a:rPr lang="kk-KZ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</a:t>
            </a: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 образовании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«</a:t>
            </a:r>
            <a:r>
              <a:rPr lang="ru-RU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социальной и медико-педагогической коррекционной поддержке детей с ограниченными возможностями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u="none" strike="noStrike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 утверждении Национального плана по обеспечению прав и улучшению качества жизни лиц с инвалидностью в Республике Казахстан до 2025 года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Концепции инклюзивной политики в Республике Казахстан на 2025 - 2030 годы. Постановление Правительства Республики Казахстан от 30 декабря 2024 года № 1143.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Концепции развития дошкольного, среднего, технического и профессионального образования Республики Казахстан на 2023 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2029 годы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Республики Казахстан от 28 марта 2023 года </a:t>
            </a:r>
            <a:r>
              <a:rPr lang="ru-RU" sz="1600" kern="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249</a:t>
            </a:r>
            <a:r>
              <a:rPr lang="kk-KZ" sz="16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33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42A2486-3638-72CF-3A8C-8A0C2B58F03D}"/>
              </a:ext>
            </a:extLst>
          </p:cNvPr>
          <p:cNvSpPr txBox="1"/>
          <p:nvPr/>
        </p:nvSpPr>
        <p:spPr>
          <a:xfrm>
            <a:off x="402336" y="352667"/>
            <a:ext cx="11109960" cy="5435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государственных общеобязательных стандартов дошкольного воспитания и обучения, начального, основного среднего и общего среднего, технического и профессионального, </a:t>
            </a:r>
            <a:r>
              <a:rPr lang="ru-RU" kern="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образования</a:t>
            </a:r>
            <a:r>
              <a:rPr lang="kk-KZ" kern="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Министра просвещения Республики Казахстан от 3 августа 2022 года № 348</a:t>
            </a:r>
            <a:r>
              <a:rPr lang="kk-KZ" kern="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kern="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Типовых штатов работников государственных организаций образования</a:t>
            </a:r>
            <a:r>
              <a:rPr lang="kk-KZ" sz="1800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и.о. Министра просвещения Республики Казахстан от 21 июля 2023 года № 224.</a:t>
            </a:r>
            <a:endParaRPr lang="ru-RU" sz="16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Типовых квалификационных характеристик должностей педагогов</a:t>
            </a:r>
            <a:r>
              <a:rPr lang="kk-KZ" sz="1800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от 13 июля 2009 года № 338</a:t>
            </a:r>
            <a:endParaRPr lang="ru-RU" sz="16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и условий проведения аттестации педагогов</a:t>
            </a:r>
            <a:r>
              <a:rPr lang="kk-KZ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от 27 января 2016 года № 83.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типовых учебных программ по общеобразовательным предметам, курсам по выбору и факультативам для общеобразовательных организаций. Приказ Министра образования и науки Республики Казахстан от 3 апреля 2013 года № 115.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стандарта специальной психолого-педагогической поддержки детей с ограниченными возможностями. Приказ Министра просвещения Республики Казахстан от 21 мая 2025 года № 117.</a:t>
            </a:r>
            <a:endParaRPr lang="ru-RU" sz="16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и программ оценки особых образовательных потребностей. Приказ Министра образования и науки Республики Казахстан от 12 января 2022 года № 4.</a:t>
            </a:r>
            <a:endParaRPr lang="ru-RU" sz="1600" b="1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980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DBC8DD-C1A3-5E8B-E8A4-11CEBDD2DD8C}"/>
              </a:ext>
            </a:extLst>
          </p:cNvPr>
          <p:cNvSpPr txBox="1"/>
          <p:nvPr/>
        </p:nvSpPr>
        <p:spPr>
          <a:xfrm>
            <a:off x="356616" y="0"/>
            <a:ext cx="10689336" cy="6016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деятельности службы психолого-педагогического сопровождения в организациях образования</a:t>
            </a:r>
            <a:r>
              <a:rPr lang="kk-KZ" sz="18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Министра просвещения Республики Казахстан от 29 апреля 2025 года № 92.</a:t>
            </a:r>
            <a:endParaRPr lang="ru-RU" sz="1600" b="1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видов документов о среднем, техническом и профессиональном, </a:t>
            </a:r>
            <a:r>
              <a:rPr lang="ru-RU" sz="1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послесреднем</a:t>
            </a:r>
            <a:r>
              <a:rPr lang="ru-RU" sz="1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образовании, формы документов о среднем, техническом и профессиональном, </a:t>
            </a:r>
            <a:r>
              <a:rPr lang="ru-RU" sz="1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послесреднем</a:t>
            </a:r>
            <a:r>
              <a:rPr lang="ru-RU" sz="1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образовании государственного образца и правила их учета и выдачи, а также форму справки, выдаваемой лицам, не завершившим образование в организациях образования. Приказ Министра образования и науки Республики Казахстан от 28 января 2015 года № 39</a:t>
            </a:r>
            <a:r>
              <a:rPr lang="kk-KZ" sz="1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kk-KZ" sz="1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 утверждении номенклатуры видов организаций образования. Приказ Министра образования и науки Республики Казахстан от 22 февраля 2013 года № 50</a:t>
            </a:r>
            <a:endParaRPr lang="ru-RU" sz="16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ru-RU" sz="1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 утверждении норм оснащения оборудованием и мебелью организаций дошкольного, среднего образования, а также специальных организаций образования»</a:t>
            </a:r>
            <a:r>
              <a:rPr lang="kk-KZ" sz="1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Министра образования и науки Республики Казахстан от 22 января 2016 года № 70</a:t>
            </a:r>
            <a:endParaRPr lang="ru-RU" sz="16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kk-KZ" sz="18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 утверждении Санитарных правил «Санитарно-эпидемиологические требования к объектам образования». Приказ Министра здравоохранения Республики Казахстан от 5 августа 2021 года № ҚР ДСМ-76</a:t>
            </a:r>
            <a:endParaRPr lang="ru-RU" sz="16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kk-KZ" sz="1800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просвещения от 12 июля 2024 года №178 «Методические ркомендации по созданию специальных условий в организациях образования».</a:t>
            </a:r>
            <a:endParaRPr lang="ru-RU" sz="16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748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64FCC9A-E34A-685D-1AD2-D459BE86D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116614"/>
              </p:ext>
            </p:extLst>
          </p:nvPr>
        </p:nvGraphicFramePr>
        <p:xfrm>
          <a:off x="237241" y="1359833"/>
          <a:ext cx="11717518" cy="51784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7825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508701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4290992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3726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488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kk-KZ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Заголовок Приказа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marL="0" lvl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</a:t>
                      </a: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 психолого-педагогического сопровождения в организациях дошкольного, среднего, технического и профессионального, послесреднего образования, дополнительного образования».</a:t>
                      </a: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</a:t>
                      </a: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 деятельности службы психолого-педагогического</a:t>
                      </a:r>
                      <a:endParaRPr lang="ru-RU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сопровождения в организациях образования».</a:t>
                      </a:r>
                      <a:endParaRPr lang="ru-RU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  <a:tr h="348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первого раздела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Общие положения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Глава 1.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положения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2933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Глава 1. 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положения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Настоящие Правила психолого-педагогического сопровождения в организациях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дошкольного, среднего, технического и профессионального, послесреднего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образования, дополнительного образования </a:t>
                      </a:r>
                      <a:r>
                        <a:rPr lang="kk-KZ" sz="1600" i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(далее – Правила)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разработаны в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соответствии с подпунктом 31) статьи 5 Закона Республики Казахстан "Об образовании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и определяют порядок </a:t>
                      </a:r>
                      <a:r>
                        <a:rPr lang="kk-KZ" sz="16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 психолого-педагогического сопровождения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организациях дошкольного, среднего, технического и профессионального,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послесреднего образования, дополнительного образования (далее – </a:t>
                      </a: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  <a:r>
                        <a:rPr lang="ru-RU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образования)</a:t>
                      </a:r>
                      <a:endParaRPr lang="ru-RU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Настоящие Правила деятельности службы психолого-педагогического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опровождения в организациях образования </a:t>
                      </a:r>
                      <a:r>
                        <a:rPr lang="kk-KZ" sz="1600" i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(далее - Правила)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разработаны в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соответствии с подпунктом 36) статьи 5 Закона Республики Казахстан «Об образовании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определяют порядок </a:t>
                      </a: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 службы</a:t>
                      </a:r>
                      <a:r>
                        <a:rPr lang="ru-RU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психолого-педагогического сопровождения 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организациях образования (далее - </a:t>
                      </a:r>
                      <a:r>
                        <a:rPr lang="kk-KZ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СППС)</a:t>
                      </a: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117910699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F69457A-F35B-23C3-CF50-B638829C3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DBDB89-997B-BFBA-F39D-94E4E659DDE4}"/>
              </a:ext>
            </a:extLst>
          </p:cNvPr>
          <p:cNvSpPr txBox="1"/>
          <p:nvPr/>
        </p:nvSpPr>
        <p:spPr>
          <a:xfrm>
            <a:off x="160256" y="14034"/>
            <a:ext cx="1191312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УТРАТИЛ СИЛУ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от 12 января 2022 года № 6 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психолого-педагогического сопровождения в организациях дошкольного, среднего, технического и профессионального,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образования, дополнительного образования»</a:t>
            </a:r>
            <a:endParaRPr lang="ru-RU" sz="1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просвещения Республики Казахстан от 29 апреля 2025 года № 92 «Об утверждении Правил деятельности службы психолого-педагогического сопровождения в организациях образования». 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10843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7EC59-2DFE-263F-07B7-8E0B8A4FC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674C8D-988D-6468-B1FE-1834D7BCE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928647"/>
              </p:ext>
            </p:extLst>
          </p:nvPr>
        </p:nvGraphicFramePr>
        <p:xfrm>
          <a:off x="237241" y="118033"/>
          <a:ext cx="11717518" cy="6654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4936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4072380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5780202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381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8062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kk-KZ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Глава 1. 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Общие положения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kk-KZ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 настоящих Правилах используются следующие понятия: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специальные условия - …..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 лица (дети) с особыми образовательными потребностями - …..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 оценка особых образовательных потребностей - …..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 психолого-педагогическое сопровождение - системно-организованная деятельность, реализуемая в организациях образования, в процессе которой создаются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социально-психологические и педагогические </a:t>
                      </a:r>
                      <a:r>
                        <a:rPr lang="ru-RU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условия для обучения и развития </a:t>
                      </a:r>
                      <a:r>
                        <a:rPr lang="ru-RU" sz="12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 (детей) с особыми образовательными потребностями, в том числе детей с ограниченными возможностями, </a:t>
                      </a:r>
                      <a:r>
                        <a:rPr lang="ru-RU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основе оценки особых образовательных потребностей.</a:t>
                      </a: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В настоящих Правилах используются следующие понятия: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специальные условия - …..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лица (дети) с особыми образовательными потребностями - …..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оценка особых образовательных потребностей - …..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 психолого-педагогическое сопровождение - системно-организованная деятельность, реализуемая в организациях образования, в процессе которой создаются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социальные и психолого-педагогические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4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успешного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обучения и развития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том числе лиц (детей) с особыми образовательными потребностями,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 основе оценки особых образовательных потребностей</a:t>
                      </a: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  <a:tr h="439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первого раздела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4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1 дополнена пунктом 3.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Деятельность СППС организуется: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на уровне начального образования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поддержка обучающихся, в том числе лиц (детей) с особыми образовательными потребностями в развитии и укреплении познавательной и учебной мотивации, самостоятельности и саморегуляции при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адаптации к учебной деятельности, социализации 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формировании творческих способностей каждого обучающегося;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на уровне основного среднего образования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адаптация к новым условиям обучения, развитие активной познавательной и учебной деятельности обучающихся, в том числе лиц (детей) с особыми образовательными потребностями, поддержка в решении задач личностного и ценностно-смыслового саморазвития, самосознания и самоопределения, формирование устойчивости к познавательным процессам и социализации;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4AEE3EC-EF33-9208-D4C4-DB35949D8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409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06943-B6EE-78EC-DA28-7AC7DD249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F8A8357-FA54-F685-729E-6C9434672F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706648"/>
              </p:ext>
            </p:extLst>
          </p:nvPr>
        </p:nvGraphicFramePr>
        <p:xfrm>
          <a:off x="105266" y="141858"/>
          <a:ext cx="11717518" cy="634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4936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1640264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8212318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381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8062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kk-KZ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Глава 1. 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Общие положения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kk-KZ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на уровне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общего среднего образования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оказание помощи обучающимся, в том числе лицам (детям) с особыми образовательными потребностями в личностной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идентичности, профессиональном самоопределении, содействие развитию способности целеполагания и принятия самостоятельных решений, формированию устойчивого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мировоззрения и социализации;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4) на уровне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технического и профессионального образования, </a:t>
                      </a:r>
                      <a:r>
                        <a:rPr lang="ru-RU" sz="1400" b="1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образования -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психолого-педагогическое сопровождение обучающихся, в том числе лиц (детей) с особыми образовательными потребностями в процессе обучения, получения профессии и социализации.</a:t>
                      </a: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  <a:tr h="439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первого раздела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1 </a:t>
                      </a:r>
                      <a:r>
                        <a:rPr lang="ru-RU" sz="14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дополнена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пунктом 4.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СППС является коллегиальным органом организации образования,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ответственным за обеспечение психологического благополучия обучающихся, в том числе лиц (детей) с особыми образовательными потребностями, формирование их учебной мотивации, успеваемости, творческой самореализации, профессиональную ориентацию, оказание психолого-педагогического сопровождения участникам образовательного процесса.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состав СППС,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утверждаемой руководителем организации образования,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входят заместители руководителей, педагоги-психологи, социальные педагоги, специальные педагоги, педагоги-ассистенты, педагоги-</a:t>
                      </a:r>
                      <a:r>
                        <a:rPr lang="ru-RU" sz="1400" b="1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профориентаторы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Координируют деятельность СППС заместители руководителей организации образования.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Администрация организации образования, специалисты СППС, а также учителя всех специальностей участвуют в процессе психолого-педагогического сопровождения обучающихся в соответствии с должностными обязанностями, утвержденными приказом МОН РК от 13 июля 2009 года № 338 "Об утверждении Типовых квалификационных характеристик должностей педагогов".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Структура, состав специалистов, годовой план работы определяется типом, видом и задачами организации образования.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7DA4C14-DEE0-14F9-3929-9F688785E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661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589BE-DDFE-6DFF-65F0-647BC84D3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88A2ED7-2554-522E-B5AE-E0ED7257F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150521"/>
              </p:ext>
            </p:extLst>
          </p:nvPr>
        </p:nvGraphicFramePr>
        <p:xfrm>
          <a:off x="237241" y="683642"/>
          <a:ext cx="11717518" cy="6151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539">
                  <a:extLst>
                    <a:ext uri="{9D8B030D-6E8A-4147-A177-3AD203B41FA5}">
                      <a16:colId xmlns:a16="http://schemas.microsoft.com/office/drawing/2014/main" val="4135786952"/>
                    </a:ext>
                  </a:extLst>
                </a:gridCol>
                <a:gridCol w="3339255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  <a:gridCol w="6807724">
                  <a:extLst>
                    <a:ext uri="{9D8B030D-6E8A-4147-A177-3AD203B41FA5}">
                      <a16:colId xmlns:a16="http://schemas.microsoft.com/office/drawing/2014/main" val="3268336789"/>
                    </a:ext>
                  </a:extLst>
                </a:gridCol>
              </a:tblGrid>
              <a:tr h="381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Структурный компонент</a:t>
                      </a:r>
                      <a:endParaRPr lang="ru-RU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№6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6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№92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439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Заголовки первого раздела</a:t>
                      </a: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1 дополнена пунктом 5.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Деятельность СППС осуществляется с учетом: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1) соблюдения профессиональной этики;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2) эмпатии и уважения к личности обучающихся;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3) индивидуальных, возрастных особенностей и особых образовательных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потребностей обучающихся;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4) интеграции психологических и педагогических знаний, применения основ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педагогической психологии;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5) конфиденциальности информации с соблюдением прав и интересов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6) исключение возможности нанесения вреда здоровью, чести и достоинству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обучающихся;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7) научности, комплексности, последовательности, поэтапности и непрерывности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психолого-педагогического сопровождения обучающихся в образовательном процессе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4390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Заголовки 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kk-KZ" sz="14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второго раздела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Порядок психолого-педагогического сопровождения в организациях образования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2.</a:t>
                      </a:r>
                      <a:r>
                        <a:rPr lang="ru-RU" sz="1600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Порядок </a:t>
                      </a:r>
                      <a:r>
                        <a:rPr lang="ru-RU" sz="1600" b="1" kern="100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деятельности Службы 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психолого-педагогического сопровождения в организациях образования</a:t>
                      </a:r>
                      <a:endParaRPr lang="ru-RU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28426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1BB1C65-D51B-66DC-064B-B76D71672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582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6834</Words>
  <Application>Microsoft Office PowerPoint</Application>
  <PresentationFormat>Широкоэкранный</PresentationFormat>
  <Paragraphs>406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УТРАТИЛИ СИЛУ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ASRock</dc:creator>
  <cp:lastModifiedBy>ASRock</cp:lastModifiedBy>
  <cp:revision>11</cp:revision>
  <dcterms:created xsi:type="dcterms:W3CDTF">2025-08-06T09:57:38Z</dcterms:created>
  <dcterms:modified xsi:type="dcterms:W3CDTF">2025-08-12T12:12:10Z</dcterms:modified>
</cp:coreProperties>
</file>