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905E10-87C3-DBDE-368B-F8A0082460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3A3C3B2-7A1C-41C6-10B2-38842D8FE0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D1F783-C29F-D87D-8F9F-573F7FB80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E0E4-8CCD-4E8B-9848-B7CC53A9FA1B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533470E-9915-6699-3FCE-FF97FD145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D78253-803E-1C87-727B-9A7307980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3671E-B5E0-4C04-B025-9BB06A59A8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997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AA4C40-06F2-5BF9-284D-0197DABF7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475BBB1-44FB-9903-6193-ABDAABE821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059BC34-501F-B093-C217-F4DA1509D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E0E4-8CCD-4E8B-9848-B7CC53A9FA1B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5E2BAD-075D-DD6E-1571-C43B42FA8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231BEF-FDBE-9F0A-7DDD-B640AAC55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3671E-B5E0-4C04-B025-9BB06A59A8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584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A0D6A1E-4542-8C78-DAD1-014E96D9A0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5395BDF-D8A7-1125-3EF0-F7AD646797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BB3C3D-DD07-58F6-3CC3-85996C21A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E0E4-8CCD-4E8B-9848-B7CC53A9FA1B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1E442F0-8EF3-E360-511D-D72752E06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7494A9-91D2-FB98-443A-8B2E6C64A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3671E-B5E0-4C04-B025-9BB06A59A8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137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C3DC14-D66A-D302-C501-64058991F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A4BBA6-6921-327C-FA6C-BB412AB73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0EA9D7-A243-08D7-71AA-37CD0BE7C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E0E4-8CCD-4E8B-9848-B7CC53A9FA1B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2725A1-30BB-9166-1F2C-47327531B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95C3E1-AA5A-C33D-BA58-D46C2FEF6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3671E-B5E0-4C04-B025-9BB06A59A8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720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01B47A-D482-6E62-EA24-1ABD9F7A9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90602D5-E9AE-B7D0-10B8-9C8247428E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4E00A4-0B85-E25A-87DB-EA43963B8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E0E4-8CCD-4E8B-9848-B7CC53A9FA1B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C9B2696-7D83-4E7A-EC56-8051D71EC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D5BB82-A8E1-2226-0989-2DCF9A844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3671E-B5E0-4C04-B025-9BB06A59A8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079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D939E9-6559-4F96-F067-1B37093DC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854B4F-3A15-AF34-99FD-D32D546933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945F836-AD64-52CC-20DC-D5EF415FE6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417962E-5CFA-DF43-0201-EDB6DF876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E0E4-8CCD-4E8B-9848-B7CC53A9FA1B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E0E7EDB-5FED-E8B8-2FB3-71AFCFE06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1C42CED-E720-83BE-4BFD-A708FCC01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3671E-B5E0-4C04-B025-9BB06A59A8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923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96670D-87E0-A7D5-40B3-F09280DB6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ADA6AA9-1602-5976-5542-05061FB595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59E1BDA-7F2D-06AB-9609-71FA7147A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333F026-CD65-EA7C-D248-6941A63BC4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4C21F9F-1861-F7E5-8FC8-DB751990D2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1989AE4-93C6-F9E2-8D3E-4513AE891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E0E4-8CCD-4E8B-9848-B7CC53A9FA1B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58686E1-A9AA-277F-2AFE-DF01B1094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D66E778-CEF7-6E75-BEBA-C07DA5E71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3671E-B5E0-4C04-B025-9BB06A59A8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935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375B45-372D-5510-D783-C2E82DFE2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99AE9E0-B722-76F2-31CF-D404C4FF2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E0E4-8CCD-4E8B-9848-B7CC53A9FA1B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660CFA9-5BCB-1D36-95EF-D30DB9E2C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7F68EEA-59DB-1063-4369-670CBD48E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3671E-B5E0-4C04-B025-9BB06A59A8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6028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EA29A0B-FD1B-6024-9B59-8365195A2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E0E4-8CCD-4E8B-9848-B7CC53A9FA1B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EC46B99-DDA3-65B0-601F-BEFBB4988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0A0DE1B-F005-3365-DB5A-F0867BC29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3671E-B5E0-4C04-B025-9BB06A59A8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619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AE4819-3E73-BC35-EE00-8C13E4782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8F2599-0CAD-2FA6-AA8F-39C02D5B77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613261E-1528-B478-C4C3-AD151B145D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3E5A9D6-678A-FC09-8A7E-ED0427EFB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E0E4-8CCD-4E8B-9848-B7CC53A9FA1B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6D0DC86-EA38-37B3-1B86-7D6BE7C1A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428A270-9861-5DEA-5B00-7744341E4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3671E-B5E0-4C04-B025-9BB06A59A8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7824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DE126A-9222-8620-6878-F3DFEF305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D0CDC90-FAEA-A934-DBF3-6650289596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19ABC78-BF60-10ED-3036-9B401BE8F6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1FC9E68-EBE0-0C82-A671-FD18B3202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E0E4-8CCD-4E8B-9848-B7CC53A9FA1B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AA20194-4996-276C-10C1-70DE21A4B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2D0E7C5-1DA3-7B62-6326-189962BD1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3671E-B5E0-4C04-B025-9BB06A59A8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026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D4969B-63B2-07FE-C94E-E008AFAAE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918F5E8-C148-77D9-6EB0-6A8BDEF1AC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993694A-F5D6-40EC-E6D2-6B8EE34E46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BE0E4-8CCD-4E8B-9848-B7CC53A9FA1B}" type="datetimeFigureOut">
              <a:rPr lang="ru-RU" smtClean="0"/>
              <a:t>08.01.2025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0A73B59-1AB8-7E8F-BA5B-89EA1192CB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1A7AA1-04BD-44F4-CB76-6906EA1CE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3671E-B5E0-4C04-B025-9BB06A59A8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931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95D873-930B-D64C-21B2-6BBF036911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DCBF3EB-B6BA-7F83-7B25-59E09D6D41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394730F-2C75-34D8-2E2D-46E6B36EE4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6C6F62E-B749-A4CA-3A81-FF3976E0B2BA}"/>
              </a:ext>
            </a:extLst>
          </p:cNvPr>
          <p:cNvSpPr txBox="1"/>
          <p:nvPr/>
        </p:nvSpPr>
        <p:spPr>
          <a:xfrm>
            <a:off x="1769805" y="1002889"/>
            <a:ext cx="8622891" cy="3995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750"/>
              </a:spcAft>
            </a:pPr>
            <a:r>
              <a:rPr lang="ru-RU" sz="2000" b="1" u="sng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Мақсаты</a:t>
            </a:r>
            <a:r>
              <a:rPr lang="ru-RU" sz="2000" b="1" u="sng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:</a:t>
            </a:r>
          </a:p>
          <a:p>
            <a:pPr marL="285750" indent="-285750" algn="ctr">
              <a:spcAft>
                <a:spcPts val="750"/>
              </a:spcAft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Ата-аналарға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ойыншықтың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мәні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,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оның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бала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ойынындағы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рөлі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туралы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білім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беру;</a:t>
            </a:r>
          </a:p>
          <a:p>
            <a:pPr marL="285750" indent="-285750" algn="ctr">
              <a:spcAft>
                <a:spcPts val="750"/>
              </a:spcAft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Ойыншықтарды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тиісті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педагогикалық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таңдау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туралы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біліммен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қаруландыру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.</a:t>
            </a:r>
          </a:p>
          <a:p>
            <a:pPr algn="ctr">
              <a:spcAft>
                <a:spcPts val="750"/>
              </a:spcAft>
            </a:pP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Баланың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бай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эмоционалды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әлемін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дамыту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ойыншықтарсыз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мүмкін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емес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. 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Олар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балаға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өз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сезімдерін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білдіруге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,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қоршаған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әлемді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тануға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,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қарым-қатынас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жасауға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және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өзін-өзі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тануға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үйретуге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мүмкіндік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беретіндер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. 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Өзіңіздің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сүйікті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ойыншықтарыңызды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еске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түсіріңіз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! 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Бұл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міндетті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түрде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қымбат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және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сәнді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қуыршақтар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мен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машиналар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емес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. 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Біреулерде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бұл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анасы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мұраға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қалдырған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түсініксіз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аю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,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тюльден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жасалған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ойға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келмейтін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көптеген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киімдері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бар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кішкентай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қуыршақ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және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т.б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. 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Балаға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ойыншықтарды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таңдау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өте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маңызды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және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маңызды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мәселе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. 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Көптеген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ойыншықтардың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ішінен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өзіне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қажеттісін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баланың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өзі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ғана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таңдай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алады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. 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Бұл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таңдау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ішкі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жағынан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ересектердің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достары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мен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жақындарын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таңдауы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сияқты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эмоционалды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қоздырғыштармен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шартталған</a:t>
            </a:r>
            <a:r>
              <a:rPr lang="ru-RU" b="1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.</a:t>
            </a:r>
          </a:p>
          <a:p>
            <a:endParaRPr lang="ru-RU" sz="11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53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624875-EDAA-C1EC-E3EA-713CE716DE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8AAC2A-CA3A-0957-82AA-B46346B5BB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8FFA3E6-0332-FF8F-0132-B69BE23BD9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91EE648-138F-2BF9-7872-6FDDB46178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5F3A1B6-64CD-70AC-2C1F-2433711D6000}"/>
              </a:ext>
            </a:extLst>
          </p:cNvPr>
          <p:cNvSpPr txBox="1"/>
          <p:nvPr/>
        </p:nvSpPr>
        <p:spPr>
          <a:xfrm>
            <a:off x="1769804" y="816077"/>
            <a:ext cx="8672053" cy="4467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750"/>
              </a:spcAft>
            </a:pP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Әр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баланың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шағымдана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алатын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,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ұрысып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,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жазалайтын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,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өкінетін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және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жұбататын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ойыншықтары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болуы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керек. 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Ата-анасы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бір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жерге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кеткенде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жалғыздықтан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қорқуды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,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жарық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сөнгенде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қараңғылықтан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қорқуды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жеңуге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көмектесетін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және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ұйықтау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керек,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бірақ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жалғыз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емес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,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дос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қызымен-ойыншық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. 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Олар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кейде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ашуланады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,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жазаланады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,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тіпті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сындырылады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,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алыс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бұрышқа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лақтырылады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,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бірақ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балалық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шақтың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қайғы-қасіреті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кезінде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еске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алынады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,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бұрыштан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шығарылады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,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жөнделеді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,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көздері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мен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еріндері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тозады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,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жаңа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киімдер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тігіледі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,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құлақтары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мен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құйрықтары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тігіледі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.</a:t>
            </a:r>
          </a:p>
          <a:p>
            <a:pPr algn="ctr">
              <a:spcAft>
                <a:spcPts val="750"/>
              </a:spcAft>
            </a:pP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Баланың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трансформацияланатын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роботқа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, "Денди"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ойыншығына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,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аспанға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ұшып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бара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жатқан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ұшаққа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,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гүрілдеген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көлікке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деген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көзқарасы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қандай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болатынын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елестету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 </a:t>
            </a:r>
            <a:r>
              <a:rPr lang="ru-RU" sz="2000" b="1" i="0" dirty="0" err="1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қиын</a:t>
            </a:r>
            <a:r>
              <a:rPr lang="ru-RU" sz="2000" b="1" i="0" dirty="0">
                <a:solidFill>
                  <a:srgbClr val="C00000"/>
                </a:solidFill>
                <a:effectLst/>
                <a:latin typeface="Noto Serif" panose="02020600060500020200" pitchFamily="18" charset="0"/>
              </a:rPr>
              <a:t>.</a:t>
            </a:r>
          </a:p>
          <a:p>
            <a:endParaRPr lang="ru-RU" sz="11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95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D2F5C7-ED44-1581-1F86-E6ED3FDCFA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F3D818-79D3-48CE-6E53-BE9CEBC5B1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5045205-ED93-6DDD-4133-A4EF5947CC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88D4C3C-1475-C0B2-95EC-4914F961F0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706B419-05A6-1C60-83DC-9D4E6AA1C04F}"/>
              </a:ext>
            </a:extLst>
          </p:cNvPr>
          <p:cNvSpPr txBox="1"/>
          <p:nvPr/>
        </p:nvSpPr>
        <p:spPr>
          <a:xfrm>
            <a:off x="3215148" y="2871018"/>
            <a:ext cx="5791200" cy="4483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750"/>
              </a:spcAft>
            </a:pP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"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Подружкаларда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"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кішкентай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ұлдар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мен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қыздар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Барбиді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,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аюды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,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котенканы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,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қоянды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,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яғни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өзіне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өте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жақын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және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түсінікті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адамға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өте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жақын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тіршілік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иесін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таңдағанды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жөн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көреді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. 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Сондықтан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,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баланың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осы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немесе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басқа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ойыншыққа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ие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болу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туралы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армандаған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арманы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туралы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білгеннен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кейін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,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алдымен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оған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ойыншық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керек пе,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жоқ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па,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соны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ойластырыңыз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.</a:t>
            </a:r>
          </a:p>
          <a:p>
            <a:pPr algn="ctr">
              <a:spcAft>
                <a:spcPts val="750"/>
              </a:spcAft>
            </a:pP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Балада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оның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сенсорлық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қабылдауын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,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ойлауын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, ой-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өрісін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дамытуға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ықпал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ететін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,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нақты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және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ертегі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жағдайларын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жоғалтуға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,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ересектерге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еліктеуге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мүмкіндік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беретін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белгілі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бір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ойыншықтар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жиынтығы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болуы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керек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екендігі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sz="2000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сөзсіз</a:t>
            </a:r>
            <a:r>
              <a:rPr lang="ru-RU" sz="2000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.</a:t>
            </a:r>
          </a:p>
          <a:p>
            <a:br>
              <a:rPr lang="ru-RU" sz="1600" dirty="0"/>
            </a:b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842267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55B0F5-DF5B-3605-2D02-74B1A0F7E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ABF960D7-6FC4-F1D2-B9DC-6957E70DEE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40E380D-183E-4D5B-642A-DE99EC733917}"/>
              </a:ext>
            </a:extLst>
          </p:cNvPr>
          <p:cNvSpPr txBox="1"/>
          <p:nvPr/>
        </p:nvSpPr>
        <p:spPr>
          <a:xfrm>
            <a:off x="3814916" y="3628103"/>
            <a:ext cx="753888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750"/>
              </a:spcAft>
            </a:pP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Шынайы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өмірден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алынған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ойыншықтар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.</a:t>
            </a:r>
          </a:p>
          <a:p>
            <a:pPr algn="ctr">
              <a:spcAft>
                <a:spcPts val="750"/>
              </a:spcAft>
            </a:pP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Қуыршақтар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отбасы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(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мүмкін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кішкентай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жануарлардың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отбасы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),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қуыршақ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үйі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,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жиһаз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,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ыдыс-аяқ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,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машиналар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,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қайық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, касса,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таразы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,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медициналық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және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шаштараз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жабдықтары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,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сағаттар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,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кір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жуғыш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машиналар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,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пештер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,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теледидарлар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,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қарындаштар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мен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тақталар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,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вексельдер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,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музыкалық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аспаптар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,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теміржол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, телефон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және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т.б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.</a:t>
            </a:r>
          </a:p>
          <a:p>
            <a:pPr algn="ctr">
              <a:spcAft>
                <a:spcPts val="750"/>
              </a:spcAft>
            </a:pP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Агрессияны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"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лақтыруға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"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көмектесетін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ойыншықтар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.</a:t>
            </a:r>
          </a:p>
          <a:p>
            <a:pPr algn="ctr">
              <a:spcAft>
                <a:spcPts val="750"/>
              </a:spcAft>
            </a:pP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Сарбаздар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,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мылтықтар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,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доптар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,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үрлемелі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сөмкелер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,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жастықтар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,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резеңке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ойыншықтар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,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секіргіштер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,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түйреуіштер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,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сондай-ақ</a:t>
            </a:r>
            <a:r>
              <a:rPr lang="ru-RU" b="1" i="0" dirty="0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 </a:t>
            </a:r>
            <a:r>
              <a:rPr lang="ru-RU" b="1" i="0" dirty="0" err="1">
                <a:solidFill>
                  <a:srgbClr val="3D3D3D"/>
                </a:solidFill>
                <a:effectLst/>
                <a:latin typeface="Bahnschrift SemiBold SemiConden" panose="020B0502040204020203" pitchFamily="34" charset="0"/>
              </a:rPr>
              <a:t>лақтыруға</a:t>
            </a:r>
            <a:endParaRPr lang="ru-RU" b="1" i="0" dirty="0">
              <a:solidFill>
                <a:srgbClr val="3D3D3D"/>
              </a:solidFill>
              <a:effectLst/>
              <a:latin typeface="Bahnschrift SemiBold SemiConden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0638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406</Words>
  <Application>Microsoft Office PowerPoint</Application>
  <PresentationFormat>Широкоэкранный</PresentationFormat>
  <Paragraphs>13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2" baseType="lpstr">
      <vt:lpstr>Arial</vt:lpstr>
      <vt:lpstr>Arial Black</vt:lpstr>
      <vt:lpstr>Bahnschrift SemiBold SemiConden</vt:lpstr>
      <vt:lpstr>Calibri</vt:lpstr>
      <vt:lpstr>Calibri Light</vt:lpstr>
      <vt:lpstr>Noto Serif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cp:lastModifiedBy>user</cp:lastModifiedBy>
  <cp:revision>1</cp:revision>
  <dcterms:created xsi:type="dcterms:W3CDTF">2025-01-08T10:15:23Z</dcterms:created>
  <dcterms:modified xsi:type="dcterms:W3CDTF">2025-01-08T10:27:20Z</dcterms:modified>
</cp:coreProperties>
</file>