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B9D7FC-707D-4278-BBC6-E10B6A480A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«Тревожный ребенок»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36FAE-31FB-427E-95AF-31F81ADD32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Подготовила: педагог-психолог </a:t>
            </a:r>
            <a:r>
              <a:rPr lang="ru-RU" dirty="0" err="1"/>
              <a:t>хиничева</a:t>
            </a:r>
            <a:r>
              <a:rPr lang="ru-RU" dirty="0"/>
              <a:t> </a:t>
            </a:r>
            <a:r>
              <a:rPr lang="ru-RU" dirty="0" err="1"/>
              <a:t>Т.а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104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370902-7533-4CAB-8603-F80651C6D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5" y="363984"/>
            <a:ext cx="10683422" cy="1269508"/>
          </a:xfrm>
        </p:spPr>
        <p:txBody>
          <a:bodyPr>
            <a:normAutofit fontScale="90000"/>
          </a:bodyPr>
          <a:lstStyle/>
          <a:p>
            <a:r>
              <a:rPr lang="ru-RU" cap="none" dirty="0"/>
              <a:t>Разговор о тревожном ребенке необходимо начать с рассмотрения основных понятий — страх, тревога, тревожность.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900770-417B-41A9-BAFF-506538794A5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1639" y="1633492"/>
            <a:ext cx="11135556" cy="4953739"/>
          </a:xfrm>
        </p:spPr>
        <p:txBody>
          <a:bodyPr>
            <a:normAutofit fontScale="85000" lnSpcReduction="10000"/>
          </a:bodyPr>
          <a:lstStyle/>
          <a:p>
            <a:r>
              <a:rPr lang="ru-RU" b="1" cap="none" dirty="0"/>
              <a:t>Страх</a:t>
            </a:r>
            <a:r>
              <a:rPr lang="ru-RU" cap="none" dirty="0"/>
              <a:t> — это сильная эмоциональная реакция на объект, который воспринимается человеком как опасный. Страхи всегда конкретны – страх темноты, высоты, животных и т.д. Возникает всегда при обнаружении человеком такого объекта. Страхи могут быть вызваны как реальными объектами, так и фантазиями. </a:t>
            </a:r>
          </a:p>
          <a:p>
            <a:r>
              <a:rPr lang="ru-RU" b="1" cap="none" dirty="0"/>
              <a:t>Тревога</a:t>
            </a:r>
            <a:r>
              <a:rPr lang="ru-RU" cap="none" dirty="0"/>
              <a:t> — это ситуативное проявление волнения и беспокойства. Физиологическими признаками тревоги являются учащенное сердцебиение, поверхностное дыхание, сухость во рту, ком в горле, слабость в ногах. Тревога возникает, когда человек по каким-либо причинам не может удовлетворить свою потребность или реализовать желание. </a:t>
            </a:r>
          </a:p>
          <a:p>
            <a:r>
              <a:rPr lang="ru-RU" b="1" cap="none" dirty="0"/>
              <a:t>Тревога </a:t>
            </a:r>
            <a:r>
              <a:rPr lang="ru-RU" cap="none" dirty="0"/>
              <a:t>– это не всегда негативное состояние. Часто именно она становится причиной мобилизации потенциальных возможностей. Различают два вида тревоги: мобилизующая и расслабляющая. Какой вид тревоги будет испытывать человек, во многом зависит от стиля воспитания. Если родители постоянно пытаются убедить ребенка в его беспомощности, то в дальнейшем в определенные моменты он будет переживать расслабляющую тревогу, если же, напротив, родители настраивают ребенка на достижение успеха через преодоление препятствий, то в ответственные моменты он будет испытывать мобилизующую тревогу. </a:t>
            </a:r>
          </a:p>
          <a:p>
            <a:r>
              <a:rPr lang="ru-RU" b="1" cap="none" dirty="0"/>
              <a:t>Тревожность</a:t>
            </a:r>
            <a:r>
              <a:rPr lang="ru-RU" cap="none" dirty="0"/>
              <a:t> — индивидуальная психологическая особенность, проявляющаяся в склонности человека к частым и интенсивным переживаниям состояния тревоги, а также в низком пороге его возникновения. </a:t>
            </a:r>
          </a:p>
        </p:txBody>
      </p:sp>
    </p:spTree>
    <p:extLst>
      <p:ext uri="{BB962C8B-B14F-4D97-AF65-F5344CB8AC3E}">
        <p14:creationId xmlns:p14="http://schemas.microsoft.com/office/powerpoint/2010/main" val="3204728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8FF623-B4B9-466A-AC41-C083CDCE3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none" dirty="0"/>
              <a:t>Повышению тревожности у детей могут способствовать: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DC9E14-2D35-4757-A805-C31BD78EE6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989320"/>
          </a:xfrm>
        </p:spPr>
        <p:txBody>
          <a:bodyPr>
            <a:normAutofit fontScale="92500" lnSpcReduction="10000"/>
          </a:bodyPr>
          <a:lstStyle/>
          <a:p>
            <a:r>
              <a:rPr lang="ru-RU" cap="none" dirty="0"/>
              <a:t>Неудовлетворенность родителей своей работой, материальным положением и жилищными условиями. Тревога родителей часто передается детям.</a:t>
            </a:r>
          </a:p>
          <a:p>
            <a:r>
              <a:rPr lang="ru-RU" cap="none" dirty="0"/>
              <a:t>Конфликтность самооценки — высокие притязания и сильная неуверенность в себе. Такой конфликт порождает у ребенка чувство постоянной неудовлетворенности, неустойчивости и напряженности. Это приводит к перегрузкам и перенапряжению, которые ведут за собой нарушения внимания, снижение работоспособности, повышенную утомляемость.</a:t>
            </a:r>
          </a:p>
          <a:p>
            <a:r>
              <a:rPr lang="ru-RU" cap="none" dirty="0"/>
              <a:t>Неадекватные требования к ребенку со стороны значимых взрослых: завышенные требования, противоречивые требования, негативные требования, которые могут унизить или поставить ребенка в зависимое положение.</a:t>
            </a:r>
          </a:p>
          <a:p>
            <a:r>
              <a:rPr lang="ru-RU" cap="none" dirty="0"/>
              <a:t>Неблагополучная обстановка в семье — конфликты родителей, развод, смерть близкого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4070834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D1ACEA-0E93-4BB0-95EA-AA30C21EE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192389"/>
            <a:ext cx="10364451" cy="1596177"/>
          </a:xfrm>
        </p:spPr>
        <p:txBody>
          <a:bodyPr/>
          <a:lstStyle/>
          <a:p>
            <a:r>
              <a:rPr lang="ru-RU" cap="none" dirty="0"/>
              <a:t>Рекомендации родителям, для профилактики тревожности у детей.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177B09-30D2-4FA3-8597-2E0DC5A983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77881"/>
            <a:ext cx="10363826" cy="4987730"/>
          </a:xfrm>
        </p:spPr>
        <p:txBody>
          <a:bodyPr>
            <a:normAutofit fontScale="92500" lnSpcReduction="20000"/>
          </a:bodyPr>
          <a:lstStyle/>
          <a:p>
            <a:r>
              <a:rPr lang="ru-RU" cap="none" dirty="0"/>
              <a:t>Общаясь с ребёнком, обращайтесь к нему по имени, не подрывайте авторитет других значимых для него людей (педагогов, родственников, друзей).  </a:t>
            </a:r>
          </a:p>
          <a:p>
            <a:r>
              <a:rPr lang="ru-RU" cap="none" dirty="0"/>
              <a:t>Избегайте сравнения с другими детьми, сравнивать только с собственными успехами и неудачами ребенка. Если по каким-либо объективным причинам ребенку трудно учиться, выберите для него кружок, секцию, студию по душе, чтобы занятия в нем приносили ему радость и он не чувствовал себя ущемленным. Включение ребенка в любую новую игру должно проходить поэтапно. Пусть он сначала ознакомится с правилами игры, посмотрит, как в нее играют другие дети и лишь потом, когда сам захочет, станет ее участником. Можно определить ребенка  в секцию или кружок, где дети немного младше, создать изначально ситуацию успеха. Конечно не сообщая об этом ребенку.</a:t>
            </a:r>
          </a:p>
          <a:p>
            <a:r>
              <a:rPr lang="ru-RU" cap="none" dirty="0"/>
              <a:t>Избегайте состязаний и каких-либо видов робот, учитывающих скорость.</a:t>
            </a:r>
          </a:p>
          <a:p>
            <a:r>
              <a:rPr lang="ru-RU" cap="none" dirty="0"/>
              <a:t>Способствуйте повышению самооценки ребенка. Хвалите ребенка, гордитесь им, рассказывайте и показывайте его достижения.</a:t>
            </a:r>
          </a:p>
          <a:p>
            <a:r>
              <a:rPr lang="ru-RU" cap="none" dirty="0"/>
              <a:t>Не замечайте ошибки, неудачи. Даже в плохо сделанной работе можно найти что-то достойное похвалы.</a:t>
            </a:r>
          </a:p>
        </p:txBody>
      </p:sp>
    </p:spTree>
    <p:extLst>
      <p:ext uri="{BB962C8B-B14F-4D97-AF65-F5344CB8AC3E}">
        <p14:creationId xmlns:p14="http://schemas.microsoft.com/office/powerpoint/2010/main" val="108434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33E6E6-455D-4A50-9292-8E257C05986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452761"/>
            <a:ext cx="10363826" cy="6036815"/>
          </a:xfrm>
        </p:spPr>
        <p:txBody>
          <a:bodyPr>
            <a:normAutofit fontScale="85000" lnSpcReduction="10000"/>
          </a:bodyPr>
          <a:lstStyle/>
          <a:p>
            <a:r>
              <a:rPr lang="ru-RU" cap="none" dirty="0"/>
              <a:t>Старайтесь делать как можно меньше публичных замечаний ребенку. </a:t>
            </a:r>
          </a:p>
          <a:p>
            <a:r>
              <a:rPr lang="ru-RU" cap="none" dirty="0"/>
              <a:t>Не предъявляйте к ребенку завышенных требований. Учитывайте возможности ребенка, не требуйте от него того, что он не может выполнить. Если ребенку с трудом дается какой-либо учебный предмет, лучше помогите ему и окажите поддержку, а при достижении даже малейших успехов не забудьте похвалить.</a:t>
            </a:r>
          </a:p>
          <a:p>
            <a:r>
              <a:rPr lang="ru-RU" cap="none" dirty="0"/>
              <a:t>Приободряйте во всех начинаниях, и хвалить даже за незначительные самостоятельные поступки.</a:t>
            </a:r>
          </a:p>
          <a:p>
            <a:r>
              <a:rPr lang="ru-RU" cap="none" dirty="0"/>
              <a:t>Большое значение имеет оценка, она всегда должна быть положительной, создавайте ситуацию успеха.</a:t>
            </a:r>
          </a:p>
          <a:p>
            <a:r>
              <a:rPr lang="ru-RU" cap="none" dirty="0"/>
              <a:t>Необходимо отказаться от таких слов, которые унижают достоинство ребенка, даже если взрослые очень раздосадованы и сердиты.</a:t>
            </a:r>
          </a:p>
          <a:p>
            <a:r>
              <a:rPr lang="ru-RU" cap="none" dirty="0"/>
              <a:t>Нельзя угрожать ребенку различного рода наказаниями.</a:t>
            </a:r>
          </a:p>
          <a:p>
            <a:r>
              <a:rPr lang="ru-RU" cap="none" dirty="0"/>
              <a:t>Будьте последовательны в своих действиях, не запрещайте ребёнку без всяких причин то, что вы разрешали раньше.</a:t>
            </a:r>
          </a:p>
          <a:p>
            <a:r>
              <a:rPr lang="ru-RU" cap="none" dirty="0"/>
              <a:t>Доверяйте ребёнку, будьте с ним честными и принимайте таким, какой он есть.</a:t>
            </a:r>
          </a:p>
          <a:p>
            <a:r>
              <a:rPr lang="ru-RU" cap="none" dirty="0"/>
              <a:t>Ласковые прикосновения родителей помогут тревожному ребенку обрести чувство уверенности и доверия к миру.</a:t>
            </a:r>
          </a:p>
          <a:p>
            <a:r>
              <a:rPr lang="ru-RU" cap="none" dirty="0"/>
              <a:t>Родители должны быть единодушны и последовательны, поощряя и наказывая ребенка.</a:t>
            </a:r>
          </a:p>
        </p:txBody>
      </p:sp>
    </p:spTree>
    <p:extLst>
      <p:ext uri="{BB962C8B-B14F-4D97-AF65-F5344CB8AC3E}">
        <p14:creationId xmlns:p14="http://schemas.microsoft.com/office/powerpoint/2010/main" val="2351317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FBD089-6DDD-4382-A5C5-7AF19295A69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cap="none" dirty="0"/>
              <a:t>Если вы не удовлетворены поведением и успехами своего ребенка, это еще не повод, чтобы отказать ему в любви и поддержке. </a:t>
            </a:r>
            <a:r>
              <a:rPr lang="ru-RU" b="1" cap="none" dirty="0"/>
              <a:t>Пусть он живет в атмосфере тепла и доверия</a:t>
            </a:r>
            <a:r>
              <a:rPr lang="ru-RU" cap="none" dirty="0"/>
              <a:t>, и тогда проявятся все его многочисленные таланты. </a:t>
            </a:r>
            <a:r>
              <a:rPr lang="ru-RU" b="1" cap="none" dirty="0"/>
              <a:t>Научитесь наслаждаться общением с ним. </a:t>
            </a:r>
            <a:r>
              <a:rPr lang="ru-RU" cap="none" dirty="0"/>
              <a:t>Берегите его и колдуйте над ним. Совершенствуйтесь сами, идя рядом с ним. Дайте руку ему, свою крепкую руку. Его нежные пальчики вложите в ладонь и ведите по жизни, его лабиринтам, словно гид – гид, который осилил уже этот путь</a:t>
            </a:r>
            <a:r>
              <a:rPr lang="ru-RU" cap="none"/>
              <a:t>. </a:t>
            </a:r>
          </a:p>
          <a:p>
            <a:r>
              <a:rPr lang="ru-RU" cap="none"/>
              <a:t>А </a:t>
            </a:r>
            <a:r>
              <a:rPr lang="ru-RU" cap="none" dirty="0"/>
              <a:t>с любовью к вам он сам пришел в этот МИР!</a:t>
            </a:r>
          </a:p>
        </p:txBody>
      </p:sp>
    </p:spTree>
    <p:extLst>
      <p:ext uri="{BB962C8B-B14F-4D97-AF65-F5344CB8AC3E}">
        <p14:creationId xmlns:p14="http://schemas.microsoft.com/office/powerpoint/2010/main" val="2202174949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12</TotalTime>
  <Words>818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Tw Cen MT</vt:lpstr>
      <vt:lpstr>Капля</vt:lpstr>
      <vt:lpstr>«Тревожный ребенок»</vt:lpstr>
      <vt:lpstr>Разговор о тревожном ребенке необходимо начать с рассмотрения основных понятий — страх, тревога, тревожность.</vt:lpstr>
      <vt:lpstr>Повышению тревожности у детей могут способствовать: </vt:lpstr>
      <vt:lpstr>Рекомендации родителям, для профилактики тревожности у детей.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«Тревожный ребенок»</dc:title>
  <dc:creator>Татьяна Хиничева</dc:creator>
  <cp:lastModifiedBy>Татьяна Хиничева</cp:lastModifiedBy>
  <cp:revision>1</cp:revision>
  <dcterms:created xsi:type="dcterms:W3CDTF">2024-12-08T06:47:44Z</dcterms:created>
  <dcterms:modified xsi:type="dcterms:W3CDTF">2024-12-08T07:00:19Z</dcterms:modified>
</cp:coreProperties>
</file>