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2" r:id="rId4"/>
    <p:sldId id="261" r:id="rId5"/>
    <p:sldId id="260" r:id="rId6"/>
    <p:sldId id="263" r:id="rId7"/>
    <p:sldId id="264"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BDBD748-88C6-443E-969D-6FF7174C1757}" type="datetimeFigureOut">
              <a:rPr lang="ru-RU" smtClean="0"/>
              <a:t>05.12.2024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8891D4B-57C9-44A9-9735-424F45E1E2D9}" type="slidenum">
              <a:rPr lang="ru-RU" smtClean="0"/>
              <a:t>‹#›</a:t>
            </a:fld>
            <a:endParaRPr lang="ru-RU"/>
          </a:p>
        </p:txBody>
      </p:sp>
    </p:spTree>
    <p:extLst>
      <p:ext uri="{BB962C8B-B14F-4D97-AF65-F5344CB8AC3E}">
        <p14:creationId xmlns:p14="http://schemas.microsoft.com/office/powerpoint/2010/main" val="3916269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BDBD748-88C6-443E-969D-6FF7174C1757}" type="datetimeFigureOut">
              <a:rPr lang="ru-RU" smtClean="0"/>
              <a:t>05.12.2024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8891D4B-57C9-44A9-9735-424F45E1E2D9}" type="slidenum">
              <a:rPr lang="ru-RU" smtClean="0"/>
              <a:t>‹#›</a:t>
            </a:fld>
            <a:endParaRPr lang="ru-RU"/>
          </a:p>
        </p:txBody>
      </p:sp>
    </p:spTree>
    <p:extLst>
      <p:ext uri="{BB962C8B-B14F-4D97-AF65-F5344CB8AC3E}">
        <p14:creationId xmlns:p14="http://schemas.microsoft.com/office/powerpoint/2010/main" val="1337499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BDBD748-88C6-443E-969D-6FF7174C1757}" type="datetimeFigureOut">
              <a:rPr lang="ru-RU" smtClean="0"/>
              <a:t>05.12.2024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8891D4B-57C9-44A9-9735-424F45E1E2D9}" type="slidenum">
              <a:rPr lang="ru-RU" smtClean="0"/>
              <a:t>‹#›</a:t>
            </a:fld>
            <a:endParaRPr lang="ru-RU"/>
          </a:p>
        </p:txBody>
      </p:sp>
    </p:spTree>
    <p:extLst>
      <p:ext uri="{BB962C8B-B14F-4D97-AF65-F5344CB8AC3E}">
        <p14:creationId xmlns:p14="http://schemas.microsoft.com/office/powerpoint/2010/main" val="539705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BDBD748-88C6-443E-969D-6FF7174C1757}" type="datetimeFigureOut">
              <a:rPr lang="ru-RU" smtClean="0"/>
              <a:t>05.12.2024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8891D4B-57C9-44A9-9735-424F45E1E2D9}" type="slidenum">
              <a:rPr lang="ru-RU" smtClean="0"/>
              <a:t>‹#›</a:t>
            </a:fld>
            <a:endParaRPr lang="ru-RU"/>
          </a:p>
        </p:txBody>
      </p:sp>
    </p:spTree>
    <p:extLst>
      <p:ext uri="{BB962C8B-B14F-4D97-AF65-F5344CB8AC3E}">
        <p14:creationId xmlns:p14="http://schemas.microsoft.com/office/powerpoint/2010/main" val="3354721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BDBD748-88C6-443E-969D-6FF7174C1757}" type="datetimeFigureOut">
              <a:rPr lang="ru-RU" smtClean="0"/>
              <a:t>05.12.2024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8891D4B-57C9-44A9-9735-424F45E1E2D9}" type="slidenum">
              <a:rPr lang="ru-RU" smtClean="0"/>
              <a:t>‹#›</a:t>
            </a:fld>
            <a:endParaRPr lang="ru-RU"/>
          </a:p>
        </p:txBody>
      </p:sp>
    </p:spTree>
    <p:extLst>
      <p:ext uri="{BB962C8B-B14F-4D97-AF65-F5344CB8AC3E}">
        <p14:creationId xmlns:p14="http://schemas.microsoft.com/office/powerpoint/2010/main" val="1952848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BDBD748-88C6-443E-969D-6FF7174C1757}" type="datetimeFigureOut">
              <a:rPr lang="ru-RU" smtClean="0"/>
              <a:t>05.12.2024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8891D4B-57C9-44A9-9735-424F45E1E2D9}" type="slidenum">
              <a:rPr lang="ru-RU" smtClean="0"/>
              <a:t>‹#›</a:t>
            </a:fld>
            <a:endParaRPr lang="ru-RU"/>
          </a:p>
        </p:txBody>
      </p:sp>
    </p:spTree>
    <p:extLst>
      <p:ext uri="{BB962C8B-B14F-4D97-AF65-F5344CB8AC3E}">
        <p14:creationId xmlns:p14="http://schemas.microsoft.com/office/powerpoint/2010/main" val="3967220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BDBD748-88C6-443E-969D-6FF7174C1757}" type="datetimeFigureOut">
              <a:rPr lang="ru-RU" smtClean="0"/>
              <a:t>05.12.2024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8891D4B-57C9-44A9-9735-424F45E1E2D9}" type="slidenum">
              <a:rPr lang="ru-RU" smtClean="0"/>
              <a:t>‹#›</a:t>
            </a:fld>
            <a:endParaRPr lang="ru-RU"/>
          </a:p>
        </p:txBody>
      </p:sp>
    </p:spTree>
    <p:extLst>
      <p:ext uri="{BB962C8B-B14F-4D97-AF65-F5344CB8AC3E}">
        <p14:creationId xmlns:p14="http://schemas.microsoft.com/office/powerpoint/2010/main" val="1860626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BDBD748-88C6-443E-969D-6FF7174C1757}" type="datetimeFigureOut">
              <a:rPr lang="ru-RU" smtClean="0"/>
              <a:t>05.12.2024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8891D4B-57C9-44A9-9735-424F45E1E2D9}" type="slidenum">
              <a:rPr lang="ru-RU" smtClean="0"/>
              <a:t>‹#›</a:t>
            </a:fld>
            <a:endParaRPr lang="ru-RU"/>
          </a:p>
        </p:txBody>
      </p:sp>
    </p:spTree>
    <p:extLst>
      <p:ext uri="{BB962C8B-B14F-4D97-AF65-F5344CB8AC3E}">
        <p14:creationId xmlns:p14="http://schemas.microsoft.com/office/powerpoint/2010/main" val="3852565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BDBD748-88C6-443E-969D-6FF7174C1757}" type="datetimeFigureOut">
              <a:rPr lang="ru-RU" smtClean="0"/>
              <a:t>05.12.2024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8891D4B-57C9-44A9-9735-424F45E1E2D9}" type="slidenum">
              <a:rPr lang="ru-RU" smtClean="0"/>
              <a:t>‹#›</a:t>
            </a:fld>
            <a:endParaRPr lang="ru-RU"/>
          </a:p>
        </p:txBody>
      </p:sp>
    </p:spTree>
    <p:extLst>
      <p:ext uri="{BB962C8B-B14F-4D97-AF65-F5344CB8AC3E}">
        <p14:creationId xmlns:p14="http://schemas.microsoft.com/office/powerpoint/2010/main" val="1786613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BDBD748-88C6-443E-969D-6FF7174C1757}" type="datetimeFigureOut">
              <a:rPr lang="ru-RU" smtClean="0"/>
              <a:t>05.12.2024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8891D4B-57C9-44A9-9735-424F45E1E2D9}" type="slidenum">
              <a:rPr lang="ru-RU" smtClean="0"/>
              <a:t>‹#›</a:t>
            </a:fld>
            <a:endParaRPr lang="ru-RU"/>
          </a:p>
        </p:txBody>
      </p:sp>
    </p:spTree>
    <p:extLst>
      <p:ext uri="{BB962C8B-B14F-4D97-AF65-F5344CB8AC3E}">
        <p14:creationId xmlns:p14="http://schemas.microsoft.com/office/powerpoint/2010/main" val="3429830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BDBD748-88C6-443E-969D-6FF7174C1757}" type="datetimeFigureOut">
              <a:rPr lang="ru-RU" smtClean="0"/>
              <a:t>05.12.2024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8891D4B-57C9-44A9-9735-424F45E1E2D9}" type="slidenum">
              <a:rPr lang="ru-RU" smtClean="0"/>
              <a:t>‹#›</a:t>
            </a:fld>
            <a:endParaRPr lang="ru-RU"/>
          </a:p>
        </p:txBody>
      </p:sp>
    </p:spTree>
    <p:extLst>
      <p:ext uri="{BB962C8B-B14F-4D97-AF65-F5344CB8AC3E}">
        <p14:creationId xmlns:p14="http://schemas.microsoft.com/office/powerpoint/2010/main" val="3831489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DBD748-88C6-443E-969D-6FF7174C1757}" type="datetimeFigureOut">
              <a:rPr lang="ru-RU" smtClean="0"/>
              <a:t>05.12.2024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891D4B-57C9-44A9-9735-424F45E1E2D9}" type="slidenum">
              <a:rPr lang="ru-RU" smtClean="0"/>
              <a:t>‹#›</a:t>
            </a:fld>
            <a:endParaRPr lang="ru-RU"/>
          </a:p>
        </p:txBody>
      </p:sp>
    </p:spTree>
    <p:extLst>
      <p:ext uri="{BB962C8B-B14F-4D97-AF65-F5344CB8AC3E}">
        <p14:creationId xmlns:p14="http://schemas.microsoft.com/office/powerpoint/2010/main" val="13504894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332657"/>
            <a:ext cx="7772400" cy="720079"/>
          </a:xfrm>
        </p:spPr>
        <p:txBody>
          <a:bodyPr>
            <a:normAutofit fontScale="90000"/>
          </a:bodyPr>
          <a:lstStyle/>
          <a:p>
            <a:r>
              <a:rPr lang="ru-RU" sz="2400" b="1" dirty="0" smtClean="0">
                <a:latin typeface="Times New Roman" pitchFamily="18" charset="0"/>
                <a:cs typeface="Times New Roman" pitchFamily="18" charset="0"/>
              </a:rPr>
              <a:t>КГУ «Специальный ясли – сад «</a:t>
            </a:r>
            <a:r>
              <a:rPr lang="ru-RU" sz="2400" b="1" dirty="0" err="1" smtClean="0">
                <a:latin typeface="Times New Roman" pitchFamily="18" charset="0"/>
                <a:cs typeface="Times New Roman" pitchFamily="18" charset="0"/>
              </a:rPr>
              <a:t>Бөбек</a:t>
            </a:r>
            <a:r>
              <a:rPr lang="ru-RU" sz="2400" b="1" dirty="0" smtClean="0">
                <a:latin typeface="Times New Roman" pitchFamily="18" charset="0"/>
                <a:cs typeface="Times New Roman" pitchFamily="18" charset="0"/>
              </a:rPr>
              <a:t>»»</a:t>
            </a:r>
            <a:br>
              <a:rPr lang="ru-RU" sz="2400" b="1" dirty="0" smtClean="0">
                <a:latin typeface="Times New Roman" pitchFamily="18" charset="0"/>
                <a:cs typeface="Times New Roman" pitchFamily="18" charset="0"/>
              </a:rPr>
            </a:br>
            <a:r>
              <a:rPr lang="ru-RU" sz="2400" b="1" dirty="0" smtClean="0">
                <a:latin typeface="Times New Roman" pitchFamily="18" charset="0"/>
                <a:cs typeface="Times New Roman" pitchFamily="18" charset="0"/>
              </a:rPr>
              <a:t>Возрастные этапы  развития ребенка</a:t>
            </a:r>
            <a:endParaRPr lang="ru-RU" sz="2400"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3995936" y="5589240"/>
            <a:ext cx="4608512" cy="648072"/>
          </a:xfrm>
        </p:spPr>
        <p:txBody>
          <a:bodyPr>
            <a:normAutofit/>
          </a:bodyPr>
          <a:lstStyle/>
          <a:p>
            <a:r>
              <a:rPr lang="ru-RU" sz="1800" b="1" i="1" dirty="0" smtClean="0">
                <a:solidFill>
                  <a:schemeClr val="tx1"/>
                </a:solidFill>
                <a:latin typeface="Times New Roman" pitchFamily="18" charset="0"/>
                <a:cs typeface="Times New Roman" pitchFamily="18" charset="0"/>
              </a:rPr>
              <a:t>Выполнила: педагог – психолог </a:t>
            </a:r>
            <a:r>
              <a:rPr lang="ru-RU" sz="1800" b="1" i="1" dirty="0" err="1" smtClean="0">
                <a:solidFill>
                  <a:schemeClr val="tx1"/>
                </a:solidFill>
                <a:latin typeface="Times New Roman" pitchFamily="18" charset="0"/>
                <a:cs typeface="Times New Roman" pitchFamily="18" charset="0"/>
              </a:rPr>
              <a:t>Малюк</a:t>
            </a:r>
            <a:r>
              <a:rPr lang="ru-RU" sz="1800" b="1" i="1" dirty="0" smtClean="0">
                <a:solidFill>
                  <a:schemeClr val="tx1"/>
                </a:solidFill>
                <a:latin typeface="Times New Roman" pitchFamily="18" charset="0"/>
                <a:cs typeface="Times New Roman" pitchFamily="18" charset="0"/>
              </a:rPr>
              <a:t> А.В</a:t>
            </a:r>
            <a:r>
              <a:rPr lang="ru-RU" sz="1800" b="1" i="1" dirty="0" smtClean="0">
                <a:latin typeface="Times New Roman" pitchFamily="18" charset="0"/>
                <a:cs typeface="Times New Roman" pitchFamily="18" charset="0"/>
              </a:rPr>
              <a:t>.</a:t>
            </a:r>
            <a:endParaRPr lang="ru-RU" sz="1800" b="1" i="1" dirty="0">
              <a:latin typeface="Times New Roman" pitchFamily="18" charset="0"/>
              <a:cs typeface="Times New Roman" pitchFamily="18" charset="0"/>
            </a:endParaRPr>
          </a:p>
        </p:txBody>
      </p:sp>
      <p:pic>
        <p:nvPicPr>
          <p:cNvPr id="1026" name="Picture 2" descr="C:\Users\Home\Downloads\дети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268760"/>
            <a:ext cx="8208912" cy="40324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4505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12160"/>
            <a:ext cx="8229600" cy="5760640"/>
          </a:xfrm>
        </p:spPr>
        <p:txBody>
          <a:bodyPr>
            <a:normAutofit/>
          </a:bodyPr>
          <a:lstStyle/>
          <a:p>
            <a:endParaRPr lang="ru-RU" sz="1300" dirty="0">
              <a:latin typeface="Times New Roman" pitchFamily="18" charset="0"/>
              <a:cs typeface="Times New Roman" pitchFamily="18" charset="0"/>
            </a:endParaRPr>
          </a:p>
        </p:txBody>
      </p:sp>
      <p:pic>
        <p:nvPicPr>
          <p:cNvPr id="3074" name="Picture 2" descr="C:\Users\Home\Downloads\дети3.jp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051720" y="260648"/>
            <a:ext cx="5328592" cy="216024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1187624" y="2492896"/>
            <a:ext cx="6624736" cy="4093428"/>
          </a:xfrm>
          <a:prstGeom prst="rect">
            <a:avLst/>
          </a:prstGeom>
        </p:spPr>
        <p:txBody>
          <a:bodyPr wrap="square">
            <a:spAutoFit/>
          </a:bodyPr>
          <a:lstStyle/>
          <a:p>
            <a:pPr lvl="0" algn="ctr"/>
            <a:r>
              <a:rPr lang="ru-RU" sz="2000" dirty="0">
                <a:latin typeface="Times New Roman" pitchFamily="18" charset="0"/>
                <a:cs typeface="Times New Roman" pitchFamily="18" charset="0"/>
              </a:rPr>
              <a:t>Каждый ребенок преодолевает эти этапы, переходя от одного к другому.  Возрастные этапы сопровождаются развитием умений, навыков, знаний, личностных качеств, характерных особенностей.</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Воспитания ребенка должно основываться на возрастных этапах развития, учитывая особенности их протекания.</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Существует много классификаций возрастных этапов. Приведём основную и более распространённую:</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
            </a:r>
            <a:br>
              <a:rPr lang="ru-RU" sz="2000" dirty="0">
                <a:latin typeface="Times New Roman" pitchFamily="18" charset="0"/>
                <a:cs typeface="Times New Roman" pitchFamily="18" charset="0"/>
              </a:rPr>
            </a:br>
            <a:r>
              <a:rPr lang="ru-RU" sz="2000" b="1" dirty="0" smtClean="0">
                <a:latin typeface="Times New Roman" pitchFamily="18" charset="0"/>
                <a:cs typeface="Times New Roman" pitchFamily="18" charset="0"/>
              </a:rPr>
              <a:t>Младенчество </a:t>
            </a:r>
            <a:r>
              <a:rPr lang="ru-RU" sz="2000" b="1" dirty="0">
                <a:latin typeface="Times New Roman" pitchFamily="18" charset="0"/>
                <a:cs typeface="Times New Roman" pitchFamily="18" charset="0"/>
              </a:rPr>
              <a:t>– от рождения до 1 года.</a:t>
            </a:r>
          </a:p>
          <a:p>
            <a:pPr lvl="0" algn="ctr"/>
            <a:r>
              <a:rPr lang="ru-RU" sz="2000" b="1" dirty="0">
                <a:latin typeface="Times New Roman" pitchFamily="18" charset="0"/>
                <a:cs typeface="Times New Roman" pitchFamily="18" charset="0"/>
              </a:rPr>
              <a:t>Ранний возрастной этап – от 1 года до 3 лет.</a:t>
            </a:r>
          </a:p>
          <a:p>
            <a:pPr lvl="0" algn="ctr"/>
            <a:r>
              <a:rPr lang="ru-RU" sz="2000" b="1" dirty="0">
                <a:latin typeface="Times New Roman" pitchFamily="18" charset="0"/>
                <a:cs typeface="Times New Roman" pitchFamily="18" charset="0"/>
              </a:rPr>
              <a:t>Дошкольный возрастной этап – от 3 до 7 лет.</a:t>
            </a:r>
          </a:p>
          <a:p>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2951285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260648"/>
            <a:ext cx="8229600" cy="4680520"/>
          </a:xfrm>
        </p:spPr>
        <p:txBody>
          <a:bodyPr>
            <a:noAutofit/>
          </a:bodyPr>
          <a:lstStyle/>
          <a:p>
            <a:pPr marL="0" indent="0">
              <a:buNone/>
            </a:pPr>
            <a:r>
              <a:rPr lang="ru-RU" sz="1800" b="1" dirty="0" smtClean="0">
                <a:latin typeface="Times New Roman" pitchFamily="18" charset="0"/>
                <a:cs typeface="Times New Roman" pitchFamily="18" charset="0"/>
              </a:rPr>
              <a:t>                            РАЗВИТИЯ </a:t>
            </a:r>
            <a:r>
              <a:rPr lang="ru-RU" sz="1800" b="1" dirty="0">
                <a:latin typeface="Times New Roman" pitchFamily="18" charset="0"/>
                <a:cs typeface="Times New Roman" pitchFamily="18" charset="0"/>
              </a:rPr>
              <a:t>РЕБЕНКА В </a:t>
            </a:r>
            <a:r>
              <a:rPr lang="ru-RU" sz="1800" b="1" dirty="0" smtClean="0">
                <a:latin typeface="Times New Roman" pitchFamily="18" charset="0"/>
                <a:cs typeface="Times New Roman" pitchFamily="18" charset="0"/>
              </a:rPr>
              <a:t>МЛАДЕНЧЕСТВЕ</a:t>
            </a:r>
            <a:r>
              <a:rPr lang="ru-RU" sz="1800" dirty="0" smtClean="0">
                <a:latin typeface="Times New Roman" pitchFamily="18" charset="0"/>
                <a:cs typeface="Times New Roman" pitchFamily="18" charset="0"/>
              </a:rPr>
              <a:t> </a:t>
            </a:r>
            <a:endParaRPr lang="ru-RU" sz="1800" dirty="0">
              <a:latin typeface="Times New Roman" pitchFamily="18" charset="0"/>
              <a:cs typeface="Times New Roman" pitchFamily="18" charset="0"/>
            </a:endParaRPr>
          </a:p>
          <a:p>
            <a:r>
              <a:rPr lang="ru-RU" sz="1800" dirty="0">
                <a:latin typeface="Times New Roman" pitchFamily="18" charset="0"/>
                <a:cs typeface="Times New Roman" pitchFamily="18" charset="0"/>
              </a:rPr>
              <a:t>Младенчество можно поделить в свою очередь еще </a:t>
            </a:r>
            <a:r>
              <a:rPr lang="ru-RU" sz="1800" dirty="0" smtClean="0">
                <a:latin typeface="Times New Roman" pitchFamily="18" charset="0"/>
                <a:cs typeface="Times New Roman" pitchFamily="18" charset="0"/>
              </a:rPr>
              <a:t>на два </a:t>
            </a:r>
            <a:r>
              <a:rPr lang="ru-RU" sz="1800" dirty="0">
                <a:latin typeface="Times New Roman" pitchFamily="18" charset="0"/>
                <a:cs typeface="Times New Roman" pitchFamily="18" charset="0"/>
              </a:rPr>
              <a:t>этапа: новорожденный и грудничковый. В период новорожденности ребенок уязвим и не защищен от внешней среды. Здесь очень важно правильно ухаживать за ребенком, следить за комфортностью и удобствами. В грудничковый период ребенок начинает изучать мир, стремится к познаниям. Ребенок учится поднимать головку, ползать, сидеть, ходить. Малыш познает мир через тактильные ощущения, поэтому ему хочется всё потрогать и попробовать.</a:t>
            </a:r>
          </a:p>
          <a:p>
            <a:r>
              <a:rPr lang="ru-RU" sz="1800" dirty="0">
                <a:latin typeface="Times New Roman" pitchFamily="18" charset="0"/>
                <a:cs typeface="Times New Roman" pitchFamily="18" charset="0"/>
              </a:rPr>
              <a:t>С 6 месяцев ребенок обращает внимание на цвета и проявляет к ним интерес. В этом возрасте развивается восприятие пространства.</a:t>
            </a:r>
          </a:p>
          <a:p>
            <a:r>
              <a:rPr lang="ru-RU" sz="1800" dirty="0">
                <a:latin typeface="Times New Roman" pitchFamily="18" charset="0"/>
                <a:cs typeface="Times New Roman" pitchFamily="18" charset="0"/>
              </a:rPr>
              <a:t>С 7 месяцев малыш уже может перекладывать предметы с коробочки в коробочку,  открывать крышки, сложить маленькие предметы в большие.</a:t>
            </a:r>
          </a:p>
          <a:p>
            <a:r>
              <a:rPr lang="ru-RU" sz="1800" dirty="0">
                <a:latin typeface="Times New Roman" pitchFamily="18" charset="0"/>
                <a:cs typeface="Times New Roman" pitchFamily="18" charset="0"/>
              </a:rPr>
              <a:t>К году малыш познаёт правила пользования предметами</a:t>
            </a:r>
            <a:r>
              <a:rPr lang="ru-RU" sz="1800" b="1" dirty="0">
                <a:latin typeface="Times New Roman" pitchFamily="18" charset="0"/>
                <a:cs typeface="Times New Roman" pitchFamily="18" charset="0"/>
              </a:rPr>
              <a:t> </a:t>
            </a:r>
            <a:endParaRPr lang="ru-RU" sz="1800" dirty="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p:txBody>
      </p:sp>
      <p:pic>
        <p:nvPicPr>
          <p:cNvPr id="2050" name="Picture 2" descr="C:\Users\Home\Downloads\дети8.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71800" y="4096770"/>
            <a:ext cx="3312369" cy="2520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6583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0468544"/>
            <a:ext cx="8229600" cy="6912768"/>
          </a:xfrm>
        </p:spPr>
        <p:txBody>
          <a:bodyPr>
            <a:normAutofit/>
          </a:bodyPr>
          <a:lstStyle/>
          <a:p>
            <a:r>
              <a:rPr lang="ru-RU" sz="1100" b="1" dirty="0">
                <a:latin typeface="Times New Roman" pitchFamily="18" charset="0"/>
                <a:cs typeface="Times New Roman" pitchFamily="18" charset="0"/>
              </a:rPr>
              <a:t>Ранний возрастной этап развития ребенка</a:t>
            </a:r>
            <a:r>
              <a:rPr lang="ru-RU" sz="1100" dirty="0">
                <a:latin typeface="Times New Roman" pitchFamily="18" charset="0"/>
                <a:cs typeface="Times New Roman" pitchFamily="18" charset="0"/>
              </a:rPr>
              <a:t/>
            </a:r>
            <a:br>
              <a:rPr lang="ru-RU" sz="1100" dirty="0">
                <a:latin typeface="Times New Roman" pitchFamily="18" charset="0"/>
                <a:cs typeface="Times New Roman" pitchFamily="18" charset="0"/>
              </a:rPr>
            </a:br>
            <a:r>
              <a:rPr lang="ru-RU" sz="1100" dirty="0">
                <a:latin typeface="Times New Roman" pitchFamily="18" charset="0"/>
                <a:cs typeface="Times New Roman" pitchFamily="18" charset="0"/>
              </a:rPr>
              <a:t>К весу прибавляется 4 кг, а к росту – 25 см.</a:t>
            </a:r>
            <a:br>
              <a:rPr lang="ru-RU" sz="1100" dirty="0">
                <a:latin typeface="Times New Roman" pitchFamily="18" charset="0"/>
                <a:cs typeface="Times New Roman" pitchFamily="18" charset="0"/>
              </a:rPr>
            </a:br>
            <a:r>
              <a:rPr lang="ru-RU" sz="1100" dirty="0">
                <a:latin typeface="Times New Roman" pitchFamily="18" charset="0"/>
                <a:cs typeface="Times New Roman" pitchFamily="18" charset="0"/>
              </a:rPr>
              <a:t>Этот этап длится от 1 до 3 лет. Главное в этом этапе – социальное взаимодействие. Ребенок учиться взаимодействовать с детьми и взрослыми, заводить знакомства, дружить. У малыша появляется стремление к самостоятельности и независимости от родителей. Ребенок в три года осознает себя как личность. Он учиться прогнозировать и оценивать действия и ситуации. Любит  фантазировать.</a:t>
            </a:r>
            <a:br>
              <a:rPr lang="ru-RU" sz="1100" dirty="0">
                <a:latin typeface="Times New Roman" pitchFamily="18" charset="0"/>
                <a:cs typeface="Times New Roman" pitchFamily="18" charset="0"/>
              </a:rPr>
            </a:br>
            <a:r>
              <a:rPr lang="ru-RU" sz="1100" dirty="0">
                <a:latin typeface="Times New Roman" pitchFamily="18" charset="0"/>
                <a:cs typeface="Times New Roman" pitchFamily="18" charset="0"/>
              </a:rPr>
              <a:t>В этом возрасте ребенок уже должен уметь:</a:t>
            </a:r>
            <a:br>
              <a:rPr lang="ru-RU" sz="1100" dirty="0">
                <a:latin typeface="Times New Roman" pitchFamily="18" charset="0"/>
                <a:cs typeface="Times New Roman" pitchFamily="18" charset="0"/>
              </a:rPr>
            </a:br>
            <a:r>
              <a:rPr lang="ru-RU" sz="1100" dirty="0">
                <a:latin typeface="Times New Roman" pitchFamily="18" charset="0"/>
                <a:cs typeface="Times New Roman" pitchFamily="18" charset="0"/>
              </a:rPr>
              <a:t>строить башню из кубиков;</a:t>
            </a:r>
            <a:br>
              <a:rPr lang="ru-RU" sz="1100" dirty="0">
                <a:latin typeface="Times New Roman" pitchFamily="18" charset="0"/>
                <a:cs typeface="Times New Roman" pitchFamily="18" charset="0"/>
              </a:rPr>
            </a:br>
            <a:r>
              <a:rPr lang="ru-RU" sz="1100" dirty="0">
                <a:latin typeface="Times New Roman" pitchFamily="18" charset="0"/>
                <a:cs typeface="Times New Roman" pitchFamily="18" charset="0"/>
              </a:rPr>
              <a:t>складывать простые </a:t>
            </a:r>
            <a:r>
              <a:rPr lang="ru-RU" sz="1100" dirty="0" err="1">
                <a:latin typeface="Times New Roman" pitchFamily="18" charset="0"/>
                <a:cs typeface="Times New Roman" pitchFamily="18" charset="0"/>
              </a:rPr>
              <a:t>пазлы</a:t>
            </a:r>
            <a:r>
              <a:rPr lang="ru-RU" sz="1100" dirty="0">
                <a:latin typeface="Times New Roman" pitchFamily="18" charset="0"/>
                <a:cs typeface="Times New Roman" pitchFamily="18" charset="0"/>
              </a:rPr>
              <a:t> для этого возраста;</a:t>
            </a:r>
            <a:br>
              <a:rPr lang="ru-RU" sz="1100" dirty="0">
                <a:latin typeface="Times New Roman" pitchFamily="18" charset="0"/>
                <a:cs typeface="Times New Roman" pitchFamily="18" charset="0"/>
              </a:rPr>
            </a:br>
            <a:r>
              <a:rPr lang="ru-RU" sz="1100" dirty="0">
                <a:latin typeface="Times New Roman" pitchFamily="18" charset="0"/>
                <a:cs typeface="Times New Roman" pitchFamily="18" charset="0"/>
              </a:rPr>
              <a:t>бить ногой по мячу;</a:t>
            </a:r>
            <a:br>
              <a:rPr lang="ru-RU" sz="1100" dirty="0">
                <a:latin typeface="Times New Roman" pitchFamily="18" charset="0"/>
                <a:cs typeface="Times New Roman" pitchFamily="18" charset="0"/>
              </a:rPr>
            </a:br>
            <a:r>
              <a:rPr lang="ru-RU" sz="1100" dirty="0">
                <a:latin typeface="Times New Roman" pitchFamily="18" charset="0"/>
                <a:cs typeface="Times New Roman" pitchFamily="18" charset="0"/>
              </a:rPr>
              <a:t>проявлять исследовательские действия (что-то ломать, что-то разрывать, для того, чтобы исследовать);</a:t>
            </a:r>
            <a:br>
              <a:rPr lang="ru-RU" sz="1100" dirty="0">
                <a:latin typeface="Times New Roman" pitchFamily="18" charset="0"/>
                <a:cs typeface="Times New Roman" pitchFamily="18" charset="0"/>
              </a:rPr>
            </a:br>
            <a:r>
              <a:rPr lang="ru-RU" sz="1100" dirty="0">
                <a:latin typeface="Times New Roman" pitchFamily="18" charset="0"/>
                <a:cs typeface="Times New Roman" pitchFamily="18" charset="0"/>
              </a:rPr>
              <a:t>выполнять самые простые требования взрослых;</a:t>
            </a:r>
            <a:br>
              <a:rPr lang="ru-RU" sz="1100" dirty="0">
                <a:latin typeface="Times New Roman" pitchFamily="18" charset="0"/>
                <a:cs typeface="Times New Roman" pitchFamily="18" charset="0"/>
              </a:rPr>
            </a:br>
            <a:r>
              <a:rPr lang="ru-RU" sz="1100" dirty="0">
                <a:latin typeface="Times New Roman" pitchFamily="18" charset="0"/>
                <a:cs typeface="Times New Roman" pitchFamily="18" charset="0"/>
              </a:rPr>
              <a:t>складывать фразы из 5 слов;</a:t>
            </a:r>
            <a:br>
              <a:rPr lang="ru-RU" sz="1100" dirty="0">
                <a:latin typeface="Times New Roman" pitchFamily="18" charset="0"/>
                <a:cs typeface="Times New Roman" pitchFamily="18" charset="0"/>
              </a:rPr>
            </a:br>
            <a:r>
              <a:rPr lang="ru-RU" sz="1100" dirty="0">
                <a:latin typeface="Times New Roman" pitchFamily="18" charset="0"/>
                <a:cs typeface="Times New Roman" pitchFamily="18" charset="0"/>
              </a:rPr>
              <a:t>рисовать прямую вертикальную линию;</a:t>
            </a:r>
            <a:br>
              <a:rPr lang="ru-RU" sz="1100" dirty="0">
                <a:latin typeface="Times New Roman" pitchFamily="18" charset="0"/>
                <a:cs typeface="Times New Roman" pitchFamily="18" charset="0"/>
              </a:rPr>
            </a:br>
            <a:r>
              <a:rPr lang="ru-RU" sz="1100" dirty="0">
                <a:latin typeface="Times New Roman" pitchFamily="18" charset="0"/>
                <a:cs typeface="Times New Roman" pitchFamily="18" charset="0"/>
              </a:rPr>
              <a:t>рассказывать четверостишья и </a:t>
            </a:r>
            <a:r>
              <a:rPr lang="ru-RU" sz="1100" dirty="0" err="1">
                <a:latin typeface="Times New Roman" pitchFamily="18" charset="0"/>
                <a:cs typeface="Times New Roman" pitchFamily="18" charset="0"/>
              </a:rPr>
              <a:t>потешки</a:t>
            </a:r>
            <a:r>
              <a:rPr lang="ru-RU" sz="1100" dirty="0">
                <a:latin typeface="Times New Roman" pitchFamily="18" charset="0"/>
                <a:cs typeface="Times New Roman" pitchFamily="18" charset="0"/>
              </a:rPr>
              <a:t>;</a:t>
            </a:r>
            <a:br>
              <a:rPr lang="ru-RU" sz="1100" dirty="0">
                <a:latin typeface="Times New Roman" pitchFamily="18" charset="0"/>
                <a:cs typeface="Times New Roman" pitchFamily="18" charset="0"/>
              </a:rPr>
            </a:br>
            <a:r>
              <a:rPr lang="ru-RU" sz="1100" dirty="0">
                <a:latin typeface="Times New Roman" pitchFamily="18" charset="0"/>
                <a:cs typeface="Times New Roman" pitchFamily="18" charset="0"/>
              </a:rPr>
              <a:t>знать части своего тела и где они находятся, показывать части тела на других;</a:t>
            </a:r>
            <a:br>
              <a:rPr lang="ru-RU" sz="1100" dirty="0">
                <a:latin typeface="Times New Roman" pitchFamily="18" charset="0"/>
                <a:cs typeface="Times New Roman" pitchFamily="18" charset="0"/>
              </a:rPr>
            </a:br>
            <a:r>
              <a:rPr lang="ru-RU" sz="1100" dirty="0">
                <a:latin typeface="Times New Roman" pitchFamily="18" charset="0"/>
                <a:cs typeface="Times New Roman" pitchFamily="18" charset="0"/>
              </a:rPr>
              <a:t>проситься в туалет;</a:t>
            </a:r>
            <a:br>
              <a:rPr lang="ru-RU" sz="1100" dirty="0">
                <a:latin typeface="Times New Roman" pitchFamily="18" charset="0"/>
                <a:cs typeface="Times New Roman" pitchFamily="18" charset="0"/>
              </a:rPr>
            </a:br>
            <a:r>
              <a:rPr lang="ru-RU" sz="1100" dirty="0">
                <a:latin typeface="Times New Roman" pitchFamily="18" charset="0"/>
                <a:cs typeface="Times New Roman" pitchFamily="18" charset="0"/>
              </a:rPr>
              <a:t>самостоятельно пить из чашки и есть;</a:t>
            </a:r>
            <a:br>
              <a:rPr lang="ru-RU" sz="1100" dirty="0">
                <a:latin typeface="Times New Roman" pitchFamily="18" charset="0"/>
                <a:cs typeface="Times New Roman" pitchFamily="18" charset="0"/>
              </a:rPr>
            </a:br>
            <a:r>
              <a:rPr lang="ru-RU" sz="1100" dirty="0">
                <a:latin typeface="Times New Roman" pitchFamily="18" charset="0"/>
                <a:cs typeface="Times New Roman" pitchFamily="18" charset="0"/>
              </a:rPr>
              <a:t>раздеваться и одеваться с помощью родителей;</a:t>
            </a:r>
            <a:br>
              <a:rPr lang="ru-RU" sz="1100" dirty="0">
                <a:latin typeface="Times New Roman" pitchFamily="18" charset="0"/>
                <a:cs typeface="Times New Roman" pitchFamily="18" charset="0"/>
              </a:rPr>
            </a:br>
            <a:r>
              <a:rPr lang="ru-RU" sz="1100" dirty="0">
                <a:latin typeface="Times New Roman" pitchFamily="18" charset="0"/>
                <a:cs typeface="Times New Roman" pitchFamily="18" charset="0"/>
              </a:rPr>
              <a:t>резать бумагу и стараться правильно держать ножницы;</a:t>
            </a:r>
            <a:br>
              <a:rPr lang="ru-RU" sz="1100" dirty="0">
                <a:latin typeface="Times New Roman" pitchFamily="18" charset="0"/>
                <a:cs typeface="Times New Roman" pitchFamily="18" charset="0"/>
              </a:rPr>
            </a:br>
            <a:r>
              <a:rPr lang="ru-RU" sz="1100" dirty="0">
                <a:latin typeface="Times New Roman" pitchFamily="18" charset="0"/>
                <a:cs typeface="Times New Roman" pitchFamily="18" charset="0"/>
              </a:rPr>
              <a:t>мыть и вытирать ручки.</a:t>
            </a:r>
            <a:br>
              <a:rPr lang="ru-RU" sz="1100" dirty="0">
                <a:latin typeface="Times New Roman" pitchFamily="18" charset="0"/>
                <a:cs typeface="Times New Roman" pitchFamily="18" charset="0"/>
              </a:rPr>
            </a:br>
            <a:r>
              <a:rPr lang="ru-RU" sz="1100" dirty="0">
                <a:latin typeface="Times New Roman" pitchFamily="18" charset="0"/>
                <a:cs typeface="Times New Roman" pitchFamily="18" charset="0"/>
              </a:rPr>
              <a:t>В три года у ребенка может возникнуть кризис трёх лет. Каждый ребенок переживает его по-своему. Кто-то </a:t>
            </a:r>
            <a:r>
              <a:rPr lang="ru-RU" sz="2000" dirty="0"/>
              <a:t>проявляет негативизм</a:t>
            </a:r>
          </a:p>
        </p:txBody>
      </p:sp>
      <p:sp>
        <p:nvSpPr>
          <p:cNvPr id="4" name="Прямоугольник 3"/>
          <p:cNvSpPr/>
          <p:nvPr/>
        </p:nvSpPr>
        <p:spPr>
          <a:xfrm>
            <a:off x="395536" y="116632"/>
            <a:ext cx="8280920" cy="5724644"/>
          </a:xfrm>
          <a:prstGeom prst="rect">
            <a:avLst/>
          </a:prstGeom>
        </p:spPr>
        <p:txBody>
          <a:bodyPr wrap="square">
            <a:spAutoFit/>
          </a:bodyPr>
          <a:lstStyle/>
          <a:p>
            <a:r>
              <a:rPr lang="ru-RU" b="1" dirty="0" smtClean="0">
                <a:latin typeface="Times New Roman" pitchFamily="18" charset="0"/>
                <a:cs typeface="Times New Roman" pitchFamily="18" charset="0"/>
              </a:rPr>
              <a:t>                                   Ранний </a:t>
            </a:r>
            <a:r>
              <a:rPr lang="ru-RU" b="1" dirty="0">
                <a:latin typeface="Times New Roman" pitchFamily="18" charset="0"/>
                <a:cs typeface="Times New Roman" pitchFamily="18" charset="0"/>
              </a:rPr>
              <a:t>возрастной этап развития ребенка</a:t>
            </a: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r>
              <a:rPr lang="ru-RU" sz="1600" dirty="0">
                <a:latin typeface="Times New Roman" pitchFamily="18" charset="0"/>
                <a:cs typeface="Times New Roman" pitchFamily="18" charset="0"/>
              </a:rPr>
              <a:t> Этот этап длится от 1 до 3 лет. Главное в этом этапе – социальное взаимодействие. Ребенок учиться взаимодействовать с детьми и взрослыми, заводить знакомства, дружить. У малыша появляется стремление к самостоятельности и независимости от родителей. Ребенок в три года осознает себя как личность. Он учиться прогнозировать и оценивать действия и ситуации. Любит  фантазировать.</a:t>
            </a:r>
            <a:br>
              <a:rPr lang="ru-RU" sz="1600" dirty="0">
                <a:latin typeface="Times New Roman" pitchFamily="18" charset="0"/>
                <a:cs typeface="Times New Roman" pitchFamily="18" charset="0"/>
              </a:rPr>
            </a:br>
            <a:r>
              <a:rPr lang="ru-RU" sz="1600" b="1" dirty="0">
                <a:latin typeface="Times New Roman" pitchFamily="18" charset="0"/>
                <a:cs typeface="Times New Roman" pitchFamily="18" charset="0"/>
              </a:rPr>
              <a:t>В этом возрасте ребенок уже должен уметь:</a:t>
            </a:r>
            <a:br>
              <a:rPr lang="ru-RU" sz="1600" b="1" dirty="0">
                <a:latin typeface="Times New Roman" pitchFamily="18" charset="0"/>
                <a:cs typeface="Times New Roman" pitchFamily="18" charset="0"/>
              </a:rPr>
            </a:br>
            <a:r>
              <a:rPr lang="ru-RU" sz="1600" dirty="0" smtClean="0">
                <a:latin typeface="Times New Roman" pitchFamily="18" charset="0"/>
                <a:cs typeface="Times New Roman" pitchFamily="18" charset="0"/>
              </a:rPr>
              <a:t> - Строить </a:t>
            </a:r>
            <a:r>
              <a:rPr lang="ru-RU" sz="1600" dirty="0">
                <a:latin typeface="Times New Roman" pitchFamily="18" charset="0"/>
                <a:cs typeface="Times New Roman" pitchFamily="18" charset="0"/>
              </a:rPr>
              <a:t>башню из кубиков;</a:t>
            </a:r>
            <a:br>
              <a:rPr lang="ru-RU" sz="1600" dirty="0">
                <a:latin typeface="Times New Roman" pitchFamily="18" charset="0"/>
                <a:cs typeface="Times New Roman" pitchFamily="18" charset="0"/>
              </a:rPr>
            </a:br>
            <a:r>
              <a:rPr lang="ru-RU" sz="1600" dirty="0" smtClean="0">
                <a:latin typeface="Times New Roman" pitchFamily="18" charset="0"/>
                <a:cs typeface="Times New Roman" pitchFamily="18" charset="0"/>
              </a:rPr>
              <a:t> - Складывать </a:t>
            </a:r>
            <a:r>
              <a:rPr lang="ru-RU" sz="1600" dirty="0">
                <a:latin typeface="Times New Roman" pitchFamily="18" charset="0"/>
                <a:cs typeface="Times New Roman" pitchFamily="18" charset="0"/>
              </a:rPr>
              <a:t>простые </a:t>
            </a:r>
            <a:r>
              <a:rPr lang="ru-RU" sz="1600" dirty="0" err="1" smtClean="0">
                <a:latin typeface="Times New Roman" pitchFamily="18" charset="0"/>
                <a:cs typeface="Times New Roman" pitchFamily="18" charset="0"/>
              </a:rPr>
              <a:t>пазллы</a:t>
            </a:r>
            <a:r>
              <a:rPr lang="ru-RU" sz="1600" dirty="0" smtClean="0">
                <a:latin typeface="Times New Roman" pitchFamily="18" charset="0"/>
                <a:cs typeface="Times New Roman" pitchFamily="18" charset="0"/>
              </a:rPr>
              <a:t> </a:t>
            </a:r>
            <a:r>
              <a:rPr lang="ru-RU" sz="1600" dirty="0">
                <a:latin typeface="Times New Roman" pitchFamily="18" charset="0"/>
                <a:cs typeface="Times New Roman" pitchFamily="18" charset="0"/>
              </a:rPr>
              <a:t>для этого возраста;</a:t>
            </a:r>
            <a:br>
              <a:rPr lang="ru-RU" sz="1600" dirty="0">
                <a:latin typeface="Times New Roman" pitchFamily="18" charset="0"/>
                <a:cs typeface="Times New Roman" pitchFamily="18" charset="0"/>
              </a:rPr>
            </a:br>
            <a:r>
              <a:rPr lang="ru-RU" sz="1600" dirty="0" smtClean="0">
                <a:latin typeface="Times New Roman" pitchFamily="18" charset="0"/>
                <a:cs typeface="Times New Roman" pitchFamily="18" charset="0"/>
              </a:rPr>
              <a:t> - Бить </a:t>
            </a:r>
            <a:r>
              <a:rPr lang="ru-RU" sz="1600" dirty="0">
                <a:latin typeface="Times New Roman" pitchFamily="18" charset="0"/>
                <a:cs typeface="Times New Roman" pitchFamily="18" charset="0"/>
              </a:rPr>
              <a:t>ногой по мячу;</a:t>
            </a:r>
            <a:br>
              <a:rPr lang="ru-RU" sz="1600" dirty="0">
                <a:latin typeface="Times New Roman" pitchFamily="18" charset="0"/>
                <a:cs typeface="Times New Roman" pitchFamily="18" charset="0"/>
              </a:rPr>
            </a:br>
            <a:r>
              <a:rPr lang="ru-RU" sz="1600" dirty="0" smtClean="0">
                <a:latin typeface="Times New Roman" pitchFamily="18" charset="0"/>
                <a:cs typeface="Times New Roman" pitchFamily="18" charset="0"/>
              </a:rPr>
              <a:t> - Проявлять </a:t>
            </a:r>
            <a:r>
              <a:rPr lang="ru-RU" sz="1600" dirty="0">
                <a:latin typeface="Times New Roman" pitchFamily="18" charset="0"/>
                <a:cs typeface="Times New Roman" pitchFamily="18" charset="0"/>
              </a:rPr>
              <a:t>исследовательские действия (что-то ломать, что-то разрывать, для того, чтобы исследовать);</a:t>
            </a:r>
            <a:br>
              <a:rPr lang="ru-RU" sz="1600" dirty="0">
                <a:latin typeface="Times New Roman" pitchFamily="18" charset="0"/>
                <a:cs typeface="Times New Roman" pitchFamily="18" charset="0"/>
              </a:rPr>
            </a:br>
            <a:r>
              <a:rPr lang="ru-RU" sz="1600" dirty="0" smtClean="0">
                <a:latin typeface="Times New Roman" pitchFamily="18" charset="0"/>
                <a:cs typeface="Times New Roman" pitchFamily="18" charset="0"/>
              </a:rPr>
              <a:t> - Выполнять </a:t>
            </a:r>
            <a:r>
              <a:rPr lang="ru-RU" sz="1600" dirty="0">
                <a:latin typeface="Times New Roman" pitchFamily="18" charset="0"/>
                <a:cs typeface="Times New Roman" pitchFamily="18" charset="0"/>
              </a:rPr>
              <a:t>самые простые требования взрослых;</a:t>
            </a:r>
            <a:br>
              <a:rPr lang="ru-RU" sz="1600" dirty="0">
                <a:latin typeface="Times New Roman" pitchFamily="18" charset="0"/>
                <a:cs typeface="Times New Roman" pitchFamily="18" charset="0"/>
              </a:rPr>
            </a:br>
            <a:r>
              <a:rPr lang="ru-RU" sz="1600" dirty="0" smtClean="0">
                <a:latin typeface="Times New Roman" pitchFamily="18" charset="0"/>
                <a:cs typeface="Times New Roman" pitchFamily="18" charset="0"/>
              </a:rPr>
              <a:t> - Складывать </a:t>
            </a:r>
            <a:r>
              <a:rPr lang="ru-RU" sz="1600" dirty="0">
                <a:latin typeface="Times New Roman" pitchFamily="18" charset="0"/>
                <a:cs typeface="Times New Roman" pitchFamily="18" charset="0"/>
              </a:rPr>
              <a:t>фразы из 5 слов;</a:t>
            </a:r>
            <a:br>
              <a:rPr lang="ru-RU" sz="1600" dirty="0">
                <a:latin typeface="Times New Roman" pitchFamily="18" charset="0"/>
                <a:cs typeface="Times New Roman" pitchFamily="18" charset="0"/>
              </a:rPr>
            </a:br>
            <a:r>
              <a:rPr lang="ru-RU" sz="1600" dirty="0" smtClean="0">
                <a:latin typeface="Times New Roman" pitchFamily="18" charset="0"/>
                <a:cs typeface="Times New Roman" pitchFamily="18" charset="0"/>
              </a:rPr>
              <a:t> - Рисовать </a:t>
            </a:r>
            <a:r>
              <a:rPr lang="ru-RU" sz="1600" dirty="0">
                <a:latin typeface="Times New Roman" pitchFamily="18" charset="0"/>
                <a:cs typeface="Times New Roman" pitchFamily="18" charset="0"/>
              </a:rPr>
              <a:t>прямую вертикальную линию;</a:t>
            </a:r>
            <a:br>
              <a:rPr lang="ru-RU" sz="1600" dirty="0">
                <a:latin typeface="Times New Roman" pitchFamily="18" charset="0"/>
                <a:cs typeface="Times New Roman" pitchFamily="18" charset="0"/>
              </a:rPr>
            </a:br>
            <a:r>
              <a:rPr lang="ru-RU" sz="1600" dirty="0" smtClean="0">
                <a:latin typeface="Times New Roman" pitchFamily="18" charset="0"/>
                <a:cs typeface="Times New Roman" pitchFamily="18" charset="0"/>
              </a:rPr>
              <a:t> - Рассказывать </a:t>
            </a:r>
            <a:r>
              <a:rPr lang="ru-RU" sz="1600" dirty="0">
                <a:latin typeface="Times New Roman" pitchFamily="18" charset="0"/>
                <a:cs typeface="Times New Roman" pitchFamily="18" charset="0"/>
              </a:rPr>
              <a:t>четверостишья и </a:t>
            </a:r>
            <a:r>
              <a:rPr lang="ru-RU" sz="1600" dirty="0" err="1">
                <a:latin typeface="Times New Roman" pitchFamily="18" charset="0"/>
                <a:cs typeface="Times New Roman" pitchFamily="18" charset="0"/>
              </a:rPr>
              <a:t>потешки</a:t>
            </a:r>
            <a:r>
              <a:rPr lang="ru-RU" sz="1600" dirty="0">
                <a:latin typeface="Times New Roman" pitchFamily="18" charset="0"/>
                <a:cs typeface="Times New Roman" pitchFamily="18" charset="0"/>
              </a:rPr>
              <a:t>;</a:t>
            </a:r>
            <a:br>
              <a:rPr lang="ru-RU" sz="1600" dirty="0">
                <a:latin typeface="Times New Roman" pitchFamily="18" charset="0"/>
                <a:cs typeface="Times New Roman" pitchFamily="18" charset="0"/>
              </a:rPr>
            </a:br>
            <a:r>
              <a:rPr lang="ru-RU" sz="1600" dirty="0" smtClean="0">
                <a:latin typeface="Times New Roman" pitchFamily="18" charset="0"/>
                <a:cs typeface="Times New Roman" pitchFamily="18" charset="0"/>
              </a:rPr>
              <a:t> - Знать </a:t>
            </a:r>
            <a:r>
              <a:rPr lang="ru-RU" sz="1600" dirty="0">
                <a:latin typeface="Times New Roman" pitchFamily="18" charset="0"/>
                <a:cs typeface="Times New Roman" pitchFamily="18" charset="0"/>
              </a:rPr>
              <a:t>части своего тела и где они находятся, показывать части тела на других;</a:t>
            </a:r>
            <a:br>
              <a:rPr lang="ru-RU" sz="1600" dirty="0">
                <a:latin typeface="Times New Roman" pitchFamily="18" charset="0"/>
                <a:cs typeface="Times New Roman" pitchFamily="18" charset="0"/>
              </a:rPr>
            </a:br>
            <a:r>
              <a:rPr lang="ru-RU" sz="1600" dirty="0" smtClean="0">
                <a:latin typeface="Times New Roman" pitchFamily="18" charset="0"/>
                <a:cs typeface="Times New Roman" pitchFamily="18" charset="0"/>
              </a:rPr>
              <a:t> - Проситься </a:t>
            </a:r>
            <a:r>
              <a:rPr lang="ru-RU" sz="1600" dirty="0">
                <a:latin typeface="Times New Roman" pitchFamily="18" charset="0"/>
                <a:cs typeface="Times New Roman" pitchFamily="18" charset="0"/>
              </a:rPr>
              <a:t>в туалет;</a:t>
            </a:r>
            <a:br>
              <a:rPr lang="ru-RU" sz="1600" dirty="0">
                <a:latin typeface="Times New Roman" pitchFamily="18" charset="0"/>
                <a:cs typeface="Times New Roman" pitchFamily="18" charset="0"/>
              </a:rPr>
            </a:br>
            <a:r>
              <a:rPr lang="ru-RU" sz="1600" dirty="0" smtClean="0">
                <a:latin typeface="Times New Roman" pitchFamily="18" charset="0"/>
                <a:cs typeface="Times New Roman" pitchFamily="18" charset="0"/>
              </a:rPr>
              <a:t> - Самостоятельно </a:t>
            </a:r>
            <a:r>
              <a:rPr lang="ru-RU" sz="1600" dirty="0">
                <a:latin typeface="Times New Roman" pitchFamily="18" charset="0"/>
                <a:cs typeface="Times New Roman" pitchFamily="18" charset="0"/>
              </a:rPr>
              <a:t>пить из чашки и есть;</a:t>
            </a:r>
            <a:br>
              <a:rPr lang="ru-RU" sz="1600" dirty="0">
                <a:latin typeface="Times New Roman" pitchFamily="18" charset="0"/>
                <a:cs typeface="Times New Roman" pitchFamily="18" charset="0"/>
              </a:rPr>
            </a:br>
            <a:r>
              <a:rPr lang="ru-RU" sz="1600" dirty="0" smtClean="0">
                <a:latin typeface="Times New Roman" pitchFamily="18" charset="0"/>
                <a:cs typeface="Times New Roman" pitchFamily="18" charset="0"/>
              </a:rPr>
              <a:t> - Раздеваться </a:t>
            </a:r>
            <a:r>
              <a:rPr lang="ru-RU" sz="1600" dirty="0">
                <a:latin typeface="Times New Roman" pitchFamily="18" charset="0"/>
                <a:cs typeface="Times New Roman" pitchFamily="18" charset="0"/>
              </a:rPr>
              <a:t>и одеваться с помощью родителей;</a:t>
            </a:r>
            <a:br>
              <a:rPr lang="ru-RU" sz="1600" dirty="0">
                <a:latin typeface="Times New Roman" pitchFamily="18" charset="0"/>
                <a:cs typeface="Times New Roman" pitchFamily="18" charset="0"/>
              </a:rPr>
            </a:br>
            <a:r>
              <a:rPr lang="ru-RU" sz="1600" dirty="0" smtClean="0">
                <a:latin typeface="Times New Roman" pitchFamily="18" charset="0"/>
                <a:cs typeface="Times New Roman" pitchFamily="18" charset="0"/>
              </a:rPr>
              <a:t> - Резать </a:t>
            </a:r>
            <a:r>
              <a:rPr lang="ru-RU" sz="1600" dirty="0">
                <a:latin typeface="Times New Roman" pitchFamily="18" charset="0"/>
                <a:cs typeface="Times New Roman" pitchFamily="18" charset="0"/>
              </a:rPr>
              <a:t>бумагу и стараться правильно держать ножницы;</a:t>
            </a:r>
            <a:br>
              <a:rPr lang="ru-RU" sz="1600" dirty="0">
                <a:latin typeface="Times New Roman" pitchFamily="18" charset="0"/>
                <a:cs typeface="Times New Roman" pitchFamily="18" charset="0"/>
              </a:rPr>
            </a:br>
            <a:r>
              <a:rPr lang="ru-RU" sz="1600" dirty="0" smtClean="0">
                <a:latin typeface="Times New Roman" pitchFamily="18" charset="0"/>
                <a:cs typeface="Times New Roman" pitchFamily="18" charset="0"/>
              </a:rPr>
              <a:t> - Мыть </a:t>
            </a:r>
            <a:r>
              <a:rPr lang="ru-RU" sz="1600" dirty="0">
                <a:latin typeface="Times New Roman" pitchFamily="18" charset="0"/>
                <a:cs typeface="Times New Roman" pitchFamily="18" charset="0"/>
              </a:rPr>
              <a:t>и вытирать ручки</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smtClean="0">
                <a:latin typeface="Times New Roman" pitchFamily="18" charset="0"/>
                <a:cs typeface="Times New Roman" pitchFamily="18" charset="0"/>
              </a:rPr>
              <a:t> </a:t>
            </a:r>
            <a:endParaRPr lang="ru-RU" dirty="0"/>
          </a:p>
        </p:txBody>
      </p:sp>
      <p:sp>
        <p:nvSpPr>
          <p:cNvPr id="5" name="Объект 4"/>
          <p:cNvSpPr>
            <a:spLocks noGrp="1"/>
          </p:cNvSpPr>
          <p:nvPr>
            <p:ph idx="1"/>
          </p:nvPr>
        </p:nvSpPr>
        <p:spPr>
          <a:xfrm>
            <a:off x="446856" y="116632"/>
            <a:ext cx="8229600" cy="4392488"/>
          </a:xfrm>
        </p:spPr>
        <p:txBody>
          <a:bodyPr/>
          <a:lstStyle/>
          <a:p>
            <a:pPr marL="0" indent="0">
              <a:buNone/>
            </a:pPr>
            <a:endParaRPr lang="ru-RU" dirty="0" smtClean="0"/>
          </a:p>
          <a:p>
            <a:pPr marL="0" indent="0">
              <a:buNone/>
            </a:pPr>
            <a:endParaRPr lang="ru-RU" dirty="0"/>
          </a:p>
          <a:p>
            <a:pPr marL="0" indent="0">
              <a:buNone/>
            </a:pPr>
            <a:r>
              <a:rPr lang="ru-RU" dirty="0" smtClean="0"/>
              <a:t> </a:t>
            </a:r>
            <a:endParaRPr lang="ru-RU" dirty="0"/>
          </a:p>
        </p:txBody>
      </p:sp>
      <p:pic>
        <p:nvPicPr>
          <p:cNvPr id="1029" name="Picture 5" descr="C:\Users\Home\Downloads\дети.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37301" y="4509120"/>
            <a:ext cx="3492388" cy="20317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3538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16632"/>
            <a:ext cx="5544616" cy="6480720"/>
          </a:xfrm>
        </p:spPr>
        <p:txBody>
          <a:bodyPr>
            <a:noAutofit/>
          </a:bodyPr>
          <a:lstStyle/>
          <a:p>
            <a:pPr algn="l"/>
            <a:r>
              <a:rPr lang="ru-RU" sz="1400" b="1" dirty="0" smtClean="0">
                <a:latin typeface="Times New Roman" pitchFamily="18" charset="0"/>
                <a:cs typeface="Times New Roman" pitchFamily="18" charset="0"/>
              </a:rPr>
              <a:t> </a:t>
            </a:r>
            <a:endParaRPr lang="ru-RU" sz="1400" dirty="0">
              <a:latin typeface="Times New Roman" pitchFamily="18" charset="0"/>
              <a:cs typeface="Times New Roman" pitchFamily="18" charset="0"/>
            </a:endParaRPr>
          </a:p>
        </p:txBody>
      </p:sp>
      <p:pic>
        <p:nvPicPr>
          <p:cNvPr id="5122" name="Picture 2" descr="C:\Users\Home\Downloads\дети 1.pn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5644984" y="834103"/>
            <a:ext cx="3472617" cy="4752528"/>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323528" y="332656"/>
            <a:ext cx="6768752" cy="5816977"/>
          </a:xfrm>
          <a:prstGeom prst="rect">
            <a:avLst/>
          </a:prstGeom>
        </p:spPr>
        <p:txBody>
          <a:bodyPr wrap="square">
            <a:spAutoFit/>
          </a:bodyPr>
          <a:lstStyle/>
          <a:p>
            <a:r>
              <a:rPr lang="ru-RU" b="1" dirty="0" smtClean="0">
                <a:latin typeface="Times New Roman" pitchFamily="18" charset="0"/>
                <a:cs typeface="Times New Roman" pitchFamily="18" charset="0"/>
              </a:rPr>
              <a:t>                     Дошкольный </a:t>
            </a:r>
            <a:r>
              <a:rPr lang="ru-RU" b="1" dirty="0">
                <a:latin typeface="Times New Roman" pitchFamily="18" charset="0"/>
                <a:cs typeface="Times New Roman" pitchFamily="18" charset="0"/>
              </a:rPr>
              <a:t>возрастной этап развития у ребенка</a:t>
            </a:r>
            <a:endParaRPr lang="ru-RU" dirty="0">
              <a:latin typeface="Times New Roman" pitchFamily="18" charset="0"/>
              <a:cs typeface="Times New Roman" pitchFamily="18" charset="0"/>
            </a:endParaRPr>
          </a:p>
          <a:p>
            <a:r>
              <a:rPr lang="ru-RU" sz="1400" dirty="0">
                <a:latin typeface="Times New Roman" pitchFamily="18" charset="0"/>
                <a:cs typeface="Times New Roman" pitchFamily="18" charset="0"/>
              </a:rPr>
              <a:t>Этот этап начинается с 3 лет и заканчивается поступлениям ребенка в школу. В этот период первоначально начинают закладываться личностные качества характера ребенка, развиваются личностные механизмы поведения. Ребенок стремится быть похожим на своих родителей, поэтому пример здесь очень важен. Если Вы будете учить малыша не кричать, а сами накричите на него, то ничему Ваш малыш не научиться. Он будет копировать только Вас. Активно развивается речь и общение со сверстниками.</a:t>
            </a:r>
          </a:p>
          <a:p>
            <a:r>
              <a:rPr lang="ru-RU" sz="1400" dirty="0">
                <a:latin typeface="Times New Roman" pitchFamily="18" charset="0"/>
                <a:cs typeface="Times New Roman" pitchFamily="18" charset="0"/>
              </a:rPr>
              <a:t>В этот период у ребенка активно развиваются все психические процессы: память, внимание, мышление, воображение и др. Ребенок готовится к школе, учиться брать на себя ответственность.</a:t>
            </a:r>
          </a:p>
          <a:p>
            <a:r>
              <a:rPr lang="ru-RU" sz="1400" dirty="0">
                <a:latin typeface="Times New Roman" pitchFamily="18" charset="0"/>
                <a:cs typeface="Times New Roman" pitchFamily="18" charset="0"/>
              </a:rPr>
              <a:t>Дети такого возраста способны делать логические выводы из своих наблюдений.</a:t>
            </a:r>
          </a:p>
          <a:p>
            <a:r>
              <a:rPr lang="ru-RU" sz="1400" dirty="0">
                <a:latin typeface="Times New Roman" pitchFamily="18" charset="0"/>
                <a:cs typeface="Times New Roman" pitchFamily="18" charset="0"/>
              </a:rPr>
              <a:t>В 6 лет у детей происходит кризис. Ребенок начинает быстро расти, меняются пропорции тела, появляются постоянные зубы, кардинально меняется поведение. У детей преобладает демонстративная форма поведения. Настроение меняется ежечасно, ребенок кривляется и манерничает.</a:t>
            </a:r>
          </a:p>
          <a:p>
            <a:r>
              <a:rPr lang="ru-RU" sz="1600" b="1" dirty="0">
                <a:latin typeface="Times New Roman" pitchFamily="18" charset="0"/>
                <a:cs typeface="Times New Roman" pitchFamily="18" charset="0"/>
              </a:rPr>
              <a:t>Ребенок этого возраста должен уметь и знать:</a:t>
            </a:r>
          </a:p>
          <a:p>
            <a:pPr lvl="0"/>
            <a:r>
              <a:rPr lang="ru-RU" sz="1400" dirty="0">
                <a:latin typeface="Times New Roman" pitchFamily="18" charset="0"/>
                <a:cs typeface="Times New Roman" pitchFamily="18" charset="0"/>
              </a:rPr>
              <a:t> </a:t>
            </a:r>
            <a:r>
              <a:rPr lang="ru-RU" sz="1400" dirty="0" smtClean="0">
                <a:latin typeface="Times New Roman" pitchFamily="18" charset="0"/>
                <a:cs typeface="Times New Roman" pitchFamily="18" charset="0"/>
              </a:rPr>
              <a:t> - Геометрические </a:t>
            </a:r>
            <a:r>
              <a:rPr lang="ru-RU" sz="1400" dirty="0">
                <a:latin typeface="Times New Roman" pitchFamily="18" charset="0"/>
                <a:cs typeface="Times New Roman" pitchFamily="18" charset="0"/>
              </a:rPr>
              <a:t>фигуры;</a:t>
            </a:r>
          </a:p>
          <a:p>
            <a:pPr lvl="0"/>
            <a:r>
              <a:rPr lang="ru-RU" sz="1400" dirty="0">
                <a:latin typeface="Times New Roman" pitchFamily="18" charset="0"/>
                <a:cs typeface="Times New Roman" pitchFamily="18" charset="0"/>
              </a:rPr>
              <a:t> </a:t>
            </a:r>
            <a:r>
              <a:rPr lang="ru-RU" sz="1400" dirty="0" smtClean="0">
                <a:latin typeface="Times New Roman" pitchFamily="18" charset="0"/>
                <a:cs typeface="Times New Roman" pitchFamily="18" charset="0"/>
              </a:rPr>
              <a:t>- </a:t>
            </a:r>
            <a:r>
              <a:rPr lang="ru-RU" sz="1400" dirty="0">
                <a:latin typeface="Times New Roman" pitchFamily="18" charset="0"/>
                <a:cs typeface="Times New Roman" pitchFamily="18" charset="0"/>
              </a:rPr>
              <a:t>В</a:t>
            </a:r>
            <a:r>
              <a:rPr lang="ru-RU" sz="1400" dirty="0" smtClean="0">
                <a:latin typeface="Times New Roman" pitchFamily="18" charset="0"/>
                <a:cs typeface="Times New Roman" pitchFamily="18" charset="0"/>
              </a:rPr>
              <a:t>ладеть </a:t>
            </a:r>
            <a:r>
              <a:rPr lang="ru-RU" sz="1400" dirty="0">
                <a:latin typeface="Times New Roman" pitchFamily="18" charset="0"/>
                <a:cs typeface="Times New Roman" pitchFamily="18" charset="0"/>
              </a:rPr>
              <a:t>понятиями о величине, длине, высоте;</a:t>
            </a:r>
          </a:p>
          <a:p>
            <a:pPr lvl="0"/>
            <a:r>
              <a:rPr lang="ru-RU" sz="1400" dirty="0">
                <a:latin typeface="Times New Roman" pitchFamily="18" charset="0"/>
                <a:cs typeface="Times New Roman" pitchFamily="18" charset="0"/>
              </a:rPr>
              <a:t> </a:t>
            </a:r>
            <a:r>
              <a:rPr lang="ru-RU" sz="1400" dirty="0" smtClean="0">
                <a:latin typeface="Times New Roman" pitchFamily="18" charset="0"/>
                <a:cs typeface="Times New Roman" pitchFamily="18" charset="0"/>
              </a:rPr>
              <a:t>- Сравнивать </a:t>
            </a:r>
            <a:r>
              <a:rPr lang="ru-RU" sz="1400" dirty="0">
                <a:latin typeface="Times New Roman" pitchFamily="18" charset="0"/>
                <a:cs typeface="Times New Roman" pitchFamily="18" charset="0"/>
              </a:rPr>
              <a:t>предметы по форме и цвету;</a:t>
            </a:r>
          </a:p>
          <a:p>
            <a:pPr lvl="0"/>
            <a:r>
              <a:rPr lang="ru-RU" sz="1400" dirty="0">
                <a:latin typeface="Times New Roman" pitchFamily="18" charset="0"/>
                <a:cs typeface="Times New Roman" pitchFamily="18" charset="0"/>
              </a:rPr>
              <a:t> </a:t>
            </a:r>
            <a:r>
              <a:rPr lang="ru-RU" sz="1400" dirty="0" smtClean="0">
                <a:latin typeface="Times New Roman" pitchFamily="18" charset="0"/>
                <a:cs typeface="Times New Roman" pitchFamily="18" charset="0"/>
              </a:rPr>
              <a:t>- Сравнивать </a:t>
            </a:r>
            <a:r>
              <a:rPr lang="ru-RU" sz="1400" dirty="0">
                <a:latin typeface="Times New Roman" pitchFamily="18" charset="0"/>
                <a:cs typeface="Times New Roman" pitchFamily="18" charset="0"/>
              </a:rPr>
              <a:t>числа;</a:t>
            </a:r>
          </a:p>
          <a:p>
            <a:pPr lvl="0"/>
            <a:r>
              <a:rPr lang="ru-RU" sz="1400" dirty="0">
                <a:latin typeface="Times New Roman" pitchFamily="18" charset="0"/>
                <a:cs typeface="Times New Roman" pitchFamily="18" charset="0"/>
              </a:rPr>
              <a:t> </a:t>
            </a:r>
            <a:r>
              <a:rPr lang="ru-RU" sz="1400" dirty="0" smtClean="0">
                <a:latin typeface="Times New Roman" pitchFamily="18" charset="0"/>
                <a:cs typeface="Times New Roman" pitchFamily="18" charset="0"/>
              </a:rPr>
              <a:t>- Математические </a:t>
            </a:r>
            <a:r>
              <a:rPr lang="ru-RU" sz="1400" dirty="0">
                <a:latin typeface="Times New Roman" pitchFamily="18" charset="0"/>
                <a:cs typeface="Times New Roman" pitchFamily="18" charset="0"/>
              </a:rPr>
              <a:t>знаки и буквы;</a:t>
            </a:r>
          </a:p>
          <a:p>
            <a:pPr lvl="0"/>
            <a:r>
              <a:rPr lang="ru-RU" sz="1400" dirty="0">
                <a:latin typeface="Times New Roman" pitchFamily="18" charset="0"/>
                <a:cs typeface="Times New Roman" pitchFamily="18" charset="0"/>
              </a:rPr>
              <a:t> </a:t>
            </a:r>
            <a:r>
              <a:rPr lang="ru-RU" sz="1400" dirty="0" smtClean="0">
                <a:latin typeface="Times New Roman" pitchFamily="18" charset="0"/>
                <a:cs typeface="Times New Roman" pitchFamily="18" charset="0"/>
              </a:rPr>
              <a:t>- Считать </a:t>
            </a:r>
            <a:r>
              <a:rPr lang="ru-RU" sz="1400" dirty="0">
                <a:latin typeface="Times New Roman" pitchFamily="18" charset="0"/>
                <a:cs typeface="Times New Roman" pitchFamily="18" charset="0"/>
              </a:rPr>
              <a:t>прямо и обратно;</a:t>
            </a:r>
          </a:p>
          <a:p>
            <a:pPr lvl="0"/>
            <a:r>
              <a:rPr lang="ru-RU" sz="1400" dirty="0">
                <a:latin typeface="Times New Roman" pitchFamily="18" charset="0"/>
                <a:cs typeface="Times New Roman" pitchFamily="18" charset="0"/>
              </a:rPr>
              <a:t> </a:t>
            </a:r>
            <a:r>
              <a:rPr lang="ru-RU" sz="1400" dirty="0" smtClean="0">
                <a:latin typeface="Times New Roman" pitchFamily="18" charset="0"/>
                <a:cs typeface="Times New Roman" pitchFamily="18" charset="0"/>
              </a:rPr>
              <a:t>- Находить </a:t>
            </a:r>
            <a:r>
              <a:rPr lang="ru-RU" sz="1400" dirty="0">
                <a:latin typeface="Times New Roman" pitchFamily="18" charset="0"/>
                <a:cs typeface="Times New Roman" pitchFamily="18" charset="0"/>
              </a:rPr>
              <a:t>лишний предметы среди предметов одного типа;</a:t>
            </a:r>
          </a:p>
          <a:p>
            <a:pPr lvl="0"/>
            <a:r>
              <a:rPr lang="ru-RU" sz="1400" dirty="0">
                <a:latin typeface="Times New Roman" pitchFamily="18" charset="0"/>
                <a:cs typeface="Times New Roman" pitchFamily="18" charset="0"/>
              </a:rPr>
              <a:t> </a:t>
            </a:r>
            <a:r>
              <a:rPr lang="ru-RU" sz="1400" dirty="0" smtClean="0">
                <a:latin typeface="Times New Roman" pitchFamily="18" charset="0"/>
                <a:cs typeface="Times New Roman" pitchFamily="18" charset="0"/>
              </a:rPr>
              <a:t>- Составлять </a:t>
            </a:r>
            <a:r>
              <a:rPr lang="ru-RU" sz="1400" dirty="0">
                <a:latin typeface="Times New Roman" pitchFamily="18" charset="0"/>
                <a:cs typeface="Times New Roman" pitchFamily="18" charset="0"/>
              </a:rPr>
              <a:t>рассказ по картинками ,соблюдая последовательность;</a:t>
            </a:r>
          </a:p>
          <a:p>
            <a:pPr lvl="0"/>
            <a:r>
              <a:rPr lang="ru-RU" sz="1400" dirty="0">
                <a:latin typeface="Times New Roman" pitchFamily="18" charset="0"/>
                <a:cs typeface="Times New Roman" pitchFamily="18" charset="0"/>
              </a:rPr>
              <a:t> </a:t>
            </a:r>
            <a:r>
              <a:rPr lang="ru-RU" sz="1400" dirty="0" smtClean="0">
                <a:latin typeface="Times New Roman" pitchFamily="18" charset="0"/>
                <a:cs typeface="Times New Roman" pitchFamily="18" charset="0"/>
              </a:rPr>
              <a:t>- Вести </a:t>
            </a:r>
            <a:r>
              <a:rPr lang="ru-RU" sz="1400" dirty="0">
                <a:latin typeface="Times New Roman" pitchFamily="18" charset="0"/>
                <a:cs typeface="Times New Roman" pitchFamily="18" charset="0"/>
              </a:rPr>
              <a:t>диалог и монолог.</a:t>
            </a:r>
          </a:p>
        </p:txBody>
      </p:sp>
    </p:spTree>
    <p:extLst>
      <p:ext uri="{BB962C8B-B14F-4D97-AF65-F5344CB8AC3E}">
        <p14:creationId xmlns:p14="http://schemas.microsoft.com/office/powerpoint/2010/main" val="13011570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5865515"/>
          </a:xfrm>
        </p:spPr>
        <p:txBody>
          <a:bodyPr>
            <a:normAutofit lnSpcReduction="10000"/>
          </a:bodyPr>
          <a:lstStyle/>
          <a:p>
            <a:pPr marL="0" indent="0">
              <a:buNone/>
            </a:pPr>
            <a:endParaRPr lang="ru-RU" sz="3600" b="1" i="1" dirty="0" smtClean="0">
              <a:latin typeface="Times New Roman" pitchFamily="18" charset="0"/>
              <a:cs typeface="Times New Roman" pitchFamily="18" charset="0"/>
            </a:endParaRPr>
          </a:p>
          <a:p>
            <a:pPr marL="0" indent="0">
              <a:buNone/>
            </a:pPr>
            <a:r>
              <a:rPr lang="ru-RU" sz="3600" b="1" i="1" dirty="0" smtClean="0">
                <a:latin typeface="Times New Roman" pitchFamily="18" charset="0"/>
                <a:cs typeface="Times New Roman" pitchFamily="18" charset="0"/>
              </a:rPr>
              <a:t>«Самое лучшее, что мы можем сделать для развития своих детей в нежном возрасте – не мешать им играть. Иногда участвовать в играх, иногда превращать в игру домашние дела или прогулки, иногда просто не трогать его, если он увлечен.»</a:t>
            </a:r>
          </a:p>
          <a:p>
            <a:pPr marL="0" indent="0">
              <a:buNone/>
            </a:pPr>
            <a:endParaRPr lang="ru-RU" sz="3600" dirty="0">
              <a:latin typeface="Times New Roman" pitchFamily="18" charset="0"/>
              <a:cs typeface="Times New Roman" pitchFamily="18" charset="0"/>
            </a:endParaRPr>
          </a:p>
          <a:p>
            <a:pPr marL="0" indent="0" algn="r">
              <a:buNone/>
            </a:pPr>
            <a:r>
              <a:rPr lang="ru-RU" sz="36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Людмила </a:t>
            </a:r>
            <a:r>
              <a:rPr lang="ru-RU" sz="2400" dirty="0" err="1" smtClean="0">
                <a:latin typeface="Times New Roman" pitchFamily="18" charset="0"/>
                <a:cs typeface="Times New Roman" pitchFamily="18" charset="0"/>
              </a:rPr>
              <a:t>Петрановская</a:t>
            </a:r>
            <a:r>
              <a:rPr lang="ru-RU" sz="2400" dirty="0" smtClean="0">
                <a:latin typeface="Times New Roman" pitchFamily="18" charset="0"/>
                <a:cs typeface="Times New Roman" pitchFamily="18" charset="0"/>
              </a:rPr>
              <a:t> </a:t>
            </a:r>
          </a:p>
          <a:p>
            <a:pPr marL="0" indent="0" algn="r">
              <a:buNone/>
            </a:pPr>
            <a:r>
              <a:rPr lang="ru-RU" sz="2000" dirty="0" smtClean="0">
                <a:latin typeface="Times New Roman" pitchFamily="18" charset="0"/>
                <a:cs typeface="Times New Roman" pitchFamily="18" charset="0"/>
              </a:rPr>
              <a:t>(известный современный психолог</a:t>
            </a:r>
            <a:r>
              <a:rPr lang="ru-RU" sz="2000" dirty="0" smtClean="0"/>
              <a:t>)</a:t>
            </a:r>
            <a:endParaRPr lang="ru-RU" sz="2000" dirty="0"/>
          </a:p>
        </p:txBody>
      </p:sp>
    </p:spTree>
    <p:extLst>
      <p:ext uri="{BB962C8B-B14F-4D97-AF65-F5344CB8AC3E}">
        <p14:creationId xmlns:p14="http://schemas.microsoft.com/office/powerpoint/2010/main" val="27486753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764704"/>
            <a:ext cx="8496944" cy="5040560"/>
          </a:xfrm>
        </p:spPr>
        <p:txBody>
          <a:bodyPr/>
          <a:lstStyle/>
          <a:p>
            <a:pPr marL="0" indent="0">
              <a:buNone/>
            </a:pPr>
            <a:endParaRPr lang="ru-RU" dirty="0" smtClean="0"/>
          </a:p>
          <a:p>
            <a:pPr marL="0" indent="0" algn="ctr">
              <a:buNone/>
            </a:pPr>
            <a:r>
              <a:rPr lang="ru-RU" sz="6000" b="1" i="1" dirty="0" smtClean="0">
                <a:latin typeface="Times New Roman" pitchFamily="18" charset="0"/>
                <a:cs typeface="Times New Roman" pitchFamily="18" charset="0"/>
              </a:rPr>
              <a:t>Спасибо за внимание!</a:t>
            </a:r>
            <a:endParaRPr lang="ru-RU" sz="6000" b="1" i="1" dirty="0">
              <a:latin typeface="Times New Roman" pitchFamily="18" charset="0"/>
              <a:cs typeface="Times New Roman" pitchFamily="18" charset="0"/>
            </a:endParaRPr>
          </a:p>
        </p:txBody>
      </p:sp>
      <p:pic>
        <p:nvPicPr>
          <p:cNvPr id="3074" name="Picture 2" descr="C:\Users\Home\Downloads\дети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2996952"/>
            <a:ext cx="6768752" cy="28083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122760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263</TotalTime>
  <Words>394</Words>
  <Application>Microsoft Office PowerPoint</Application>
  <PresentationFormat>Экран (4:3)</PresentationFormat>
  <Paragraphs>38</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КГУ «Специальный ясли – сад «Бөбек»» Возрастные этапы  развития ребенка</vt:lpstr>
      <vt:lpstr>Презентация PowerPoint</vt:lpstr>
      <vt:lpstr>Презентация PowerPoint</vt:lpstr>
      <vt:lpstr>Ранний возрастной этап развития ребенка К весу прибавляется 4 кг, а к росту – 25 см. Этот этап длится от 1 до 3 лет. Главное в этом этапе – социальное взаимодействие. Ребенок учиться взаимодействовать с детьми и взрослыми, заводить знакомства, дружить. У малыша появляется стремление к самостоятельности и независимости от родителей. Ребенок в три года осознает себя как личность. Он учиться прогнозировать и оценивать действия и ситуации. Любит  фантазировать. В этом возрасте ребенок уже должен уметь: строить башню из кубиков; складывать простые пазлы для этого возраста; бить ногой по мячу; проявлять исследовательские действия (что-то ломать, что-то разрывать, для того, чтобы исследовать); выполнять самые простые требования взрослых; складывать фразы из 5 слов; рисовать прямую вертикальную линию; рассказывать четверостишья и потешки; знать части своего тела и где они находятся, показывать части тела на других; проситься в туалет; самостоятельно пить из чашки и есть; раздеваться и одеваться с помощью родителей; резать бумагу и стараться правильно держать ножницы; мыть и вытирать ручки. В три года у ребенка может возникнуть кризис трёх лет. Каждый ребенок переживает его по-своему. Кто-то проявляет негативизм</vt:lpstr>
      <vt:lpstr> </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Возрастные этапы  развития ребенка</dc:title>
  <dc:creator>Home</dc:creator>
  <cp:lastModifiedBy>Home</cp:lastModifiedBy>
  <cp:revision>22</cp:revision>
  <dcterms:created xsi:type="dcterms:W3CDTF">2024-12-05T06:05:12Z</dcterms:created>
  <dcterms:modified xsi:type="dcterms:W3CDTF">2024-12-05T11:39:21Z</dcterms:modified>
</cp:coreProperties>
</file>