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F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F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F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2032" y="825499"/>
            <a:ext cx="6862966" cy="6032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585" y="718341"/>
            <a:ext cx="4676879" cy="53755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5220" y="971"/>
            <a:ext cx="5658779" cy="5130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2728" y="1035126"/>
            <a:ext cx="6738543" cy="88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FFFF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609" y="2893567"/>
            <a:ext cx="8172780" cy="306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33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28.png"/><Relationship Id="rId5" Type="http://schemas.openxmlformats.org/officeDocument/2006/relationships/image" Target="../media/image154.png"/><Relationship Id="rId10" Type="http://schemas.openxmlformats.org/officeDocument/2006/relationships/image" Target="../media/image157.png"/><Relationship Id="rId4" Type="http://schemas.openxmlformats.org/officeDocument/2006/relationships/image" Target="../media/image153.pn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jp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jp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383" y="850391"/>
            <a:ext cx="7630795" cy="1595755"/>
            <a:chOff x="786383" y="850391"/>
            <a:chExt cx="7630795" cy="1595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850391"/>
              <a:ext cx="3232404" cy="15956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3" y="850391"/>
              <a:ext cx="5344668" cy="15956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Детям</a:t>
            </a:r>
            <a:r>
              <a:rPr spc="-5" dirty="0"/>
              <a:t> </a:t>
            </a:r>
            <a:r>
              <a:rPr spc="10" dirty="0"/>
              <a:t>о</a:t>
            </a:r>
            <a:r>
              <a:rPr spc="-45" dirty="0"/>
              <a:t> </a:t>
            </a:r>
            <a:r>
              <a:rPr spc="15" dirty="0"/>
              <a:t>коррупции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1752" y="2798064"/>
            <a:ext cx="8609330" cy="3406140"/>
            <a:chOff x="301752" y="2798064"/>
            <a:chExt cx="8609330" cy="3406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2798064"/>
              <a:ext cx="1339596" cy="818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432" y="2798064"/>
              <a:ext cx="672083" cy="818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2455" y="2834640"/>
              <a:ext cx="7548372" cy="754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3040" y="3200400"/>
              <a:ext cx="3790188" cy="7543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2040" y="3200400"/>
              <a:ext cx="2820923" cy="7543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4175" y="3630168"/>
              <a:ext cx="1778507" cy="8183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1991" y="4023360"/>
              <a:ext cx="4722876" cy="754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752" y="4379976"/>
              <a:ext cx="8572500" cy="7543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647" y="4736592"/>
              <a:ext cx="8023859" cy="7543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920" y="5093208"/>
              <a:ext cx="8170164" cy="7543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7319" y="5449824"/>
              <a:ext cx="6341363" cy="75438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4455" marR="62865" algn="ctr">
              <a:lnSpc>
                <a:spcPts val="2890"/>
              </a:lnSpc>
              <a:spcBef>
                <a:spcPts val="600"/>
              </a:spcBef>
            </a:pPr>
            <a:r>
              <a:rPr sz="2800" spc="10" dirty="0">
                <a:solidFill>
                  <a:srgbClr val="FFFF00"/>
                </a:solidFill>
              </a:rPr>
              <a:t>Цель</a:t>
            </a:r>
            <a:r>
              <a:rPr sz="2800" spc="10" dirty="0"/>
              <a:t>:</a:t>
            </a:r>
            <a:r>
              <a:rPr sz="2800" spc="-35" dirty="0"/>
              <a:t> </a:t>
            </a:r>
            <a:r>
              <a:rPr spc="-5" dirty="0"/>
              <a:t>создание</a:t>
            </a:r>
            <a:r>
              <a:rPr spc="-20" dirty="0"/>
              <a:t> </a:t>
            </a:r>
            <a:r>
              <a:rPr spc="-15" dirty="0"/>
              <a:t>условий</a:t>
            </a:r>
            <a:r>
              <a:rPr spc="10" dirty="0"/>
              <a:t> </a:t>
            </a:r>
            <a:r>
              <a:rPr spc="5" dirty="0"/>
              <a:t>для</a:t>
            </a:r>
            <a:r>
              <a:rPr spc="-25" dirty="0"/>
              <a:t> </a:t>
            </a:r>
            <a:r>
              <a:rPr spc="-35" dirty="0"/>
              <a:t>формирования</a:t>
            </a:r>
            <a:r>
              <a:rPr spc="325" dirty="0"/>
              <a:t> </a:t>
            </a:r>
            <a:r>
              <a:rPr spc="-5" dirty="0"/>
              <a:t>у </a:t>
            </a:r>
            <a:r>
              <a:rPr spc="-10" dirty="0"/>
              <a:t>детей </a:t>
            </a:r>
            <a:r>
              <a:rPr spc="-635" dirty="0"/>
              <a:t> </a:t>
            </a:r>
            <a:r>
              <a:rPr spc="-15" dirty="0"/>
              <a:t>антикоррупционного</a:t>
            </a:r>
            <a:r>
              <a:rPr spc="150" dirty="0"/>
              <a:t> </a:t>
            </a:r>
            <a:r>
              <a:rPr spc="-30" dirty="0"/>
              <a:t>мировоззрения</a:t>
            </a:r>
            <a:endParaRPr sz="2800"/>
          </a:p>
          <a:p>
            <a:pPr marL="26670" marR="5080" algn="ctr">
              <a:lnSpc>
                <a:spcPts val="3185"/>
              </a:lnSpc>
              <a:spcBef>
                <a:spcPts val="295"/>
              </a:spcBef>
            </a:pPr>
            <a:r>
              <a:rPr sz="2800" spc="5" dirty="0">
                <a:solidFill>
                  <a:srgbClr val="FFFF00"/>
                </a:solidFill>
              </a:rPr>
              <a:t>Задачи:</a:t>
            </a:r>
            <a:endParaRPr sz="2800"/>
          </a:p>
          <a:p>
            <a:pPr marL="2290445" indent="-330200">
              <a:lnSpc>
                <a:spcPts val="2790"/>
              </a:lnSpc>
              <a:buAutoNum type="arabicPeriod"/>
              <a:tabLst>
                <a:tab pos="2291715" algn="l"/>
              </a:tabLst>
            </a:pPr>
            <a:r>
              <a:rPr dirty="0"/>
              <a:t>Дать</a:t>
            </a:r>
            <a:r>
              <a:rPr spc="-20" dirty="0"/>
              <a:t> </a:t>
            </a:r>
            <a:r>
              <a:rPr spc="-10" dirty="0"/>
              <a:t>понятие</a:t>
            </a:r>
            <a:r>
              <a:rPr spc="45" dirty="0"/>
              <a:t> </a:t>
            </a:r>
            <a:r>
              <a:rPr spc="-15" dirty="0"/>
              <a:t>коррупции</a:t>
            </a:r>
          </a:p>
          <a:p>
            <a:pPr marL="368300" indent="-329565">
              <a:lnSpc>
                <a:spcPts val="2810"/>
              </a:lnSpc>
              <a:buAutoNum type="arabicPeriod"/>
              <a:tabLst>
                <a:tab pos="369570" algn="l"/>
              </a:tabLst>
            </a:pPr>
            <a:r>
              <a:rPr spc="-10" dirty="0"/>
              <a:t>Уточнить</a:t>
            </a:r>
            <a:r>
              <a:rPr spc="55" dirty="0"/>
              <a:t> </a:t>
            </a:r>
            <a:r>
              <a:rPr dirty="0"/>
              <a:t>знания</a:t>
            </a:r>
            <a:r>
              <a:rPr spc="-25" dirty="0"/>
              <a:t> </a:t>
            </a:r>
            <a:r>
              <a:rPr spc="-10" dirty="0"/>
              <a:t>детей</a:t>
            </a:r>
            <a:r>
              <a:rPr spc="85" dirty="0"/>
              <a:t> </a:t>
            </a:r>
            <a:r>
              <a:rPr spc="-5" dirty="0"/>
              <a:t>о</a:t>
            </a:r>
            <a:r>
              <a:rPr spc="-10" dirty="0"/>
              <a:t> честности,</a:t>
            </a:r>
            <a:r>
              <a:rPr dirty="0"/>
              <a:t> </a:t>
            </a:r>
            <a:r>
              <a:rPr spc="-15" dirty="0"/>
              <a:t>порядочности</a:t>
            </a:r>
          </a:p>
          <a:p>
            <a:pPr marL="240665" marR="216535" indent="109220">
              <a:lnSpc>
                <a:spcPts val="2810"/>
              </a:lnSpc>
              <a:spcBef>
                <a:spcPts val="195"/>
              </a:spcBef>
              <a:buAutoNum type="arabicPeriod"/>
              <a:tabLst>
                <a:tab pos="681355" algn="l"/>
              </a:tabLst>
            </a:pPr>
            <a:r>
              <a:rPr spc="-5" dirty="0"/>
              <a:t>учить</a:t>
            </a:r>
            <a:r>
              <a:rPr spc="-25" dirty="0"/>
              <a:t> </a:t>
            </a:r>
            <a:r>
              <a:rPr spc="-5" dirty="0"/>
              <a:t>правильно</a:t>
            </a:r>
            <a:r>
              <a:rPr spc="55" dirty="0"/>
              <a:t> </a:t>
            </a:r>
            <a:r>
              <a:rPr spc="-15" dirty="0"/>
              <a:t>оценивать</a:t>
            </a:r>
            <a:r>
              <a:rPr spc="55" dirty="0"/>
              <a:t> </a:t>
            </a:r>
            <a:r>
              <a:rPr spc="-5" dirty="0"/>
              <a:t>положительные</a:t>
            </a:r>
            <a:r>
              <a:rPr spc="-25" dirty="0"/>
              <a:t> </a:t>
            </a:r>
            <a:r>
              <a:rPr spc="-5" dirty="0"/>
              <a:t>и </a:t>
            </a:r>
            <a:r>
              <a:rPr dirty="0"/>
              <a:t> </a:t>
            </a:r>
            <a:r>
              <a:rPr spc="-20" dirty="0"/>
              <a:t>негативные</a:t>
            </a:r>
            <a:r>
              <a:rPr spc="114" dirty="0"/>
              <a:t> </a:t>
            </a:r>
            <a:r>
              <a:rPr spc="-5" dirty="0"/>
              <a:t>поступки</a:t>
            </a:r>
            <a:r>
              <a:rPr spc="20" dirty="0"/>
              <a:t> </a:t>
            </a:r>
            <a:r>
              <a:rPr spc="-15" dirty="0"/>
              <a:t>литературных</a:t>
            </a:r>
            <a:r>
              <a:rPr spc="95" dirty="0"/>
              <a:t> </a:t>
            </a:r>
            <a:r>
              <a:rPr spc="-25" dirty="0"/>
              <a:t>героев</a:t>
            </a:r>
            <a:r>
              <a:rPr spc="140" dirty="0"/>
              <a:t> </a:t>
            </a:r>
            <a:r>
              <a:rPr spc="-5" dirty="0"/>
              <a:t>и</a:t>
            </a:r>
            <a:r>
              <a:rPr spc="20" dirty="0"/>
              <a:t> </a:t>
            </a:r>
            <a:r>
              <a:rPr spc="-30" dirty="0"/>
              <a:t>свои</a:t>
            </a:r>
          </a:p>
          <a:p>
            <a:pPr marL="1485900" indent="-330835">
              <a:lnSpc>
                <a:spcPts val="2770"/>
              </a:lnSpc>
              <a:buAutoNum type="arabicPeriod"/>
              <a:tabLst>
                <a:tab pos="1487170" algn="l"/>
              </a:tabLst>
            </a:pPr>
            <a:r>
              <a:rPr spc="-20" dirty="0"/>
              <a:t>воспитывать</a:t>
            </a:r>
            <a:r>
              <a:rPr spc="114" dirty="0"/>
              <a:t> </a:t>
            </a:r>
            <a:r>
              <a:rPr spc="-5" dirty="0"/>
              <a:t>честность, </a:t>
            </a:r>
            <a:r>
              <a:rPr spc="-25" dirty="0"/>
              <a:t>правдивость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920239"/>
              <a:ext cx="3525012" cy="14036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2660904"/>
              <a:ext cx="3698748" cy="14036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" y="3410711"/>
              <a:ext cx="3351276" cy="14036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965" y="2090369"/>
            <a:ext cx="2733040" cy="2265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4900" spc="-5" dirty="0">
                <a:solidFill>
                  <a:srgbClr val="FFFFFF"/>
                </a:solidFill>
              </a:rPr>
              <a:t>Оцените </a:t>
            </a:r>
            <a:r>
              <a:rPr sz="4900" dirty="0">
                <a:solidFill>
                  <a:srgbClr val="FFFFFF"/>
                </a:solidFill>
              </a:rPr>
              <a:t> </a:t>
            </a:r>
            <a:r>
              <a:rPr sz="4900" spc="-20" dirty="0">
                <a:solidFill>
                  <a:srgbClr val="FFFFFF"/>
                </a:solidFill>
              </a:rPr>
              <a:t>п</a:t>
            </a:r>
            <a:r>
              <a:rPr sz="4900" dirty="0">
                <a:solidFill>
                  <a:srgbClr val="FFFFFF"/>
                </a:solidFill>
              </a:rPr>
              <a:t>о</a:t>
            </a:r>
            <a:r>
              <a:rPr sz="4900" spc="-20" dirty="0">
                <a:solidFill>
                  <a:srgbClr val="FFFFFF"/>
                </a:solidFill>
              </a:rPr>
              <a:t>с</a:t>
            </a:r>
            <a:r>
              <a:rPr sz="4900" dirty="0">
                <a:solidFill>
                  <a:srgbClr val="FFFFFF"/>
                </a:solidFill>
              </a:rPr>
              <a:t>туп</a:t>
            </a:r>
            <a:r>
              <a:rPr sz="4900" spc="-15" dirty="0">
                <a:solidFill>
                  <a:srgbClr val="FFFFFF"/>
                </a:solidFill>
              </a:rPr>
              <a:t>о</a:t>
            </a:r>
            <a:r>
              <a:rPr sz="4900" dirty="0">
                <a:solidFill>
                  <a:srgbClr val="FFFFFF"/>
                </a:solidFill>
              </a:rPr>
              <a:t>к  </a:t>
            </a:r>
            <a:r>
              <a:rPr sz="4900" spc="10" dirty="0">
                <a:solidFill>
                  <a:srgbClr val="FFFFFF"/>
                </a:solidFill>
              </a:rPr>
              <a:t>Медведя</a:t>
            </a:r>
            <a:endParaRPr sz="4900"/>
          </a:p>
        </p:txBody>
      </p:sp>
      <p:grpSp>
        <p:nvGrpSpPr>
          <p:cNvPr id="8" name="object 8"/>
          <p:cNvGrpSpPr/>
          <p:nvPr/>
        </p:nvGrpSpPr>
        <p:grpSpPr>
          <a:xfrm>
            <a:off x="3118104" y="548640"/>
            <a:ext cx="2194560" cy="886967"/>
            <a:chOff x="3118104" y="548640"/>
            <a:chExt cx="2194560" cy="886967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8104" y="548640"/>
              <a:ext cx="960119" cy="8869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2544" y="548640"/>
              <a:ext cx="960120" cy="886967"/>
            </a:xfrm>
            <a:prstGeom prst="rect">
              <a:avLst/>
            </a:prstGeom>
          </p:spPr>
        </p:pic>
      </p:grpSp>
      <p:pic>
        <p:nvPicPr>
          <p:cNvPr id="12" name="Picture 10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31" y="3048000"/>
            <a:ext cx="4388084" cy="32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6220" cy="6858000"/>
            <a:chOff x="0" y="0"/>
            <a:chExt cx="91262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571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1" y="0"/>
              <a:ext cx="7914132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51" y="310895"/>
              <a:ext cx="6579108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1" y="740663"/>
              <a:ext cx="7036308" cy="818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51" y="1170432"/>
              <a:ext cx="7575804" cy="8183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9271" y="0"/>
            <a:ext cx="7361555" cy="173608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4"/>
              </a:spcBef>
              <a:tabLst>
                <a:tab pos="945515" algn="l"/>
              </a:tabLst>
            </a:pPr>
            <a:r>
              <a:rPr sz="2800" spc="-25" dirty="0">
                <a:latin typeface="Times New Roman"/>
                <a:cs typeface="Times New Roman"/>
              </a:rPr>
              <a:t>Идет	</a:t>
            </a:r>
            <a:r>
              <a:rPr sz="2800" spc="-50" dirty="0">
                <a:latin typeface="Times New Roman"/>
                <a:cs typeface="Times New Roman"/>
              </a:rPr>
              <a:t>Коза</a:t>
            </a:r>
            <a:r>
              <a:rPr sz="2800" spc="-5" dirty="0">
                <a:latin typeface="Times New Roman"/>
                <a:cs typeface="Times New Roman"/>
              </a:rPr>
              <a:t> Дальше,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навстречу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ей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Заяц,</a:t>
            </a:r>
            <a:r>
              <a:rPr sz="2800" spc="-30" dirty="0">
                <a:latin typeface="Times New Roman"/>
                <a:cs typeface="Times New Roman"/>
              </a:rPr>
              <a:t> узнал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беде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Козы,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нашел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листик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подорожника,</a:t>
            </a:r>
            <a:endParaRPr sz="2800">
              <a:latin typeface="Times New Roman"/>
              <a:cs typeface="Times New Roman"/>
            </a:endParaRPr>
          </a:p>
          <a:p>
            <a:pPr marL="12700" marR="257175">
              <a:lnSpc>
                <a:spcPts val="3390"/>
              </a:lnSpc>
            </a:pPr>
            <a:r>
              <a:rPr sz="2800" spc="-15" dirty="0">
                <a:latin typeface="Times New Roman"/>
                <a:cs typeface="Times New Roman"/>
              </a:rPr>
              <a:t>приложил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к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ранке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Козы,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обвязал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осиновой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веточкой.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Стало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Козе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получше.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Пошли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вместе.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031" y="2569464"/>
            <a:ext cx="3904488" cy="4032504"/>
          </a:xfrm>
          <a:prstGeom prst="rect">
            <a:avLst/>
          </a:prstGeom>
        </p:spPr>
      </p:pic>
      <p:pic>
        <p:nvPicPr>
          <p:cNvPr id="5126" name="Picture 6" descr="https://grizly.club/uploads/posts/2023-08/1692504915_grizly-club-p-kartinki-zayats-multyashnaya-bez-fona-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849118" cy="28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68" y="475487"/>
              <a:ext cx="6990588" cy="918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223" y="950975"/>
              <a:ext cx="5811012" cy="9189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167" y="587057"/>
            <a:ext cx="6348730" cy="9848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250"/>
              </a:spcBef>
              <a:tabLst>
                <a:tab pos="2034539" algn="l"/>
              </a:tabLst>
            </a:pPr>
            <a:r>
              <a:rPr sz="315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Навстречу</a:t>
            </a:r>
            <a:r>
              <a:rPr sz="315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5" dirty="0">
                <a:solidFill>
                  <a:srgbClr val="FFFFFF"/>
                </a:solidFill>
                <a:latin typeface="Times New Roman"/>
                <a:cs typeface="Times New Roman"/>
              </a:rPr>
              <a:t>Ежик.</a:t>
            </a:r>
            <a:r>
              <a:rPr sz="31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45" dirty="0">
                <a:solidFill>
                  <a:srgbClr val="FFFFFF"/>
                </a:solidFill>
                <a:latin typeface="Times New Roman"/>
                <a:cs typeface="Times New Roman"/>
              </a:rPr>
              <a:t>Узнал</a:t>
            </a:r>
            <a:r>
              <a:rPr sz="315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55" dirty="0">
                <a:solidFill>
                  <a:srgbClr val="FFFFFF"/>
                </a:solidFill>
                <a:latin typeface="Times New Roman"/>
                <a:cs typeface="Times New Roman"/>
              </a:rPr>
              <a:t>беде</a:t>
            </a:r>
            <a:r>
              <a:rPr sz="31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40" dirty="0">
                <a:solidFill>
                  <a:srgbClr val="FFFFFF"/>
                </a:solidFill>
                <a:latin typeface="Times New Roman"/>
                <a:cs typeface="Times New Roman"/>
              </a:rPr>
              <a:t>Козы, </a:t>
            </a:r>
            <a:r>
              <a:rPr sz="3150" spc="-7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15" dirty="0">
                <a:solidFill>
                  <a:srgbClr val="FFFFFF"/>
                </a:solidFill>
                <a:latin typeface="Times New Roman"/>
                <a:cs typeface="Times New Roman"/>
              </a:rPr>
              <a:t>угостил</a:t>
            </a:r>
            <a:r>
              <a:rPr sz="315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15" dirty="0">
                <a:solidFill>
                  <a:srgbClr val="FFFFFF"/>
                </a:solidFill>
                <a:latin typeface="Times New Roman"/>
                <a:cs typeface="Times New Roman"/>
              </a:rPr>
              <a:t>ее	</a:t>
            </a:r>
            <a:r>
              <a:rPr sz="3150" spc="15" dirty="0">
                <a:solidFill>
                  <a:srgbClr val="FFFFFF"/>
                </a:solidFill>
                <a:latin typeface="Times New Roman"/>
                <a:cs typeface="Times New Roman"/>
              </a:rPr>
              <a:t>лесным</a:t>
            </a:r>
            <a:r>
              <a:rPr sz="315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spc="-55" dirty="0">
                <a:solidFill>
                  <a:srgbClr val="FFFFFF"/>
                </a:solidFill>
                <a:latin typeface="Times New Roman"/>
                <a:cs typeface="Times New Roman"/>
              </a:rPr>
              <a:t>яблочком.</a:t>
            </a:r>
            <a:endParaRPr sz="3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495" y="2212848"/>
            <a:ext cx="3913632" cy="4032504"/>
          </a:xfrm>
          <a:prstGeom prst="rect">
            <a:avLst/>
          </a:prstGeom>
        </p:spPr>
      </p:pic>
      <p:sp>
        <p:nvSpPr>
          <p:cNvPr id="10" name="AutoShape 6" descr="https://starwars-galaxy.ru/800/600/https/www.pinclipart.com/picdir/middle/4-40919_clipart-fall-hedgehog-free-clipart-cute-hedgehog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gas-kvas.com/grafic/uploads/posts/2024-01/gas-kvas-com-p-osennie-multyashki-na-prozrachnom-fone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49" y="3886200"/>
            <a:ext cx="2268935" cy="18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" y="0"/>
            <a:ext cx="9116695" cy="6858000"/>
            <a:chOff x="27432" y="0"/>
            <a:chExt cx="91166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" y="0"/>
              <a:ext cx="911656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256031"/>
              <a:ext cx="6954011" cy="8183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648" y="676655"/>
              <a:ext cx="7584948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648" y="1106424"/>
              <a:ext cx="7082028" cy="818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648" y="1536191"/>
              <a:ext cx="7859268" cy="818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648" y="1947672"/>
              <a:ext cx="7182611" cy="8183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5164" y="364108"/>
            <a:ext cx="7296784" cy="21482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40"/>
              </a:spcBef>
              <a:tabLst>
                <a:tab pos="1867535" algn="l"/>
              </a:tabLst>
            </a:pP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тут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Сорока пролетала</a:t>
            </a:r>
            <a:r>
              <a:rPr sz="2800" spc="6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мимо,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рассказали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друзья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ей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Козе.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Сорока говорит: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«Я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лесу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все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дороги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знаю,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идите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за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мной…»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Сорока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полетела,</a:t>
            </a:r>
            <a:r>
              <a:rPr sz="2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друзья</a:t>
            </a:r>
            <a:r>
              <a:rPr sz="28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поспешили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ней…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она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указала</a:t>
            </a:r>
            <a:r>
              <a:rPr sz="28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путь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Козе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деревню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к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Деду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Бабе.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031" y="2862070"/>
            <a:ext cx="8430895" cy="3996054"/>
            <a:chOff x="256031" y="2862070"/>
            <a:chExt cx="8430895" cy="3996054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031" y="2862070"/>
              <a:ext cx="3904488" cy="3995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1143" y="3209543"/>
              <a:ext cx="4105655" cy="3648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18286"/>
            <a:ext cx="9135110" cy="6840220"/>
            <a:chOff x="9144" y="18286"/>
            <a:chExt cx="913511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18286"/>
              <a:ext cx="9134856" cy="68397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5335" y="109727"/>
              <a:ext cx="5454396" cy="8183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335" y="530351"/>
              <a:ext cx="4494276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264" y="530351"/>
              <a:ext cx="681227" cy="818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440" y="530351"/>
              <a:ext cx="1723643" cy="818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335" y="960120"/>
              <a:ext cx="6871715" cy="818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5335" y="1389888"/>
              <a:ext cx="4000500" cy="8183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2935" y="1591055"/>
              <a:ext cx="361188" cy="4800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72285" y="214947"/>
            <a:ext cx="6303010" cy="173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5"/>
              </a:spcBef>
            </a:pP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Обрадовались</a:t>
            </a:r>
            <a:r>
              <a:rPr sz="28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они,</a:t>
            </a:r>
            <a:r>
              <a:rPr sz="2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увидев</a:t>
            </a:r>
            <a:r>
              <a:rPr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свою 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0000"/>
                </a:solidFill>
                <a:latin typeface="Times New Roman"/>
                <a:cs typeface="Times New Roman"/>
              </a:rPr>
              <a:t>любимицу,</a:t>
            </a:r>
            <a:r>
              <a:rPr sz="2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помощников</a:t>
            </a:r>
            <a:r>
              <a:rPr sz="2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добрых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лесных</a:t>
            </a:r>
            <a:r>
              <a:rPr sz="2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зверей</a:t>
            </a:r>
            <a:r>
              <a:rPr sz="28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Times New Roman"/>
                <a:cs typeface="Times New Roman"/>
              </a:rPr>
              <a:t>отблагодарили</a:t>
            </a:r>
            <a:r>
              <a:rPr sz="28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подарками. </a:t>
            </a:r>
            <a:r>
              <a:rPr sz="2800" spc="-6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spc="-10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spc="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800" spc="-65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800" spc="-105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800" spc="25" dirty="0">
                <a:solidFill>
                  <a:srgbClr val="000000"/>
                </a:solidFill>
                <a:latin typeface="Times New Roman"/>
                <a:cs typeface="Times New Roman"/>
              </a:rPr>
              <a:t>ч</a:t>
            </a:r>
            <a:r>
              <a:rPr sz="2800" spc="-65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800" spc="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800" spc="-35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ц</a:t>
            </a:r>
            <a:r>
              <a:rPr sz="2800" spc="1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28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67711" y="2816351"/>
            <a:ext cx="3904488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6"/>
            <a:ext cx="9144000" cy="6840220"/>
            <a:chOff x="0" y="18286"/>
            <a:chExt cx="914400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86"/>
              <a:ext cx="9144000" cy="6839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4389119"/>
              <a:ext cx="525780" cy="708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2" y="4389119"/>
              <a:ext cx="5993891" cy="708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5120640"/>
              <a:ext cx="525780" cy="708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672" y="5120640"/>
              <a:ext cx="6734556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5852160"/>
              <a:ext cx="525780" cy="708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967" y="5852160"/>
              <a:ext cx="7328916" cy="708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231" y="6217919"/>
              <a:ext cx="6880859" cy="6400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7376" y="4485576"/>
            <a:ext cx="7020559" cy="2219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-Оцените</a:t>
            </a:r>
            <a:r>
              <a:rPr sz="23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поступок</a:t>
            </a:r>
            <a:r>
              <a:rPr sz="23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30" dirty="0">
                <a:solidFill>
                  <a:srgbClr val="FFFFFF"/>
                </a:solidFill>
                <a:latin typeface="Times New Roman"/>
                <a:cs typeface="Times New Roman"/>
              </a:rPr>
              <a:t>Зайца,</a:t>
            </a:r>
            <a:r>
              <a:rPr sz="23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Ёжика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Сороки.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-А</a:t>
            </a:r>
            <a:r>
              <a:rPr sz="235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бы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FFFFFF"/>
                </a:solidFill>
                <a:latin typeface="Times New Roman"/>
                <a:cs typeface="Times New Roman"/>
              </a:rPr>
              <a:t>вы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поступили</a:t>
            </a:r>
            <a:r>
              <a:rPr sz="23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месте</a:t>
            </a:r>
            <a:r>
              <a:rPr sz="235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героев</a:t>
            </a:r>
            <a:r>
              <a:rPr sz="23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сказки?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Скажите,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подарки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0" dirty="0">
                <a:solidFill>
                  <a:srgbClr val="FFFFFF"/>
                </a:solidFill>
                <a:latin typeface="Times New Roman"/>
                <a:cs typeface="Times New Roman"/>
              </a:rPr>
              <a:t>Деда</a:t>
            </a:r>
            <a:r>
              <a:rPr sz="23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Бабы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друзей</a:t>
            </a:r>
            <a:r>
              <a:rPr sz="23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Козы,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коррупция,</a:t>
            </a:r>
            <a:r>
              <a:rPr sz="23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подкуп,</a:t>
            </a:r>
            <a:r>
              <a:rPr sz="23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взятка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3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подарок</a:t>
            </a:r>
            <a:r>
              <a:rPr sz="23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3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души?</a:t>
            </a:r>
            <a:endParaRPr sz="235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08960" y="457200"/>
            <a:ext cx="5779008" cy="3657599"/>
            <a:chOff x="3136391" y="457200"/>
            <a:chExt cx="5779008" cy="3657599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6391" y="457200"/>
              <a:ext cx="950976" cy="886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5151" y="457200"/>
              <a:ext cx="960120" cy="8869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5271" y="1271016"/>
              <a:ext cx="3310128" cy="2843783"/>
            </a:xfrm>
            <a:prstGeom prst="rect">
              <a:avLst/>
            </a:prstGeom>
          </p:spPr>
        </p:pic>
      </p:grpSp>
      <p:pic>
        <p:nvPicPr>
          <p:cNvPr id="18" name="Picture 6" descr="https://grizly.club/uploads/posts/2023-08/1692504915_grizly-club-p-kartinki-zayats-multyashnaya-bez-fona-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2849118" cy="28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gas-kvas.com/grafic/uploads/posts/2024-01/gas-kvas-com-p-osennie-multyashki-na-prozrachnom-fone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81" y="2649146"/>
            <a:ext cx="2268935" cy="18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0"/>
            <a:ext cx="9135110" cy="6830695"/>
            <a:chOff x="9144" y="0"/>
            <a:chExt cx="913511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0"/>
              <a:ext cx="9134856" cy="6830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1103" y="9144"/>
              <a:ext cx="1275588" cy="708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352" y="9144"/>
              <a:ext cx="534924" cy="708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2935" y="9144"/>
              <a:ext cx="3396996" cy="7086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1103" y="374904"/>
              <a:ext cx="2720340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7103" y="374904"/>
              <a:ext cx="534924" cy="708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9127" y="374904"/>
              <a:ext cx="2404871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1103" y="740663"/>
              <a:ext cx="4732020" cy="708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1103" y="1106424"/>
              <a:ext cx="4073652" cy="7086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1103" y="1472183"/>
              <a:ext cx="1869948" cy="70866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57446" y="95122"/>
            <a:ext cx="4410075" cy="185356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  <a:tabLst>
                <a:tab pos="2499360" algn="l"/>
              </a:tabLst>
            </a:pPr>
            <a:r>
              <a:rPr sz="2350" spc="-5" dirty="0">
                <a:solidFill>
                  <a:srgbClr val="000000"/>
                </a:solidFill>
              </a:rPr>
              <a:t>Жили-были</a:t>
            </a:r>
            <a:r>
              <a:rPr sz="2350" spc="280" dirty="0">
                <a:solidFill>
                  <a:srgbClr val="000000"/>
                </a:solidFill>
              </a:rPr>
              <a:t> </a:t>
            </a:r>
            <a:r>
              <a:rPr sz="2350" spc="30" dirty="0">
                <a:solidFill>
                  <a:srgbClr val="000000"/>
                </a:solidFill>
              </a:rPr>
              <a:t>Дед	</a:t>
            </a:r>
            <a:r>
              <a:rPr sz="2350" spc="15" dirty="0">
                <a:solidFill>
                  <a:srgbClr val="000000"/>
                </a:solidFill>
              </a:rPr>
              <a:t>и Баба. </a:t>
            </a:r>
            <a:r>
              <a:rPr sz="2350" spc="25" dirty="0">
                <a:solidFill>
                  <a:srgbClr val="000000"/>
                </a:solidFill>
              </a:rPr>
              <a:t>И </a:t>
            </a:r>
            <a:r>
              <a:rPr sz="2350" spc="30" dirty="0">
                <a:solidFill>
                  <a:srgbClr val="000000"/>
                </a:solidFill>
              </a:rPr>
              <a:t> </a:t>
            </a:r>
            <a:r>
              <a:rPr sz="2350" spc="-10" dirty="0">
                <a:solidFill>
                  <a:srgbClr val="000000"/>
                </a:solidFill>
              </a:rPr>
              <a:t>была</a:t>
            </a:r>
            <a:r>
              <a:rPr sz="2350" spc="150" dirty="0">
                <a:solidFill>
                  <a:srgbClr val="000000"/>
                </a:solidFill>
              </a:rPr>
              <a:t> </a:t>
            </a:r>
            <a:r>
              <a:rPr sz="2350" spc="15" dirty="0">
                <a:solidFill>
                  <a:srgbClr val="000000"/>
                </a:solidFill>
              </a:rPr>
              <a:t>у</a:t>
            </a:r>
            <a:r>
              <a:rPr sz="2350" spc="20" dirty="0">
                <a:solidFill>
                  <a:srgbClr val="000000"/>
                </a:solidFill>
              </a:rPr>
              <a:t> </a:t>
            </a:r>
            <a:r>
              <a:rPr sz="2350" spc="30" dirty="0">
                <a:solidFill>
                  <a:srgbClr val="000000"/>
                </a:solidFill>
              </a:rPr>
              <a:t>них</a:t>
            </a:r>
            <a:r>
              <a:rPr sz="2350" spc="-35" dirty="0">
                <a:solidFill>
                  <a:srgbClr val="000000"/>
                </a:solidFill>
              </a:rPr>
              <a:t> </a:t>
            </a:r>
            <a:r>
              <a:rPr sz="2350" spc="-5" dirty="0">
                <a:solidFill>
                  <a:srgbClr val="000000"/>
                </a:solidFill>
              </a:rPr>
              <a:t>Коза-</a:t>
            </a:r>
            <a:r>
              <a:rPr sz="2350" spc="125" dirty="0">
                <a:solidFill>
                  <a:srgbClr val="000000"/>
                </a:solidFill>
              </a:rPr>
              <a:t> </a:t>
            </a:r>
            <a:r>
              <a:rPr sz="2350" spc="10" dirty="0">
                <a:solidFill>
                  <a:srgbClr val="000000"/>
                </a:solidFill>
              </a:rPr>
              <a:t>такая</a:t>
            </a:r>
            <a:r>
              <a:rPr sz="2350" spc="65" dirty="0">
                <a:solidFill>
                  <a:srgbClr val="000000"/>
                </a:solidFill>
              </a:rPr>
              <a:t> </a:t>
            </a:r>
            <a:r>
              <a:rPr sz="2350" spc="-15" dirty="0">
                <a:solidFill>
                  <a:srgbClr val="000000"/>
                </a:solidFill>
              </a:rPr>
              <a:t>добрая, </a:t>
            </a:r>
            <a:r>
              <a:rPr sz="2350" spc="-570" dirty="0">
                <a:solidFill>
                  <a:srgbClr val="000000"/>
                </a:solidFill>
              </a:rPr>
              <a:t> </a:t>
            </a:r>
            <a:r>
              <a:rPr sz="2350" spc="-15" dirty="0">
                <a:solidFill>
                  <a:srgbClr val="000000"/>
                </a:solidFill>
              </a:rPr>
              <a:t>ласковая.</a:t>
            </a:r>
            <a:r>
              <a:rPr sz="2350" spc="555" dirty="0">
                <a:solidFill>
                  <a:srgbClr val="000000"/>
                </a:solidFill>
              </a:rPr>
              <a:t> </a:t>
            </a:r>
            <a:r>
              <a:rPr sz="2350" dirty="0">
                <a:solidFill>
                  <a:srgbClr val="000000"/>
                </a:solidFill>
              </a:rPr>
              <a:t>Паслась </a:t>
            </a:r>
            <a:r>
              <a:rPr sz="2350" spc="20" dirty="0">
                <a:solidFill>
                  <a:srgbClr val="000000"/>
                </a:solidFill>
              </a:rPr>
              <a:t>она </a:t>
            </a:r>
            <a:r>
              <a:rPr sz="2350" spc="40" dirty="0">
                <a:solidFill>
                  <a:srgbClr val="000000"/>
                </a:solidFill>
              </a:rPr>
              <a:t>на </a:t>
            </a:r>
            <a:r>
              <a:rPr sz="2350" spc="-20" dirty="0">
                <a:solidFill>
                  <a:srgbClr val="000000"/>
                </a:solidFill>
              </a:rPr>
              <a:t>лугу </a:t>
            </a:r>
            <a:r>
              <a:rPr sz="2350" spc="-15" dirty="0">
                <a:solidFill>
                  <a:srgbClr val="000000"/>
                </a:solidFill>
              </a:rPr>
              <a:t> </a:t>
            </a:r>
            <a:r>
              <a:rPr sz="2350" spc="15" dirty="0">
                <a:solidFill>
                  <a:srgbClr val="000000"/>
                </a:solidFill>
              </a:rPr>
              <a:t>и </a:t>
            </a:r>
            <a:r>
              <a:rPr sz="2350" spc="-5" dirty="0">
                <a:solidFill>
                  <a:srgbClr val="000000"/>
                </a:solidFill>
              </a:rPr>
              <a:t>приносила</a:t>
            </a:r>
            <a:r>
              <a:rPr sz="2350" dirty="0">
                <a:solidFill>
                  <a:srgbClr val="000000"/>
                </a:solidFill>
              </a:rPr>
              <a:t> </a:t>
            </a:r>
            <a:r>
              <a:rPr sz="2350" spc="-30" dirty="0">
                <a:solidFill>
                  <a:srgbClr val="000000"/>
                </a:solidFill>
              </a:rPr>
              <a:t>молоко</a:t>
            </a:r>
            <a:r>
              <a:rPr sz="2350" spc="-25" dirty="0">
                <a:solidFill>
                  <a:srgbClr val="000000"/>
                </a:solidFill>
              </a:rPr>
              <a:t> </a:t>
            </a:r>
            <a:r>
              <a:rPr sz="2350" spc="-15" dirty="0">
                <a:solidFill>
                  <a:srgbClr val="000000"/>
                </a:solidFill>
              </a:rPr>
              <a:t>для </a:t>
            </a:r>
            <a:r>
              <a:rPr sz="2350" spc="-10" dirty="0">
                <a:solidFill>
                  <a:srgbClr val="000000"/>
                </a:solidFill>
              </a:rPr>
              <a:t> </a:t>
            </a:r>
            <a:r>
              <a:rPr sz="2350" spc="-15" dirty="0">
                <a:solidFill>
                  <a:srgbClr val="000000"/>
                </a:solidFill>
              </a:rPr>
              <a:t>стариков.</a:t>
            </a:r>
            <a:endParaRPr sz="2350"/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4904" y="237743"/>
            <a:ext cx="3515867" cy="140360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2965" y="405714"/>
            <a:ext cx="270827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С</a:t>
            </a:r>
            <a:r>
              <a:rPr sz="49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К</a:t>
            </a:r>
            <a:r>
              <a:rPr sz="4900" dirty="0">
                <a:solidFill>
                  <a:srgbClr val="FFFFFF"/>
                </a:solidFill>
                <a:latin typeface="Palatino Linotype"/>
                <a:cs typeface="Palatino Linotype"/>
              </a:rPr>
              <a:t>АЗ</a:t>
            </a:r>
            <a:r>
              <a:rPr sz="49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К</a:t>
            </a:r>
            <a:r>
              <a:rPr sz="4900" dirty="0">
                <a:solidFill>
                  <a:srgbClr val="FFFFFF"/>
                </a:solidFill>
                <a:latin typeface="Palatino Linotype"/>
                <a:cs typeface="Palatino Linotype"/>
              </a:rPr>
              <a:t>А</a:t>
            </a:r>
            <a:endParaRPr sz="4900">
              <a:latin typeface="Palatino Linotype"/>
              <a:cs typeface="Palatino Linotyp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67711" y="2788920"/>
            <a:ext cx="3913632" cy="4041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2"/>
            <a:ext cx="9144000" cy="6849109"/>
            <a:chOff x="0" y="9142"/>
            <a:chExt cx="914400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6848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5967" y="1508760"/>
              <a:ext cx="4073651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5967" y="1874520"/>
              <a:ext cx="3314699" cy="708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5967" y="2240279"/>
              <a:ext cx="4421124" cy="708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5967" y="2606039"/>
              <a:ext cx="3689603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5967" y="2971799"/>
              <a:ext cx="3040380" cy="708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2007" y="2971799"/>
              <a:ext cx="534924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2592" y="2971799"/>
              <a:ext cx="827531" cy="708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5967" y="3337559"/>
              <a:ext cx="4402836" cy="7086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11421" y="1595056"/>
            <a:ext cx="3914140" cy="22193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33375">
              <a:lnSpc>
                <a:spcPct val="102299"/>
              </a:lnSpc>
              <a:spcBef>
                <a:spcPts val="60"/>
              </a:spcBef>
            </a:pPr>
            <a:r>
              <a:rPr sz="2350" spc="20" dirty="0">
                <a:solidFill>
                  <a:srgbClr val="121329"/>
                </a:solidFill>
                <a:latin typeface="Palatino Linotype"/>
                <a:cs typeface="Palatino Linotype"/>
              </a:rPr>
              <a:t>Однажды</a:t>
            </a:r>
            <a:r>
              <a:rPr sz="2350" spc="4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25" dirty="0">
                <a:solidFill>
                  <a:srgbClr val="121329"/>
                </a:solidFill>
                <a:latin typeface="Palatino Linotype"/>
                <a:cs typeface="Palatino Linotype"/>
              </a:rPr>
              <a:t>Коза</a:t>
            </a:r>
            <a:r>
              <a:rPr sz="2350" spc="21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30" dirty="0">
                <a:solidFill>
                  <a:srgbClr val="121329"/>
                </a:solidFill>
                <a:latin typeface="Palatino Linotype"/>
                <a:cs typeface="Palatino Linotype"/>
              </a:rPr>
              <a:t>гуляла</a:t>
            </a:r>
            <a:r>
              <a:rPr sz="2350" spc="21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35" dirty="0">
                <a:solidFill>
                  <a:srgbClr val="121329"/>
                </a:solidFill>
                <a:latin typeface="Palatino Linotype"/>
                <a:cs typeface="Palatino Linotype"/>
              </a:rPr>
              <a:t>на </a:t>
            </a:r>
            <a:r>
              <a:rPr sz="2350" spc="-57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20" dirty="0">
                <a:solidFill>
                  <a:srgbClr val="121329"/>
                </a:solidFill>
                <a:latin typeface="Palatino Linotype"/>
                <a:cs typeface="Palatino Linotype"/>
              </a:rPr>
              <a:t>лугу</a:t>
            </a:r>
            <a:r>
              <a:rPr sz="2350" spc="17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15" dirty="0">
                <a:solidFill>
                  <a:srgbClr val="121329"/>
                </a:solidFill>
                <a:latin typeface="Palatino Linotype"/>
                <a:cs typeface="Palatino Linotype"/>
              </a:rPr>
              <a:t>и</a:t>
            </a:r>
            <a:r>
              <a:rPr sz="2350" spc="-1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5" dirty="0">
                <a:solidFill>
                  <a:srgbClr val="121329"/>
                </a:solidFill>
                <a:latin typeface="Palatino Linotype"/>
                <a:cs typeface="Palatino Linotype"/>
              </a:rPr>
              <a:t>забрела</a:t>
            </a:r>
            <a:r>
              <a:rPr sz="2350" spc="23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10" dirty="0">
                <a:solidFill>
                  <a:srgbClr val="121329"/>
                </a:solidFill>
                <a:latin typeface="Palatino Linotype"/>
                <a:cs typeface="Palatino Linotype"/>
              </a:rPr>
              <a:t>в </a:t>
            </a:r>
            <a:r>
              <a:rPr sz="2350" spc="-20" dirty="0">
                <a:solidFill>
                  <a:srgbClr val="121329"/>
                </a:solidFill>
                <a:latin typeface="Palatino Linotype"/>
                <a:cs typeface="Palatino Linotype"/>
              </a:rPr>
              <a:t>лес.</a:t>
            </a:r>
            <a:endParaRPr sz="2350">
              <a:latin typeface="Palatino Linotype"/>
              <a:cs typeface="Palatino Linotype"/>
            </a:endParaRPr>
          </a:p>
          <a:p>
            <a:pPr marL="12700" marR="5080">
              <a:lnSpc>
                <a:spcPts val="2880"/>
              </a:lnSpc>
              <a:spcBef>
                <a:spcPts val="110"/>
              </a:spcBef>
              <a:tabLst>
                <a:tab pos="2425065" algn="l"/>
              </a:tabLst>
            </a:pPr>
            <a:r>
              <a:rPr sz="2350" spc="-20" dirty="0">
                <a:solidFill>
                  <a:srgbClr val="121329"/>
                </a:solidFill>
                <a:latin typeface="Palatino Linotype"/>
                <a:cs typeface="Palatino Linotype"/>
              </a:rPr>
              <a:t>Кустик</a:t>
            </a:r>
            <a:r>
              <a:rPr sz="2350" spc="23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5" dirty="0">
                <a:solidFill>
                  <a:srgbClr val="121329"/>
                </a:solidFill>
                <a:latin typeface="Palatino Linotype"/>
                <a:cs typeface="Palatino Linotype"/>
              </a:rPr>
              <a:t>за</a:t>
            </a:r>
            <a:r>
              <a:rPr sz="2350" spc="7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0" dirty="0">
                <a:solidFill>
                  <a:srgbClr val="121329"/>
                </a:solidFill>
                <a:latin typeface="Palatino Linotype"/>
                <a:cs typeface="Palatino Linotype"/>
              </a:rPr>
              <a:t>кустик,</a:t>
            </a:r>
            <a:r>
              <a:rPr sz="2350" spc="24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0" dirty="0">
                <a:solidFill>
                  <a:srgbClr val="121329"/>
                </a:solidFill>
                <a:latin typeface="Palatino Linotype"/>
                <a:cs typeface="Palatino Linotype"/>
              </a:rPr>
              <a:t>шла,</a:t>
            </a:r>
            <a:r>
              <a:rPr sz="2350" spc="10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25" dirty="0">
                <a:solidFill>
                  <a:srgbClr val="121329"/>
                </a:solidFill>
                <a:latin typeface="Palatino Linotype"/>
                <a:cs typeface="Palatino Linotype"/>
              </a:rPr>
              <a:t>шла </a:t>
            </a:r>
            <a:r>
              <a:rPr sz="2350" spc="-57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15" dirty="0">
                <a:solidFill>
                  <a:srgbClr val="121329"/>
                </a:solidFill>
                <a:latin typeface="Palatino Linotype"/>
                <a:cs typeface="Palatino Linotype"/>
              </a:rPr>
              <a:t>и</a:t>
            </a:r>
            <a:r>
              <a:rPr sz="235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5" dirty="0">
                <a:solidFill>
                  <a:srgbClr val="121329"/>
                </a:solidFill>
                <a:latin typeface="Palatino Linotype"/>
                <a:cs typeface="Palatino Linotype"/>
              </a:rPr>
              <a:t>заблудилась…	</a:t>
            </a:r>
            <a:r>
              <a:rPr sz="2350" spc="15" dirty="0">
                <a:solidFill>
                  <a:srgbClr val="121329"/>
                </a:solidFill>
                <a:latin typeface="Palatino Linotype"/>
                <a:cs typeface="Palatino Linotype"/>
              </a:rPr>
              <a:t>День, </a:t>
            </a:r>
            <a:r>
              <a:rPr sz="2350" spc="2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25" dirty="0">
                <a:solidFill>
                  <a:srgbClr val="121329"/>
                </a:solidFill>
                <a:latin typeface="Palatino Linotype"/>
                <a:cs typeface="Palatino Linotype"/>
              </a:rPr>
              <a:t>второй</a:t>
            </a:r>
            <a:r>
              <a:rPr sz="2350" spc="-2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0" dirty="0">
                <a:solidFill>
                  <a:srgbClr val="121329"/>
                </a:solidFill>
                <a:latin typeface="Palatino Linotype"/>
                <a:cs typeface="Palatino Linotype"/>
              </a:rPr>
              <a:t>проходит,</a:t>
            </a:r>
            <a:r>
              <a:rPr sz="2350" spc="-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25" dirty="0">
                <a:solidFill>
                  <a:srgbClr val="121329"/>
                </a:solidFill>
                <a:latin typeface="Palatino Linotype"/>
                <a:cs typeface="Palatino Linotype"/>
              </a:rPr>
              <a:t>-не </a:t>
            </a:r>
            <a:r>
              <a:rPr sz="2350" spc="3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25" dirty="0">
                <a:solidFill>
                  <a:srgbClr val="121329"/>
                </a:solidFill>
                <a:latin typeface="Palatino Linotype"/>
                <a:cs typeface="Palatino Linotype"/>
              </a:rPr>
              <a:t>найдет</a:t>
            </a:r>
            <a:r>
              <a:rPr sz="2350" spc="-5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25" dirty="0">
                <a:solidFill>
                  <a:srgbClr val="121329"/>
                </a:solidFill>
                <a:latin typeface="Palatino Linotype"/>
                <a:cs typeface="Palatino Linotype"/>
              </a:rPr>
              <a:t>Коза</a:t>
            </a:r>
            <a:r>
              <a:rPr sz="2350" spc="14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5" dirty="0">
                <a:solidFill>
                  <a:srgbClr val="121329"/>
                </a:solidFill>
                <a:latin typeface="Palatino Linotype"/>
                <a:cs typeface="Palatino Linotype"/>
              </a:rPr>
              <a:t>дороги</a:t>
            </a:r>
            <a:r>
              <a:rPr sz="2350" spc="180" dirty="0">
                <a:solidFill>
                  <a:srgbClr val="121329"/>
                </a:solidFill>
                <a:latin typeface="Palatino Linotype"/>
                <a:cs typeface="Palatino Linotype"/>
              </a:rPr>
              <a:t> </a:t>
            </a:r>
            <a:r>
              <a:rPr sz="2350" spc="-15" dirty="0">
                <a:solidFill>
                  <a:srgbClr val="121329"/>
                </a:solidFill>
                <a:latin typeface="Palatino Linotype"/>
                <a:cs typeface="Palatino Linotype"/>
              </a:rPr>
              <a:t>домой.</a:t>
            </a:r>
            <a:endParaRPr sz="2350">
              <a:latin typeface="Palatino Linotype"/>
              <a:cs typeface="Palatino Linotyp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7512" y="2825495"/>
            <a:ext cx="3913632" cy="4032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6220" cy="6858000"/>
            <a:chOff x="0" y="0"/>
            <a:chExt cx="91262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5712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072" y="182879"/>
              <a:ext cx="2683764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6" y="182879"/>
              <a:ext cx="589788" cy="708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096" y="182879"/>
              <a:ext cx="1815083" cy="708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9072" y="548640"/>
              <a:ext cx="3717036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072" y="914400"/>
              <a:ext cx="4055364" cy="708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9072" y="1280160"/>
              <a:ext cx="4466844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1576" y="1280160"/>
              <a:ext cx="534924" cy="708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9072" y="1645920"/>
              <a:ext cx="4613148" cy="7086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7879" y="1645920"/>
              <a:ext cx="626364" cy="70866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16429" y="269240"/>
            <a:ext cx="4284345" cy="185356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2350" spc="-5" dirty="0">
                <a:solidFill>
                  <a:srgbClr val="FFFFFF"/>
                </a:solidFill>
              </a:rPr>
              <a:t>Бродит</a:t>
            </a:r>
            <a:r>
              <a:rPr sz="2350" dirty="0">
                <a:solidFill>
                  <a:srgbClr val="FFFFFF"/>
                </a:solidFill>
              </a:rPr>
              <a:t> </a:t>
            </a:r>
            <a:r>
              <a:rPr sz="2350" spc="15" dirty="0">
                <a:solidFill>
                  <a:srgbClr val="FFFFFF"/>
                </a:solidFill>
              </a:rPr>
              <a:t>по </a:t>
            </a:r>
            <a:r>
              <a:rPr sz="2350" spc="-15" dirty="0">
                <a:solidFill>
                  <a:srgbClr val="FFFFFF"/>
                </a:solidFill>
              </a:rPr>
              <a:t>лесу </a:t>
            </a:r>
            <a:r>
              <a:rPr sz="2350" spc="15" dirty="0">
                <a:solidFill>
                  <a:srgbClr val="FFFFFF"/>
                </a:solidFill>
              </a:rPr>
              <a:t>– </a:t>
            </a:r>
            <a:r>
              <a:rPr sz="2350" spc="-5" dirty="0">
                <a:solidFill>
                  <a:srgbClr val="FFFFFF"/>
                </a:solidFill>
              </a:rPr>
              <a:t>устала…, </a:t>
            </a:r>
            <a:r>
              <a:rPr sz="2350" dirty="0">
                <a:solidFill>
                  <a:srgbClr val="FFFFFF"/>
                </a:solidFill>
              </a:rPr>
              <a:t> </a:t>
            </a:r>
            <a:r>
              <a:rPr sz="2350" spc="-20" dirty="0">
                <a:solidFill>
                  <a:srgbClr val="FFFFFF"/>
                </a:solidFill>
              </a:rPr>
              <a:t>вдруг</a:t>
            </a:r>
            <a:r>
              <a:rPr sz="2350" spc="-15" dirty="0">
                <a:solidFill>
                  <a:srgbClr val="FFFFFF"/>
                </a:solidFill>
              </a:rPr>
              <a:t> </a:t>
            </a:r>
            <a:r>
              <a:rPr sz="2350" dirty="0">
                <a:solidFill>
                  <a:srgbClr val="FFFFFF"/>
                </a:solidFill>
              </a:rPr>
              <a:t>видит </a:t>
            </a:r>
            <a:r>
              <a:rPr sz="2350" spc="40" dirty="0">
                <a:solidFill>
                  <a:srgbClr val="FFFFFF"/>
                </a:solidFill>
              </a:rPr>
              <a:t>на </a:t>
            </a:r>
            <a:r>
              <a:rPr sz="2350" spc="-5" dirty="0">
                <a:solidFill>
                  <a:srgbClr val="FFFFFF"/>
                </a:solidFill>
              </a:rPr>
              <a:t>поляне </a:t>
            </a:r>
            <a:r>
              <a:rPr sz="2350" dirty="0">
                <a:solidFill>
                  <a:srgbClr val="FFFFFF"/>
                </a:solidFill>
              </a:rPr>
              <a:t> </a:t>
            </a:r>
            <a:r>
              <a:rPr sz="2350" spc="-5" dirty="0">
                <a:solidFill>
                  <a:srgbClr val="FFFFFF"/>
                </a:solidFill>
              </a:rPr>
              <a:t>Теремок.</a:t>
            </a:r>
            <a:r>
              <a:rPr sz="2350" dirty="0">
                <a:solidFill>
                  <a:srgbClr val="FFFFFF"/>
                </a:solidFill>
              </a:rPr>
              <a:t> </a:t>
            </a:r>
            <a:r>
              <a:rPr sz="2350" spc="10" dirty="0">
                <a:solidFill>
                  <a:srgbClr val="FFFFFF"/>
                </a:solidFill>
              </a:rPr>
              <a:t>«Как </a:t>
            </a:r>
            <a:r>
              <a:rPr sz="2350" spc="-20" dirty="0">
                <a:solidFill>
                  <a:srgbClr val="FFFFFF"/>
                </a:solidFill>
              </a:rPr>
              <a:t>хорошо,</a:t>
            </a:r>
            <a:r>
              <a:rPr sz="2350" spc="-15" dirty="0">
                <a:solidFill>
                  <a:srgbClr val="FFFFFF"/>
                </a:solidFill>
              </a:rPr>
              <a:t> </a:t>
            </a:r>
            <a:r>
              <a:rPr sz="2350" spc="10" dirty="0">
                <a:solidFill>
                  <a:srgbClr val="FFFFFF"/>
                </a:solidFill>
              </a:rPr>
              <a:t>в </a:t>
            </a:r>
            <a:r>
              <a:rPr sz="2350" spc="15" dirty="0">
                <a:solidFill>
                  <a:srgbClr val="FFFFFF"/>
                </a:solidFill>
              </a:rPr>
              <a:t> </a:t>
            </a:r>
            <a:r>
              <a:rPr sz="2350" spc="-15" dirty="0">
                <a:solidFill>
                  <a:srgbClr val="FFFFFF"/>
                </a:solidFill>
              </a:rPr>
              <a:t>теремке</a:t>
            </a:r>
            <a:r>
              <a:rPr sz="2350" spc="-10" dirty="0">
                <a:solidFill>
                  <a:srgbClr val="FFFFFF"/>
                </a:solidFill>
              </a:rPr>
              <a:t> </a:t>
            </a:r>
            <a:r>
              <a:rPr sz="2350" dirty="0">
                <a:solidFill>
                  <a:srgbClr val="FFFFFF"/>
                </a:solidFill>
              </a:rPr>
              <a:t>можно </a:t>
            </a:r>
            <a:r>
              <a:rPr sz="2350" spc="-5" dirty="0">
                <a:solidFill>
                  <a:srgbClr val="FFFFFF"/>
                </a:solidFill>
              </a:rPr>
              <a:t>отдохнуть»,</a:t>
            </a:r>
            <a:r>
              <a:rPr sz="2350" dirty="0">
                <a:solidFill>
                  <a:srgbClr val="FFFFFF"/>
                </a:solidFill>
              </a:rPr>
              <a:t> </a:t>
            </a:r>
            <a:r>
              <a:rPr sz="2350" spc="5" dirty="0">
                <a:solidFill>
                  <a:srgbClr val="FFFFFF"/>
                </a:solidFill>
              </a:rPr>
              <a:t>- </a:t>
            </a:r>
            <a:r>
              <a:rPr sz="2350" spc="10" dirty="0">
                <a:solidFill>
                  <a:srgbClr val="FFFFFF"/>
                </a:solidFill>
              </a:rPr>
              <a:t> </a:t>
            </a:r>
            <a:r>
              <a:rPr sz="2350" spc="-15" dirty="0">
                <a:solidFill>
                  <a:srgbClr val="FFFFFF"/>
                </a:solidFill>
              </a:rPr>
              <a:t>подумала</a:t>
            </a:r>
            <a:r>
              <a:rPr sz="2350" spc="285" dirty="0">
                <a:solidFill>
                  <a:srgbClr val="FFFFFF"/>
                </a:solidFill>
              </a:rPr>
              <a:t> </a:t>
            </a:r>
            <a:r>
              <a:rPr sz="2350" spc="-25" dirty="0">
                <a:solidFill>
                  <a:srgbClr val="FFFFFF"/>
                </a:solidFill>
              </a:rPr>
              <a:t>Коза</a:t>
            </a:r>
            <a:r>
              <a:rPr sz="2350" spc="150" dirty="0">
                <a:solidFill>
                  <a:srgbClr val="FFFFFF"/>
                </a:solidFill>
              </a:rPr>
              <a:t> </a:t>
            </a:r>
            <a:r>
              <a:rPr sz="2350" spc="15" dirty="0">
                <a:solidFill>
                  <a:srgbClr val="FFFFFF"/>
                </a:solidFill>
              </a:rPr>
              <a:t>и</a:t>
            </a:r>
            <a:r>
              <a:rPr sz="2350" spc="50" dirty="0">
                <a:solidFill>
                  <a:srgbClr val="FFFFFF"/>
                </a:solidFill>
              </a:rPr>
              <a:t> </a:t>
            </a:r>
            <a:r>
              <a:rPr sz="2350" spc="-5" dirty="0">
                <a:solidFill>
                  <a:srgbClr val="FFFFFF"/>
                </a:solidFill>
              </a:rPr>
              <a:t>постучалась.</a:t>
            </a:r>
            <a:endParaRPr sz="2350"/>
          </a:p>
        </p:txBody>
      </p:sp>
      <p:grpSp>
        <p:nvGrpSpPr>
          <p:cNvPr id="14" name="object 14"/>
          <p:cNvGrpSpPr/>
          <p:nvPr/>
        </p:nvGrpSpPr>
        <p:grpSpPr>
          <a:xfrm>
            <a:off x="301752" y="2119535"/>
            <a:ext cx="8823960" cy="4727575"/>
            <a:chOff x="320040" y="2130551"/>
            <a:chExt cx="8823960" cy="472757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3711" y="2130551"/>
              <a:ext cx="4590287" cy="4727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040" y="2852926"/>
              <a:ext cx="3922776" cy="40050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6220" cy="6858000"/>
            <a:chOff x="0" y="0"/>
            <a:chExt cx="91262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5712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1" y="73152"/>
              <a:ext cx="7502652" cy="534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255" y="347472"/>
              <a:ext cx="6423660" cy="534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4304" y="347472"/>
              <a:ext cx="1275588" cy="534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621791"/>
              <a:ext cx="7356348" cy="534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103" y="896111"/>
              <a:ext cx="7502652" cy="534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6152" y="1170432"/>
              <a:ext cx="5637276" cy="534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8816" y="1170432"/>
              <a:ext cx="1440179" cy="534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951" y="1444752"/>
              <a:ext cx="7685532" cy="534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232" y="1719072"/>
              <a:ext cx="5417820" cy="5349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02017" y="138620"/>
            <a:ext cx="7309484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70485" indent="635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Выглянула</a:t>
            </a:r>
            <a:r>
              <a:rPr sz="1800" spc="1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Мышка</a:t>
            </a:r>
            <a:r>
              <a:rPr sz="18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окошко.</a:t>
            </a:r>
            <a:r>
              <a:rPr sz="1800" spc="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Коза</a:t>
            </a:r>
            <a:r>
              <a:rPr sz="1800" spc="1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попросилась</a:t>
            </a:r>
            <a:r>
              <a:rPr sz="1800" spc="-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нее</a:t>
            </a:r>
            <a:r>
              <a:rPr sz="180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разрешения </a:t>
            </a:r>
            <a:r>
              <a:rPr sz="1800" spc="-43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отдохнуть</a:t>
            </a:r>
            <a:r>
              <a:rPr sz="180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теремке,</a:t>
            </a:r>
            <a:r>
              <a:rPr sz="18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набраться</a:t>
            </a:r>
            <a:r>
              <a:rPr sz="18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сил.</a:t>
            </a:r>
            <a:r>
              <a:rPr sz="18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А</a:t>
            </a:r>
            <a:r>
              <a:rPr sz="18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мышка</a:t>
            </a:r>
            <a:r>
              <a:rPr sz="18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отвечает:</a:t>
            </a:r>
            <a:r>
              <a:rPr sz="1800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«Заплати 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Palatino Linotype"/>
                <a:cs typeface="Palatino Linotype"/>
              </a:rPr>
              <a:t>мне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100</a:t>
            </a:r>
            <a:r>
              <a:rPr lang="ru-RU" spc="-5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0 тенге</a:t>
            </a:r>
            <a:r>
              <a:rPr sz="1800" spc="-1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,</a:t>
            </a:r>
            <a:r>
              <a:rPr sz="1800" spc="3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тогда</a:t>
            </a:r>
            <a:r>
              <a:rPr sz="18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пущу!».</a:t>
            </a:r>
            <a:r>
              <a:rPr sz="18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А</a:t>
            </a:r>
            <a:r>
              <a:rPr sz="18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Коза</a:t>
            </a:r>
            <a:r>
              <a:rPr sz="1800" spc="9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говорит:</a:t>
            </a:r>
            <a:r>
              <a:rPr sz="18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«Мышка,</a:t>
            </a:r>
            <a:r>
              <a:rPr sz="18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откуда</a:t>
            </a:r>
            <a:r>
              <a:rPr sz="18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меня</a:t>
            </a:r>
            <a:r>
              <a:rPr sz="18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деньги,</a:t>
            </a:r>
            <a:r>
              <a:rPr sz="18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я</a:t>
            </a:r>
            <a:r>
              <a:rPr sz="1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заблудилась,</a:t>
            </a:r>
            <a:r>
              <a:rPr sz="18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устала,</a:t>
            </a:r>
            <a:r>
              <a:rPr sz="18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не</a:t>
            </a:r>
            <a:r>
              <a:rPr sz="1800" spc="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могу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найти</a:t>
            </a:r>
            <a:r>
              <a:rPr sz="18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дорогу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домой… </a:t>
            </a:r>
            <a:r>
              <a:rPr sz="1800" spc="-43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Да</a:t>
            </a:r>
            <a:r>
              <a:rPr sz="18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в сказке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все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звери 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жили</a:t>
            </a:r>
            <a:r>
              <a:rPr sz="18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теремке</a:t>
            </a:r>
            <a:r>
              <a:rPr sz="1800" spc="-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бесплатно!»</a:t>
            </a:r>
            <a:r>
              <a:rPr sz="18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Мышка</a:t>
            </a:r>
            <a:endParaRPr sz="1800" dirty="0">
              <a:latin typeface="Palatino Linotype"/>
              <a:cs typeface="Palatino Linotype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отвечает:</a:t>
            </a:r>
            <a:r>
              <a:rPr sz="18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«Это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раньше</a:t>
            </a:r>
            <a:r>
              <a:rPr sz="1800" spc="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так</a:t>
            </a:r>
            <a:r>
              <a:rPr sz="18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было…а</a:t>
            </a:r>
            <a:r>
              <a:rPr sz="1800" spc="9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теперь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я</a:t>
            </a:r>
            <a:r>
              <a:rPr sz="18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здесь</a:t>
            </a:r>
            <a:r>
              <a:rPr sz="1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начальник!</a:t>
            </a:r>
            <a:r>
              <a:rPr sz="1800" spc="1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Плати </a:t>
            </a:r>
            <a:r>
              <a:rPr sz="1800" spc="-43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или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уходи!»</a:t>
            </a:r>
            <a:r>
              <a:rPr sz="1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Заплакала</a:t>
            </a:r>
            <a:r>
              <a:rPr sz="1800" spc="1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Коза</a:t>
            </a:r>
            <a:r>
              <a:rPr sz="180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пошла</a:t>
            </a:r>
            <a:r>
              <a:rPr sz="180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дальше…</a:t>
            </a:r>
            <a:endParaRPr sz="1800" dirty="0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9184" y="2468752"/>
            <a:ext cx="8787765" cy="4361815"/>
            <a:chOff x="329184" y="2496311"/>
            <a:chExt cx="8787765" cy="436181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5463" y="2496311"/>
              <a:ext cx="4261103" cy="433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9184" y="2871214"/>
              <a:ext cx="3913632" cy="39867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04288"/>
              <a:ext cx="4558283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2852927"/>
              <a:ext cx="2427732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470" y="2425636"/>
            <a:ext cx="39973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Оцените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поступок </a:t>
            </a:r>
            <a:r>
              <a:rPr sz="3600" spc="-88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Мышки.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64007" y="3813047"/>
            <a:ext cx="5793105" cy="2171700"/>
            <a:chOff x="64007" y="3813047"/>
            <a:chExt cx="5793105" cy="21717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7" y="3813047"/>
              <a:ext cx="2052827" cy="708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2496" y="3813047"/>
              <a:ext cx="534924" cy="7086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1952" y="3813047"/>
              <a:ext cx="3186683" cy="7086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07" y="4178807"/>
              <a:ext cx="5792724" cy="7086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7" y="4544567"/>
              <a:ext cx="5527548" cy="7086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60" y="4910327"/>
              <a:ext cx="4960620" cy="7086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7" y="5276087"/>
              <a:ext cx="5216652" cy="70866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8470" y="3899344"/>
            <a:ext cx="5291455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235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Коррупция</a:t>
            </a:r>
            <a:r>
              <a:rPr sz="23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-</a:t>
            </a:r>
            <a:r>
              <a:rPr sz="235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50" spc="-10" dirty="0">
                <a:latin typeface="Palatino Linotype"/>
                <a:cs typeface="Palatino Linotype"/>
              </a:rPr>
              <a:t>это </a:t>
            </a:r>
            <a:r>
              <a:rPr sz="2350" dirty="0">
                <a:latin typeface="Palatino Linotype"/>
                <a:cs typeface="Palatino Linotype"/>
              </a:rPr>
              <a:t>использование </a:t>
            </a:r>
            <a:r>
              <a:rPr sz="2350" spc="5" dirty="0">
                <a:latin typeface="Palatino Linotype"/>
                <a:cs typeface="Palatino Linotype"/>
              </a:rPr>
              <a:t> </a:t>
            </a:r>
            <a:r>
              <a:rPr sz="2350" dirty="0">
                <a:latin typeface="Palatino Linotype"/>
                <a:cs typeface="Palatino Linotype"/>
              </a:rPr>
              <a:t>должностным</a:t>
            </a:r>
            <a:r>
              <a:rPr sz="2350" spc="245" dirty="0">
                <a:latin typeface="Palatino Linotype"/>
                <a:cs typeface="Palatino Linotype"/>
              </a:rPr>
              <a:t> </a:t>
            </a:r>
            <a:r>
              <a:rPr sz="2350" spc="-20" dirty="0">
                <a:latin typeface="Palatino Linotype"/>
                <a:cs typeface="Palatino Linotype"/>
              </a:rPr>
              <a:t>лицом</a:t>
            </a:r>
            <a:r>
              <a:rPr sz="2350" spc="245" dirty="0">
                <a:latin typeface="Palatino Linotype"/>
                <a:cs typeface="Palatino Linotype"/>
              </a:rPr>
              <a:t> </a:t>
            </a:r>
            <a:r>
              <a:rPr sz="2350" spc="-10" dirty="0">
                <a:latin typeface="Palatino Linotype"/>
                <a:cs typeface="Palatino Linotype"/>
              </a:rPr>
              <a:t>своих</a:t>
            </a:r>
            <a:r>
              <a:rPr sz="2350" spc="175" dirty="0">
                <a:latin typeface="Palatino Linotype"/>
                <a:cs typeface="Palatino Linotype"/>
              </a:rPr>
              <a:t> </a:t>
            </a:r>
            <a:r>
              <a:rPr sz="2350" dirty="0">
                <a:latin typeface="Palatino Linotype"/>
                <a:cs typeface="Palatino Linotype"/>
              </a:rPr>
              <a:t>властных </a:t>
            </a:r>
            <a:r>
              <a:rPr sz="2350" spc="-570" dirty="0">
                <a:latin typeface="Palatino Linotype"/>
                <a:cs typeface="Palatino Linotype"/>
              </a:rPr>
              <a:t> </a:t>
            </a:r>
            <a:r>
              <a:rPr sz="2350" spc="-10" dirty="0">
                <a:latin typeface="Palatino Linotype"/>
                <a:cs typeface="Palatino Linotype"/>
              </a:rPr>
              <a:t>полномочий</a:t>
            </a:r>
            <a:r>
              <a:rPr sz="2350" spc="-5" dirty="0">
                <a:latin typeface="Palatino Linotype"/>
                <a:cs typeface="Palatino Linotype"/>
              </a:rPr>
              <a:t> </a:t>
            </a:r>
            <a:r>
              <a:rPr sz="2350" spc="15" dirty="0">
                <a:latin typeface="Palatino Linotype"/>
                <a:cs typeface="Palatino Linotype"/>
              </a:rPr>
              <a:t>и </a:t>
            </a:r>
            <a:r>
              <a:rPr sz="2350" spc="5" dirty="0">
                <a:latin typeface="Palatino Linotype"/>
                <a:cs typeface="Palatino Linotype"/>
              </a:rPr>
              <a:t>прав </a:t>
            </a:r>
            <a:r>
              <a:rPr sz="2350" spc="10" dirty="0">
                <a:latin typeface="Palatino Linotype"/>
                <a:cs typeface="Palatino Linotype"/>
              </a:rPr>
              <a:t>в </a:t>
            </a:r>
            <a:r>
              <a:rPr sz="2350" spc="-25" dirty="0">
                <a:latin typeface="Palatino Linotype"/>
                <a:cs typeface="Palatino Linotype"/>
              </a:rPr>
              <a:t>целях</a:t>
            </a:r>
            <a:r>
              <a:rPr sz="2350" spc="-20" dirty="0">
                <a:latin typeface="Palatino Linotype"/>
                <a:cs typeface="Palatino Linotype"/>
              </a:rPr>
              <a:t> </a:t>
            </a:r>
            <a:r>
              <a:rPr sz="2350" dirty="0">
                <a:latin typeface="Palatino Linotype"/>
                <a:cs typeface="Palatino Linotype"/>
              </a:rPr>
              <a:t>личной </a:t>
            </a:r>
            <a:r>
              <a:rPr sz="2350" spc="5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выгоды, </a:t>
            </a:r>
            <a:r>
              <a:rPr sz="2350" spc="-20" dirty="0">
                <a:latin typeface="Palatino Linotype"/>
                <a:cs typeface="Palatino Linotype"/>
              </a:rPr>
              <a:t>которое</a:t>
            </a:r>
            <a:r>
              <a:rPr sz="2350" spc="-15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противоречит </a:t>
            </a:r>
            <a:r>
              <a:rPr sz="2350" dirty="0">
                <a:latin typeface="Palatino Linotype"/>
                <a:cs typeface="Palatino Linotype"/>
              </a:rPr>
              <a:t> </a:t>
            </a:r>
            <a:r>
              <a:rPr sz="2350" spc="5" dirty="0">
                <a:latin typeface="Palatino Linotype"/>
                <a:cs typeface="Palatino Linotype"/>
              </a:rPr>
              <a:t>законодательству,</a:t>
            </a:r>
            <a:r>
              <a:rPr sz="2350" spc="320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то</a:t>
            </a:r>
            <a:r>
              <a:rPr sz="2350" spc="90" dirty="0">
                <a:latin typeface="Palatino Linotype"/>
                <a:cs typeface="Palatino Linotype"/>
              </a:rPr>
              <a:t> </a:t>
            </a:r>
            <a:r>
              <a:rPr sz="2350" spc="-10" dirty="0">
                <a:latin typeface="Palatino Linotype"/>
                <a:cs typeface="Palatino Linotype"/>
              </a:rPr>
              <a:t>есть</a:t>
            </a:r>
            <a:r>
              <a:rPr sz="2350" spc="145" dirty="0">
                <a:latin typeface="Palatino Linotype"/>
                <a:cs typeface="Palatino Linotype"/>
              </a:rPr>
              <a:t> </a:t>
            </a:r>
            <a:r>
              <a:rPr sz="2350" spc="5" dirty="0">
                <a:latin typeface="Palatino Linotype"/>
                <a:cs typeface="Palatino Linotype"/>
              </a:rPr>
              <a:t>закону.</a:t>
            </a:r>
            <a:endParaRPr sz="2350">
              <a:latin typeface="Palatino Linotype"/>
              <a:cs typeface="Palatino Linotyp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15183" y="603503"/>
            <a:ext cx="3145790" cy="887094"/>
            <a:chOff x="2615183" y="603503"/>
            <a:chExt cx="3145790" cy="887094"/>
          </a:xfrm>
        </p:grpSpPr>
        <p:sp>
          <p:nvSpPr>
            <p:cNvPr id="18" name="object 18"/>
            <p:cNvSpPr/>
            <p:nvPr/>
          </p:nvSpPr>
          <p:spPr>
            <a:xfrm>
              <a:off x="2624327" y="621791"/>
              <a:ext cx="942340" cy="859790"/>
            </a:xfrm>
            <a:custGeom>
              <a:avLst/>
              <a:gdLst/>
              <a:ahLst/>
              <a:cxnLst/>
              <a:rect l="l" t="t" r="r" b="b"/>
              <a:pathLst>
                <a:path w="942339" h="859790">
                  <a:moveTo>
                    <a:pt x="470916" y="0"/>
                  </a:moveTo>
                  <a:lnTo>
                    <a:pt x="419601" y="2521"/>
                  </a:lnTo>
                  <a:lnTo>
                    <a:pt x="369888" y="9912"/>
                  </a:lnTo>
                  <a:lnTo>
                    <a:pt x="322063" y="21909"/>
                  </a:lnTo>
                  <a:lnTo>
                    <a:pt x="276414" y="38250"/>
                  </a:lnTo>
                  <a:lnTo>
                    <a:pt x="233228" y="58674"/>
                  </a:lnTo>
                  <a:lnTo>
                    <a:pt x="192792" y="82917"/>
                  </a:lnTo>
                  <a:lnTo>
                    <a:pt x="155392" y="110719"/>
                  </a:lnTo>
                  <a:lnTo>
                    <a:pt x="121318" y="141817"/>
                  </a:lnTo>
                  <a:lnTo>
                    <a:pt x="90854" y="175948"/>
                  </a:lnTo>
                  <a:lnTo>
                    <a:pt x="64290" y="212851"/>
                  </a:lnTo>
                  <a:lnTo>
                    <a:pt x="41911" y="252264"/>
                  </a:lnTo>
                  <a:lnTo>
                    <a:pt x="24006" y="293924"/>
                  </a:lnTo>
                  <a:lnTo>
                    <a:pt x="10860" y="337570"/>
                  </a:lnTo>
                  <a:lnTo>
                    <a:pt x="2763" y="382938"/>
                  </a:lnTo>
                  <a:lnTo>
                    <a:pt x="0" y="429768"/>
                  </a:lnTo>
                  <a:lnTo>
                    <a:pt x="2763" y="476597"/>
                  </a:lnTo>
                  <a:lnTo>
                    <a:pt x="10860" y="521965"/>
                  </a:lnTo>
                  <a:lnTo>
                    <a:pt x="24006" y="565611"/>
                  </a:lnTo>
                  <a:lnTo>
                    <a:pt x="41911" y="607271"/>
                  </a:lnTo>
                  <a:lnTo>
                    <a:pt x="64290" y="646684"/>
                  </a:lnTo>
                  <a:lnTo>
                    <a:pt x="90854" y="683587"/>
                  </a:lnTo>
                  <a:lnTo>
                    <a:pt x="121318" y="717718"/>
                  </a:lnTo>
                  <a:lnTo>
                    <a:pt x="155392" y="748816"/>
                  </a:lnTo>
                  <a:lnTo>
                    <a:pt x="192792" y="776618"/>
                  </a:lnTo>
                  <a:lnTo>
                    <a:pt x="233228" y="800862"/>
                  </a:lnTo>
                  <a:lnTo>
                    <a:pt x="276414" y="821285"/>
                  </a:lnTo>
                  <a:lnTo>
                    <a:pt x="322063" y="837626"/>
                  </a:lnTo>
                  <a:lnTo>
                    <a:pt x="369888" y="849623"/>
                  </a:lnTo>
                  <a:lnTo>
                    <a:pt x="419601" y="857014"/>
                  </a:lnTo>
                  <a:lnTo>
                    <a:pt x="470916" y="859536"/>
                  </a:lnTo>
                  <a:lnTo>
                    <a:pt x="522230" y="857014"/>
                  </a:lnTo>
                  <a:lnTo>
                    <a:pt x="571943" y="849623"/>
                  </a:lnTo>
                  <a:lnTo>
                    <a:pt x="619768" y="837626"/>
                  </a:lnTo>
                  <a:lnTo>
                    <a:pt x="665417" y="821285"/>
                  </a:lnTo>
                  <a:lnTo>
                    <a:pt x="708603" y="800862"/>
                  </a:lnTo>
                  <a:lnTo>
                    <a:pt x="749039" y="776618"/>
                  </a:lnTo>
                  <a:lnTo>
                    <a:pt x="786439" y="748816"/>
                  </a:lnTo>
                  <a:lnTo>
                    <a:pt x="820513" y="717718"/>
                  </a:lnTo>
                  <a:lnTo>
                    <a:pt x="850977" y="683587"/>
                  </a:lnTo>
                  <a:lnTo>
                    <a:pt x="877541" y="646684"/>
                  </a:lnTo>
                  <a:lnTo>
                    <a:pt x="899920" y="607271"/>
                  </a:lnTo>
                  <a:lnTo>
                    <a:pt x="917825" y="565611"/>
                  </a:lnTo>
                  <a:lnTo>
                    <a:pt x="930971" y="521965"/>
                  </a:lnTo>
                  <a:lnTo>
                    <a:pt x="939068" y="476597"/>
                  </a:lnTo>
                  <a:lnTo>
                    <a:pt x="941832" y="429768"/>
                  </a:lnTo>
                  <a:lnTo>
                    <a:pt x="939068" y="382938"/>
                  </a:lnTo>
                  <a:lnTo>
                    <a:pt x="930971" y="337570"/>
                  </a:lnTo>
                  <a:lnTo>
                    <a:pt x="917825" y="293924"/>
                  </a:lnTo>
                  <a:lnTo>
                    <a:pt x="899920" y="252264"/>
                  </a:lnTo>
                  <a:lnTo>
                    <a:pt x="877541" y="212851"/>
                  </a:lnTo>
                  <a:lnTo>
                    <a:pt x="850977" y="175948"/>
                  </a:lnTo>
                  <a:lnTo>
                    <a:pt x="820513" y="141817"/>
                  </a:lnTo>
                  <a:lnTo>
                    <a:pt x="786439" y="110719"/>
                  </a:lnTo>
                  <a:lnTo>
                    <a:pt x="749039" y="82917"/>
                  </a:lnTo>
                  <a:lnTo>
                    <a:pt x="708603" y="58674"/>
                  </a:lnTo>
                  <a:lnTo>
                    <a:pt x="665417" y="38250"/>
                  </a:lnTo>
                  <a:lnTo>
                    <a:pt x="619768" y="21909"/>
                  </a:lnTo>
                  <a:lnTo>
                    <a:pt x="571943" y="9912"/>
                  </a:lnTo>
                  <a:lnTo>
                    <a:pt x="522230" y="2521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95345" y="878204"/>
              <a:ext cx="400050" cy="89535"/>
            </a:xfrm>
            <a:custGeom>
              <a:avLst/>
              <a:gdLst/>
              <a:ahLst/>
              <a:cxnLst/>
              <a:rect l="l" t="t" r="r" b="b"/>
              <a:pathLst>
                <a:path w="400050" h="89534">
                  <a:moveTo>
                    <a:pt x="49022" y="0"/>
                  </a:moveTo>
                  <a:lnTo>
                    <a:pt x="29950" y="3522"/>
                  </a:lnTo>
                  <a:lnTo>
                    <a:pt x="14366" y="13128"/>
                  </a:lnTo>
                  <a:lnTo>
                    <a:pt x="3855" y="27378"/>
                  </a:lnTo>
                  <a:lnTo>
                    <a:pt x="0" y="44831"/>
                  </a:lnTo>
                  <a:lnTo>
                    <a:pt x="3855" y="62263"/>
                  </a:lnTo>
                  <a:lnTo>
                    <a:pt x="14366" y="76469"/>
                  </a:lnTo>
                  <a:lnTo>
                    <a:pt x="29950" y="86032"/>
                  </a:lnTo>
                  <a:lnTo>
                    <a:pt x="49022" y="89535"/>
                  </a:lnTo>
                  <a:lnTo>
                    <a:pt x="68093" y="86032"/>
                  </a:lnTo>
                  <a:lnTo>
                    <a:pt x="83677" y="76469"/>
                  </a:lnTo>
                  <a:lnTo>
                    <a:pt x="94188" y="62263"/>
                  </a:lnTo>
                  <a:lnTo>
                    <a:pt x="98043" y="44831"/>
                  </a:lnTo>
                  <a:lnTo>
                    <a:pt x="94188" y="27378"/>
                  </a:lnTo>
                  <a:lnTo>
                    <a:pt x="83677" y="13128"/>
                  </a:lnTo>
                  <a:lnTo>
                    <a:pt x="68093" y="3522"/>
                  </a:lnTo>
                  <a:lnTo>
                    <a:pt x="49022" y="0"/>
                  </a:lnTo>
                  <a:close/>
                </a:path>
                <a:path w="400050" h="89534">
                  <a:moveTo>
                    <a:pt x="350774" y="0"/>
                  </a:moveTo>
                  <a:lnTo>
                    <a:pt x="331702" y="3522"/>
                  </a:lnTo>
                  <a:lnTo>
                    <a:pt x="316118" y="13128"/>
                  </a:lnTo>
                  <a:lnTo>
                    <a:pt x="305607" y="27378"/>
                  </a:lnTo>
                  <a:lnTo>
                    <a:pt x="301752" y="44831"/>
                  </a:lnTo>
                  <a:lnTo>
                    <a:pt x="305607" y="62263"/>
                  </a:lnTo>
                  <a:lnTo>
                    <a:pt x="316118" y="76469"/>
                  </a:lnTo>
                  <a:lnTo>
                    <a:pt x="331702" y="86032"/>
                  </a:lnTo>
                  <a:lnTo>
                    <a:pt x="350774" y="89535"/>
                  </a:lnTo>
                  <a:lnTo>
                    <a:pt x="369845" y="86032"/>
                  </a:lnTo>
                  <a:lnTo>
                    <a:pt x="385429" y="76469"/>
                  </a:lnTo>
                  <a:lnTo>
                    <a:pt x="395940" y="62263"/>
                  </a:lnTo>
                  <a:lnTo>
                    <a:pt x="399795" y="44831"/>
                  </a:lnTo>
                  <a:lnTo>
                    <a:pt x="395940" y="27378"/>
                  </a:lnTo>
                  <a:lnTo>
                    <a:pt x="385429" y="13128"/>
                  </a:lnTo>
                  <a:lnTo>
                    <a:pt x="369845" y="3522"/>
                  </a:lnTo>
                  <a:lnTo>
                    <a:pt x="350774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6201" y="869061"/>
              <a:ext cx="116331" cy="1078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7953" y="869061"/>
              <a:ext cx="116331" cy="1078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24327" y="621791"/>
              <a:ext cx="942340" cy="859790"/>
            </a:xfrm>
            <a:custGeom>
              <a:avLst/>
              <a:gdLst/>
              <a:ahLst/>
              <a:cxnLst/>
              <a:rect l="l" t="t" r="r" b="b"/>
              <a:pathLst>
                <a:path w="942339" h="859790">
                  <a:moveTo>
                    <a:pt x="215646" y="617220"/>
                  </a:moveTo>
                  <a:lnTo>
                    <a:pt x="262052" y="643669"/>
                  </a:lnTo>
                  <a:lnTo>
                    <a:pt x="308447" y="664829"/>
                  </a:lnTo>
                  <a:lnTo>
                    <a:pt x="354830" y="680699"/>
                  </a:lnTo>
                  <a:lnTo>
                    <a:pt x="401202" y="691278"/>
                  </a:lnTo>
                  <a:lnTo>
                    <a:pt x="447564" y="696568"/>
                  </a:lnTo>
                  <a:lnTo>
                    <a:pt x="493916" y="696568"/>
                  </a:lnTo>
                  <a:lnTo>
                    <a:pt x="540259" y="691278"/>
                  </a:lnTo>
                  <a:lnTo>
                    <a:pt x="586593" y="680699"/>
                  </a:lnTo>
                  <a:lnTo>
                    <a:pt x="632920" y="664829"/>
                  </a:lnTo>
                  <a:lnTo>
                    <a:pt x="679238" y="643669"/>
                  </a:lnTo>
                  <a:lnTo>
                    <a:pt x="725551" y="617220"/>
                  </a:lnTo>
                </a:path>
                <a:path w="942339" h="859790">
                  <a:moveTo>
                    <a:pt x="0" y="429768"/>
                  </a:moveTo>
                  <a:lnTo>
                    <a:pt x="2763" y="382938"/>
                  </a:lnTo>
                  <a:lnTo>
                    <a:pt x="10860" y="337570"/>
                  </a:lnTo>
                  <a:lnTo>
                    <a:pt x="24006" y="293924"/>
                  </a:lnTo>
                  <a:lnTo>
                    <a:pt x="41911" y="252264"/>
                  </a:lnTo>
                  <a:lnTo>
                    <a:pt x="64290" y="212851"/>
                  </a:lnTo>
                  <a:lnTo>
                    <a:pt x="90854" y="175948"/>
                  </a:lnTo>
                  <a:lnTo>
                    <a:pt x="121318" y="141817"/>
                  </a:lnTo>
                  <a:lnTo>
                    <a:pt x="155392" y="110719"/>
                  </a:lnTo>
                  <a:lnTo>
                    <a:pt x="192792" y="82917"/>
                  </a:lnTo>
                  <a:lnTo>
                    <a:pt x="233228" y="58674"/>
                  </a:lnTo>
                  <a:lnTo>
                    <a:pt x="276414" y="38250"/>
                  </a:lnTo>
                  <a:lnTo>
                    <a:pt x="322063" y="21909"/>
                  </a:lnTo>
                  <a:lnTo>
                    <a:pt x="369888" y="9912"/>
                  </a:lnTo>
                  <a:lnTo>
                    <a:pt x="419601" y="2521"/>
                  </a:lnTo>
                  <a:lnTo>
                    <a:pt x="470916" y="0"/>
                  </a:lnTo>
                  <a:lnTo>
                    <a:pt x="522230" y="2521"/>
                  </a:lnTo>
                  <a:lnTo>
                    <a:pt x="571943" y="9912"/>
                  </a:lnTo>
                  <a:lnTo>
                    <a:pt x="619768" y="21909"/>
                  </a:lnTo>
                  <a:lnTo>
                    <a:pt x="665417" y="38250"/>
                  </a:lnTo>
                  <a:lnTo>
                    <a:pt x="708603" y="58674"/>
                  </a:lnTo>
                  <a:lnTo>
                    <a:pt x="749039" y="82917"/>
                  </a:lnTo>
                  <a:lnTo>
                    <a:pt x="786439" y="110719"/>
                  </a:lnTo>
                  <a:lnTo>
                    <a:pt x="820513" y="141817"/>
                  </a:lnTo>
                  <a:lnTo>
                    <a:pt x="850977" y="175948"/>
                  </a:lnTo>
                  <a:lnTo>
                    <a:pt x="877541" y="212851"/>
                  </a:lnTo>
                  <a:lnTo>
                    <a:pt x="899920" y="252264"/>
                  </a:lnTo>
                  <a:lnTo>
                    <a:pt x="917825" y="293924"/>
                  </a:lnTo>
                  <a:lnTo>
                    <a:pt x="930971" y="337570"/>
                  </a:lnTo>
                  <a:lnTo>
                    <a:pt x="939068" y="382938"/>
                  </a:lnTo>
                  <a:lnTo>
                    <a:pt x="941832" y="429768"/>
                  </a:lnTo>
                  <a:lnTo>
                    <a:pt x="939068" y="476597"/>
                  </a:lnTo>
                  <a:lnTo>
                    <a:pt x="930971" y="521965"/>
                  </a:lnTo>
                  <a:lnTo>
                    <a:pt x="917825" y="565611"/>
                  </a:lnTo>
                  <a:lnTo>
                    <a:pt x="899920" y="607271"/>
                  </a:lnTo>
                  <a:lnTo>
                    <a:pt x="877541" y="646684"/>
                  </a:lnTo>
                  <a:lnTo>
                    <a:pt x="850977" y="683587"/>
                  </a:lnTo>
                  <a:lnTo>
                    <a:pt x="820513" y="717718"/>
                  </a:lnTo>
                  <a:lnTo>
                    <a:pt x="786439" y="748816"/>
                  </a:lnTo>
                  <a:lnTo>
                    <a:pt x="749039" y="776618"/>
                  </a:lnTo>
                  <a:lnTo>
                    <a:pt x="708603" y="800862"/>
                  </a:lnTo>
                  <a:lnTo>
                    <a:pt x="665417" y="821285"/>
                  </a:lnTo>
                  <a:lnTo>
                    <a:pt x="619768" y="837626"/>
                  </a:lnTo>
                  <a:lnTo>
                    <a:pt x="571943" y="849623"/>
                  </a:lnTo>
                  <a:lnTo>
                    <a:pt x="522230" y="857014"/>
                  </a:lnTo>
                  <a:lnTo>
                    <a:pt x="470916" y="859536"/>
                  </a:lnTo>
                  <a:lnTo>
                    <a:pt x="419601" y="857014"/>
                  </a:lnTo>
                  <a:lnTo>
                    <a:pt x="369888" y="849623"/>
                  </a:lnTo>
                  <a:lnTo>
                    <a:pt x="322063" y="837626"/>
                  </a:lnTo>
                  <a:lnTo>
                    <a:pt x="276414" y="821285"/>
                  </a:lnTo>
                  <a:lnTo>
                    <a:pt x="233228" y="800862"/>
                  </a:lnTo>
                  <a:lnTo>
                    <a:pt x="192792" y="776618"/>
                  </a:lnTo>
                  <a:lnTo>
                    <a:pt x="155392" y="748816"/>
                  </a:lnTo>
                  <a:lnTo>
                    <a:pt x="121318" y="717718"/>
                  </a:lnTo>
                  <a:lnTo>
                    <a:pt x="90854" y="683587"/>
                  </a:lnTo>
                  <a:lnTo>
                    <a:pt x="64290" y="646684"/>
                  </a:lnTo>
                  <a:lnTo>
                    <a:pt x="41911" y="607271"/>
                  </a:lnTo>
                  <a:lnTo>
                    <a:pt x="24006" y="565611"/>
                  </a:lnTo>
                  <a:lnTo>
                    <a:pt x="10860" y="521965"/>
                  </a:lnTo>
                  <a:lnTo>
                    <a:pt x="2763" y="476597"/>
                  </a:lnTo>
                  <a:lnTo>
                    <a:pt x="0" y="429768"/>
                  </a:lnTo>
                  <a:close/>
                </a:path>
              </a:pathLst>
            </a:custGeom>
            <a:ln w="18288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9744" y="603503"/>
              <a:ext cx="950975" cy="877824"/>
            </a:xfrm>
            <a:prstGeom prst="rect">
              <a:avLst/>
            </a:prstGeom>
          </p:spPr>
        </p:pic>
      </p:grpSp>
      <p:pic>
        <p:nvPicPr>
          <p:cNvPr id="1030" name="Picture 6" descr="https://gas-kvas.com/grafic/uploads/posts/2023-09/1695834079_gas-kvas-com-p-kartinki-mishka-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52" y="2750342"/>
            <a:ext cx="3626433" cy="35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457200"/>
              <a:ext cx="7383780" cy="525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6" y="731519"/>
              <a:ext cx="5426964" cy="525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688" y="731519"/>
              <a:ext cx="443484" cy="525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59" y="731519"/>
              <a:ext cx="2071115" cy="525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336" y="1005839"/>
              <a:ext cx="4869180" cy="5257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6903" y="1005839"/>
              <a:ext cx="443484" cy="5257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6" y="1005839"/>
              <a:ext cx="1668779" cy="525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5664" y="1005839"/>
              <a:ext cx="1604771" cy="5257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336" y="1280160"/>
              <a:ext cx="7356348" cy="525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336" y="1554480"/>
              <a:ext cx="7456932" cy="5257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336" y="1828800"/>
              <a:ext cx="7530083" cy="5257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336" y="2103120"/>
              <a:ext cx="4421124" cy="5257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8847" y="2103120"/>
              <a:ext cx="397763" cy="5257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6008" y="2103120"/>
              <a:ext cx="3076956" cy="5257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2336" y="2377439"/>
              <a:ext cx="4841748" cy="5257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6976" y="519493"/>
            <a:ext cx="7319009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Идет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Коза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по </a:t>
            </a:r>
            <a:r>
              <a:rPr sz="1800" spc="-35" dirty="0">
                <a:solidFill>
                  <a:srgbClr val="FFFF00"/>
                </a:solidFill>
                <a:latin typeface="Times New Roman"/>
                <a:cs typeface="Times New Roman"/>
              </a:rPr>
              <a:t>лесу, 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плачет,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тропинки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не 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видит.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И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зацепилась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за </a:t>
            </a:r>
            <a:r>
              <a:rPr sz="1800" spc="-25" dirty="0">
                <a:solidFill>
                  <a:srgbClr val="FFFF00"/>
                </a:solidFill>
                <a:latin typeface="Times New Roman"/>
                <a:cs typeface="Times New Roman"/>
              </a:rPr>
              <a:t>колючий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куст, </a:t>
            </a:r>
            <a:r>
              <a:rPr sz="1800" spc="-25" dirty="0">
                <a:solidFill>
                  <a:srgbClr val="FFFF00"/>
                </a:solidFill>
                <a:latin typeface="Times New Roman"/>
                <a:cs typeface="Times New Roman"/>
              </a:rPr>
              <a:t>ножку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поранила… больно </a:t>
            </a:r>
            <a:r>
              <a:rPr sz="1800" spc="-35" dirty="0">
                <a:solidFill>
                  <a:srgbClr val="FFFF00"/>
                </a:solidFill>
                <a:latin typeface="Times New Roman"/>
                <a:cs typeface="Times New Roman"/>
              </a:rPr>
              <a:t>ножке.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Вдруг видит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00"/>
                </a:solidFill>
                <a:latin typeface="Times New Roman"/>
                <a:cs typeface="Times New Roman"/>
              </a:rPr>
              <a:t>–домик…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«Лесная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больница»</a:t>
            </a:r>
            <a:r>
              <a:rPr sz="18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написано.</a:t>
            </a:r>
            <a:r>
              <a:rPr sz="18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работала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там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Лисичка</a:t>
            </a:r>
            <a:r>
              <a:rPr sz="18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sz="180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00"/>
                </a:solidFill>
                <a:latin typeface="Times New Roman"/>
                <a:cs typeface="Times New Roman"/>
              </a:rPr>
              <a:t>медсестричка.</a:t>
            </a:r>
            <a:r>
              <a:rPr sz="18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Зашла</a:t>
            </a:r>
            <a:r>
              <a:rPr sz="18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Коза </a:t>
            </a:r>
            <a:r>
              <a:rPr sz="1800" spc="-4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00"/>
                </a:solidFill>
                <a:latin typeface="Times New Roman"/>
                <a:cs typeface="Times New Roman"/>
              </a:rPr>
              <a:t>больницу,</a:t>
            </a:r>
            <a:r>
              <a:rPr sz="18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попросила</a:t>
            </a:r>
            <a:r>
              <a:rPr sz="18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помощи</a:t>
            </a:r>
            <a:r>
              <a:rPr sz="1800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Лисы.</a:t>
            </a:r>
            <a:r>
              <a:rPr sz="18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1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Лиса</a:t>
            </a:r>
            <a:r>
              <a:rPr sz="18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говорит: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«Принеси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мне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 двух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курочек, </a:t>
            </a:r>
            <a:r>
              <a:rPr sz="1800" spc="5" dirty="0">
                <a:solidFill>
                  <a:srgbClr val="FFFF00"/>
                </a:solidFill>
                <a:latin typeface="Times New Roman"/>
                <a:cs typeface="Times New Roman"/>
              </a:rPr>
              <a:t>да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пожирней! </a:t>
            </a:r>
            <a:r>
              <a:rPr sz="1800" spc="-60" dirty="0">
                <a:solidFill>
                  <a:srgbClr val="FFFF00"/>
                </a:solidFill>
                <a:latin typeface="Times New Roman"/>
                <a:cs typeface="Times New Roman"/>
              </a:rPr>
              <a:t>Тогда </a:t>
            </a:r>
            <a:r>
              <a:rPr sz="1800" spc="-25" dirty="0">
                <a:solidFill>
                  <a:srgbClr val="FFFF00"/>
                </a:solidFill>
                <a:latin typeface="Times New Roman"/>
                <a:cs typeface="Times New Roman"/>
              </a:rPr>
              <a:t>помогу,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вылечу!»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А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Коза говорит: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«Да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где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же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я возьму тебе курочек, я </a:t>
            </a:r>
            <a:r>
              <a:rPr sz="1800" spc="10" dirty="0">
                <a:solidFill>
                  <a:srgbClr val="FFFF00"/>
                </a:solidFill>
                <a:latin typeface="Times New Roman"/>
                <a:cs typeface="Times New Roman"/>
              </a:rPr>
              <a:t>дороги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в деревню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не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знаю,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Times New Roman"/>
                <a:cs typeface="Times New Roman"/>
              </a:rPr>
              <a:t>ножка сильно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болит,</a:t>
            </a:r>
            <a:r>
              <a:rPr sz="18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ходить</a:t>
            </a:r>
            <a:r>
              <a:rPr sz="18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не</a:t>
            </a:r>
            <a:r>
              <a:rPr sz="18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00"/>
                </a:solidFill>
                <a:latin typeface="Times New Roman"/>
                <a:cs typeface="Times New Roman"/>
              </a:rPr>
              <a:t>могу…»</a:t>
            </a:r>
            <a:r>
              <a:rPr sz="18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Times New Roman"/>
                <a:cs typeface="Times New Roman"/>
              </a:rPr>
              <a:t>«Уходи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тогда!»,</a:t>
            </a:r>
            <a:r>
              <a:rPr sz="18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sz="18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закричала</a:t>
            </a:r>
            <a:r>
              <a:rPr sz="18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Лиса</a:t>
            </a:r>
            <a:r>
              <a:rPr sz="18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прогнала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FFFF00"/>
                </a:solidFill>
                <a:latin typeface="Times New Roman"/>
                <a:cs typeface="Times New Roman"/>
              </a:rPr>
              <a:t>Козу.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Опять</a:t>
            </a:r>
            <a:r>
              <a:rPr sz="18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заплакала</a:t>
            </a:r>
            <a:r>
              <a:rPr sz="18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Коза</a:t>
            </a:r>
            <a:r>
              <a:rPr sz="1800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пошла</a:t>
            </a:r>
            <a:r>
              <a:rPr sz="18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дальше…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6031" y="3136392"/>
            <a:ext cx="3904488" cy="3721606"/>
          </a:xfrm>
          <a:prstGeom prst="rect">
            <a:avLst/>
          </a:prstGeom>
        </p:spPr>
      </p:pic>
      <p:pic>
        <p:nvPicPr>
          <p:cNvPr id="2052" name="Picture 4" descr="https://gas-kvas.com/grafic/uploads/posts/2024-01/gas-kvas-com-p-lisa-iz-skazki-dlya-detei-na-prozrachnom-f-2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9" y="2640328"/>
            <a:ext cx="2896156" cy="39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104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993392"/>
              <a:ext cx="3525012" cy="14036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2734055"/>
              <a:ext cx="3698748" cy="1403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" y="3483864"/>
              <a:ext cx="2409444" cy="14036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965" y="2162632"/>
            <a:ext cx="2733040" cy="2265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4900" spc="-5" dirty="0">
                <a:solidFill>
                  <a:srgbClr val="FFFFFF"/>
                </a:solidFill>
              </a:rPr>
              <a:t>Оцените </a:t>
            </a:r>
            <a:r>
              <a:rPr sz="4900" dirty="0">
                <a:solidFill>
                  <a:srgbClr val="FFFFFF"/>
                </a:solidFill>
              </a:rPr>
              <a:t> </a:t>
            </a:r>
            <a:r>
              <a:rPr sz="4900" spc="-20" dirty="0">
                <a:solidFill>
                  <a:srgbClr val="FFFFFF"/>
                </a:solidFill>
              </a:rPr>
              <a:t>п</a:t>
            </a:r>
            <a:r>
              <a:rPr sz="4900" dirty="0">
                <a:solidFill>
                  <a:srgbClr val="FFFFFF"/>
                </a:solidFill>
              </a:rPr>
              <a:t>о</a:t>
            </a:r>
            <a:r>
              <a:rPr sz="4900" spc="-20" dirty="0">
                <a:solidFill>
                  <a:srgbClr val="FFFFFF"/>
                </a:solidFill>
              </a:rPr>
              <a:t>с</a:t>
            </a:r>
            <a:r>
              <a:rPr sz="4900" dirty="0">
                <a:solidFill>
                  <a:srgbClr val="FFFFFF"/>
                </a:solidFill>
              </a:rPr>
              <a:t>туп</a:t>
            </a:r>
            <a:r>
              <a:rPr sz="4900" spc="-15" dirty="0">
                <a:solidFill>
                  <a:srgbClr val="FFFFFF"/>
                </a:solidFill>
              </a:rPr>
              <a:t>о</a:t>
            </a:r>
            <a:r>
              <a:rPr sz="4900" dirty="0">
                <a:solidFill>
                  <a:srgbClr val="FFFFFF"/>
                </a:solidFill>
              </a:rPr>
              <a:t>к  </a:t>
            </a:r>
            <a:r>
              <a:rPr sz="4900" spc="5" dirty="0">
                <a:solidFill>
                  <a:srgbClr val="FFFFFF"/>
                </a:solidFill>
              </a:rPr>
              <a:t>Лисы</a:t>
            </a:r>
            <a:endParaRPr sz="4900"/>
          </a:p>
        </p:txBody>
      </p:sp>
      <p:grpSp>
        <p:nvGrpSpPr>
          <p:cNvPr id="8" name="object 8"/>
          <p:cNvGrpSpPr/>
          <p:nvPr/>
        </p:nvGrpSpPr>
        <p:grpSpPr>
          <a:xfrm>
            <a:off x="3776471" y="694944"/>
            <a:ext cx="2331720" cy="877824"/>
            <a:chOff x="3776471" y="694944"/>
            <a:chExt cx="2331720" cy="87782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6471" y="694944"/>
              <a:ext cx="960120" cy="877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8071" y="694944"/>
              <a:ext cx="960120" cy="877824"/>
            </a:xfrm>
            <a:prstGeom prst="rect">
              <a:avLst/>
            </a:prstGeom>
          </p:spPr>
        </p:pic>
      </p:grpSp>
      <p:pic>
        <p:nvPicPr>
          <p:cNvPr id="12" name="Picture 4" descr="https://gas-kvas.com/grafic/uploads/posts/2024-01/gas-kvas-com-p-lisa-iz-skazki-dlya-detei-na-prozrachnom-f-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13" y="2286000"/>
            <a:ext cx="2896156" cy="39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228600"/>
              <a:ext cx="7347204" cy="461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475487"/>
              <a:ext cx="1504188" cy="461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3311" y="475487"/>
              <a:ext cx="388619" cy="461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9616" y="475487"/>
              <a:ext cx="3232404" cy="4617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3984" y="475487"/>
              <a:ext cx="388620" cy="4617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0288" y="475487"/>
              <a:ext cx="3012948" cy="461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60" y="722376"/>
              <a:ext cx="7356348" cy="461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160" y="960119"/>
              <a:ext cx="7127748" cy="461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60" y="1207008"/>
              <a:ext cx="7338059" cy="4617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160" y="1453896"/>
              <a:ext cx="2089404" cy="4617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527" y="1453896"/>
              <a:ext cx="388619" cy="461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3976" y="1453896"/>
              <a:ext cx="2446020" cy="461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51959" y="1453896"/>
              <a:ext cx="352043" cy="4617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0832" y="1453896"/>
              <a:ext cx="1659636" cy="4617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2432" y="1453896"/>
              <a:ext cx="352043" cy="4617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1303" y="1453896"/>
              <a:ext cx="1376172" cy="4617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160" y="1691639"/>
              <a:ext cx="5372100" cy="46177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8470" y="281114"/>
            <a:ext cx="7161530" cy="17322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Идет</a:t>
            </a:r>
            <a:r>
              <a:rPr sz="15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Коза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дальше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видит</a:t>
            </a:r>
            <a:r>
              <a:rPr sz="15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большую</a:t>
            </a:r>
            <a:r>
              <a:rPr sz="15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двухэтажную</a:t>
            </a:r>
            <a:r>
              <a:rPr sz="155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берлогу.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вывеске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написано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«Хозяин 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леса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Медведь». «Вот 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кто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мне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поможет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Медведь!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Он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ведь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хозяин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35" dirty="0">
                <a:solidFill>
                  <a:srgbClr val="FFFFFF"/>
                </a:solidFill>
                <a:latin typeface="Times New Roman"/>
                <a:cs typeface="Times New Roman"/>
              </a:rPr>
              <a:t>леса, </a:t>
            </a:r>
            <a:r>
              <a:rPr sz="1550" spc="-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всех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главней,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5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следит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порядком</a:t>
            </a:r>
            <a:r>
              <a:rPr sz="15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45" dirty="0">
                <a:solidFill>
                  <a:srgbClr val="FFFFFF"/>
                </a:solidFill>
                <a:latin typeface="Times New Roman"/>
                <a:cs typeface="Times New Roman"/>
              </a:rPr>
              <a:t>лесу».</a:t>
            </a:r>
            <a:r>
              <a:rPr sz="155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Зашла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Коза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Медведю,</a:t>
            </a:r>
            <a:r>
              <a:rPr sz="15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поведала</a:t>
            </a:r>
            <a:r>
              <a:rPr sz="15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своем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горе…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Пожаловалась…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Медведь говорит: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«Не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печалься, Коза!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Я тебе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помогу… 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Только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нас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скоро 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лесные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выборы, 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ты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проголосуй за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меня на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выборах 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нового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хозяина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леса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тогда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сразу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помогу.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«Эх,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подумала 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Коза, -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ты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ищешь 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выгоду!</a:t>
            </a:r>
            <a:r>
              <a:rPr sz="155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5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помощник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мне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Медведь!»</a:t>
            </a:r>
            <a:r>
              <a:rPr sz="155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тихонько</a:t>
            </a:r>
            <a:r>
              <a:rPr sz="15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ушла…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9495" y="2660904"/>
            <a:ext cx="3913632" cy="4041648"/>
          </a:xfrm>
          <a:prstGeom prst="rect">
            <a:avLst/>
          </a:prstGeom>
        </p:spPr>
      </p:pic>
      <p:pic>
        <p:nvPicPr>
          <p:cNvPr id="3082" name="Picture 10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17" y="3276600"/>
            <a:ext cx="4388084" cy="32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544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Детям о коррупции</vt:lpstr>
      <vt:lpstr>Жили-были Дед и Баба. И  была у них Коза- такая добрая,  ласковая. Паслась она на лугу  и приносила молоко для  стариков.</vt:lpstr>
      <vt:lpstr>Презентация PowerPoint</vt:lpstr>
      <vt:lpstr>Бродит по лесу – устала…,  вдруг видит на поляне  Теремок. «Как хорошо, в  теремке можно отдохнуть», -  подумала Коза и постучалась.</vt:lpstr>
      <vt:lpstr>Презентация PowerPoint</vt:lpstr>
      <vt:lpstr>Оцените поступок  Мышки.</vt:lpstr>
      <vt:lpstr>Презентация PowerPoint</vt:lpstr>
      <vt:lpstr>Оцените  поступок  Лисы</vt:lpstr>
      <vt:lpstr>Презентация PowerPoint</vt:lpstr>
      <vt:lpstr>Оцените  поступок  Медведя</vt:lpstr>
      <vt:lpstr>Идет Коза Дальше, а навстречу ей Заяц, узнал о  беде Козы, нашел листик подорожника, приложил к ранке Козы, обвязал осиновой  веточкой. Стало Козе получше. Пошли вместе.</vt:lpstr>
      <vt:lpstr>Навстречу Ежик. Узнал о беде Козы,  угостил ее лесным яблочком.</vt:lpstr>
      <vt:lpstr>А тут Сорока пролетала мимо, рассказали  друзья ей о Козе. А Сорока говорит: «Я в лесу  все дороги знаю, идите за мной…» Сорока  полетела, а друзья поспешили за ней… Так она  указала путь Козе в деревню к Деду и Бабе.</vt:lpstr>
      <vt:lpstr>Обрадовались они, увидев свою  любимицу, а помощников – добрых  лесных зверей отблагодарили подарками.  Тут и сказочке конец…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презентацию Чумак Г.М.</dc:title>
  <dc:creator>Алексей</dc:creator>
  <cp:lastModifiedBy>HP</cp:lastModifiedBy>
  <cp:revision>3</cp:revision>
  <dcterms:created xsi:type="dcterms:W3CDTF">2024-04-23T06:27:44Z</dcterms:created>
  <dcterms:modified xsi:type="dcterms:W3CDTF">2024-04-23T05:42:41Z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LastSaved">
    <vt:filetime>2024-04-23T00:00:00Z</vt:filetime>
  </property>
</Properties>
</file>