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B27C-57DD-4DE3-9774-5A53193788F3}" type="datetimeFigureOut">
              <a:rPr lang="ru-RU" smtClean="0"/>
              <a:t>18.08.2024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3C073-0345-4024-9DC2-956A69DD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3D75-DED1-4758-85D4-FE87CB5A4030}" type="datetime1">
              <a:rPr lang="ru-RU" smtClean="0"/>
              <a:t>18.08.2024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5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8E5A-D643-4C85-BB2C-1321DC62DE6C}" type="datetime1">
              <a:rPr lang="ru-RU" smtClean="0"/>
              <a:t>18.08.2024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6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DF93-0166-4B4C-A133-B7E0B2A46408}" type="datetime1">
              <a:rPr lang="ru-RU" smtClean="0"/>
              <a:t>18.08.2024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9710-3BA6-489F-A40B-C3D9DC1098FC}" type="datetime1">
              <a:rPr lang="ru-RU" smtClean="0"/>
              <a:t>18.08.2024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8BB-6E3D-48B3-B5F9-5C6E6A780FD9}" type="datetime1">
              <a:rPr lang="ru-RU" smtClean="0"/>
              <a:t>18.08.2024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DFC-3F64-4EEF-909C-DE7D3FA52A13}" type="datetime1">
              <a:rPr lang="ru-RU" smtClean="0"/>
              <a:t>18.08.2024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4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8B6-DFD1-4625-A2B2-B5AD9420E399}" type="datetime1">
              <a:rPr lang="ru-RU" smtClean="0"/>
              <a:t>18.08.2024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1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CD55-A595-45DF-ACD8-1F62A8C0820D}" type="datetime1">
              <a:rPr lang="ru-RU" smtClean="0"/>
              <a:t>18.08.2024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5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F63D-6A25-4A46-B838-51DBF0BD1E12}" type="datetime1">
              <a:rPr lang="ru-RU" smtClean="0"/>
              <a:t>18.08.2024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1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BB1F-63B7-4A40-ACFA-16314B6E7D4B}" type="datetime1">
              <a:rPr lang="ru-RU" smtClean="0"/>
              <a:t>18.08.2024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6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D544-D256-42F9-ABEC-08E7B43DDAE5}" type="datetime1">
              <a:rPr lang="ru-RU" smtClean="0"/>
              <a:t>18.08.2024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2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C2D0-177F-4CF4-ACD5-B9B56409502E}" type="datetime1">
              <a:rPr lang="ru-RU" smtClean="0"/>
              <a:t>18.08.2024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EE9F-7C12-4597-9351-471BB9F80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r="4167"/>
          <a:stretch/>
        </p:blipFill>
        <p:spPr>
          <a:xfrm>
            <a:off x="-12700" y="3175"/>
            <a:ext cx="10067992" cy="6851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20775" y="0"/>
            <a:ext cx="6671225" cy="685800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5" y="33440"/>
            <a:ext cx="6671225" cy="26444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31678" y="3164452"/>
            <a:ext cx="4940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ТРАЕКТОРИЯ И ИНСТРУМЕНТЫ РАЗВИТИЯ ЦЕЛЕВЫХ ШКОЛ ПРИ ПОДДЕРЖКЕ МЕТОДИСТОВ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7173B-3938-2B4B-13FE-F3F8B79F306B}"/>
              </a:ext>
            </a:extLst>
          </p:cNvPr>
          <p:cNvSpPr txBox="1"/>
          <p:nvPr/>
        </p:nvSpPr>
        <p:spPr>
          <a:xfrm>
            <a:off x="6696706" y="4564257"/>
            <a:ext cx="421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филиала АО «НЦПК «</a:t>
            </a:r>
            <a:r>
              <a:rPr lang="ru-RU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ИПР по Карагандинской области</a:t>
            </a:r>
          </a:p>
          <a:p>
            <a:pPr algn="ctr"/>
            <a:r>
              <a:rPr lang="ru-RU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Жетписбаева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92" y="1355663"/>
            <a:ext cx="1216686" cy="8219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2700" y="0"/>
            <a:ext cx="5956300" cy="6858000"/>
          </a:xfrm>
          <a:prstGeom prst="rect">
            <a:avLst/>
          </a:prstGeom>
          <a:solidFill>
            <a:srgbClr val="0080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1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C4DCD-1AA0-45A2-A380-1F7548E0C988}"/>
              </a:ext>
            </a:extLst>
          </p:cNvPr>
          <p:cNvSpPr txBox="1"/>
          <p:nvPr/>
        </p:nvSpPr>
        <p:spPr>
          <a:xfrm>
            <a:off x="903010" y="391973"/>
            <a:ext cx="9549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ДЕЯТЕЛЬНОСТЬ «ӨРЛЕУ» ДЛЯ ПОВЫШЕНИЯ КАЧЕСТВА ОБУЧЕНИЯ И ПОСТКУРСОВОГО СОПРОВОЖДЕНИЯ ПЕДАГОГОВ И МЕТОДИСТОВ-МЕНТОРОВ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3010" y="1104979"/>
            <a:ext cx="102160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459193"/>
            <a:ext cx="642257" cy="645785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4375" y="1676400"/>
            <a:ext cx="3389215" cy="424815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01025" y="1676400"/>
            <a:ext cx="2918020" cy="424815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8567" y="1676400"/>
            <a:ext cx="3243944" cy="424815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63735" y="3195935"/>
            <a:ext cx="2353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Отбор содержания основного и продвинутого уровней обучения педагогов с учетом обратной связи педагогов на базовом курсе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3392" y="3200995"/>
            <a:ext cx="28815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Внести дополнения и изменения в ОП «Трансформация методической деятельности» с учетом промежуточных результатов взаимодействия методистов-менторов с ЦШ в 2024-2025 учебном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88460" y="3200995"/>
            <a:ext cx="2343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Совершенствование инструментов ПКС педагогов и методистов-менторов в соответствии с потребностями региона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04" y="2327810"/>
            <a:ext cx="588271" cy="588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03" y="2344160"/>
            <a:ext cx="571922" cy="571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43" y="2332949"/>
            <a:ext cx="583132" cy="58313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400635-18F7-49AA-9561-A4398D03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0"/>
          <a:stretch/>
        </p:blipFill>
        <p:spPr>
          <a:xfrm>
            <a:off x="-1" y="-28575"/>
            <a:ext cx="12156529" cy="3539059"/>
          </a:xfrm>
          <a:prstGeom prst="rect">
            <a:avLst/>
          </a:prstGeom>
        </p:spPr>
      </p:pic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 txBox="1">
            <a:spLocks/>
          </p:cNvSpPr>
          <p:nvPr/>
        </p:nvSpPr>
        <p:spPr>
          <a:xfrm>
            <a:off x="2284411" y="3199356"/>
            <a:ext cx="8278814" cy="152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азарларыңызға рахмет!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A69032-BF9E-4465-9F83-BE87D5FF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8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6640843" y="4301886"/>
            <a:ext cx="4482785" cy="2137014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14084" y="1562529"/>
            <a:ext cx="5286718" cy="4876371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49743" y="6316990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34912" y="1405213"/>
            <a:ext cx="98197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44339" y="384784"/>
            <a:ext cx="98792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858934" y="583315"/>
            <a:ext cx="599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+mj-lt"/>
              </a:rPr>
              <a:t>Качество системы образования не может быть выше </a:t>
            </a:r>
          </a:p>
          <a:p>
            <a:r>
              <a:rPr lang="ru-RU" sz="1400" i="1" dirty="0">
                <a:latin typeface="+mj-lt"/>
              </a:rPr>
              <a:t>качества работающих в ней учителей  </a:t>
            </a:r>
            <a:r>
              <a:rPr lang="ru-RU" sz="1400" b="1" i="1" dirty="0">
                <a:latin typeface="+mj-lt"/>
              </a:rPr>
              <a:t>                                        </a:t>
            </a:r>
          </a:p>
          <a:p>
            <a:pPr algn="r"/>
            <a:r>
              <a:rPr lang="ru-RU" sz="1400" b="1" i="1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Michael Barber &amp; </a:t>
            </a:r>
            <a:r>
              <a:rPr lang="en-US" sz="1400" b="1" dirty="0" err="1">
                <a:latin typeface="+mj-lt"/>
              </a:rPr>
              <a:t>Mourshed</a:t>
            </a:r>
            <a:r>
              <a:rPr lang="en-US" sz="1400" b="1" dirty="0">
                <a:latin typeface="+mj-lt"/>
              </a:rPr>
              <a:t> Mona</a:t>
            </a:r>
            <a:endParaRPr lang="ru-RU" sz="1400" b="1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93" y="552794"/>
            <a:ext cx="655685" cy="6951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F3974B-2141-4D29-92C7-4D9879AA52BE}"/>
              </a:ext>
            </a:extLst>
          </p:cNvPr>
          <p:cNvSpPr txBox="1"/>
          <p:nvPr/>
        </p:nvSpPr>
        <p:spPr>
          <a:xfrm>
            <a:off x="1358587" y="1647209"/>
            <a:ext cx="512592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Ключевые условия </a:t>
            </a:r>
          </a:p>
          <a:p>
            <a:r>
              <a:rPr lang="ru-RU" sz="1600" b="1" dirty="0"/>
              <a:t>качественного образования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484466" y="2353669"/>
            <a:ext cx="4695667" cy="3500558"/>
            <a:chOff x="1590737" y="2439373"/>
            <a:chExt cx="5228687" cy="3897918"/>
          </a:xfrm>
        </p:grpSpPr>
        <p:sp>
          <p:nvSpPr>
            <p:cNvPr id="16" name="Арка 15"/>
            <p:cNvSpPr/>
            <p:nvPr/>
          </p:nvSpPr>
          <p:spPr>
            <a:xfrm rot="21396919" flipV="1">
              <a:off x="2215298" y="2572209"/>
              <a:ext cx="3584208" cy="3403505"/>
            </a:xfrm>
            <a:prstGeom prst="blockArc">
              <a:avLst>
                <a:gd name="adj1" fmla="val 9914962"/>
                <a:gd name="adj2" fmla="val 13604417"/>
                <a:gd name="adj3" fmla="val 505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662097" y="4425503"/>
              <a:ext cx="163187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4" name="Арка 13"/>
            <p:cNvSpPr/>
            <p:nvPr/>
          </p:nvSpPr>
          <p:spPr>
            <a:xfrm>
              <a:off x="2215298" y="2601369"/>
              <a:ext cx="3584208" cy="3403505"/>
            </a:xfrm>
            <a:prstGeom prst="blockArc">
              <a:avLst>
                <a:gd name="adj1" fmla="val 11695375"/>
                <a:gd name="adj2" fmla="val 16195676"/>
                <a:gd name="adj3" fmla="val 4253"/>
              </a:avLst>
            </a:prstGeom>
            <a:solidFill>
              <a:srgbClr val="008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15" name="Арка 14"/>
            <p:cNvSpPr/>
            <p:nvPr/>
          </p:nvSpPr>
          <p:spPr>
            <a:xfrm rot="10800000" flipV="1">
              <a:off x="2251633" y="2601368"/>
              <a:ext cx="3642143" cy="3403505"/>
            </a:xfrm>
            <a:prstGeom prst="blockArc">
              <a:avLst>
                <a:gd name="adj1" fmla="val 11857990"/>
                <a:gd name="adj2" fmla="val 16195676"/>
                <a:gd name="adj3" fmla="val 425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17" name="Арка 16"/>
            <p:cNvSpPr/>
            <p:nvPr/>
          </p:nvSpPr>
          <p:spPr>
            <a:xfrm rot="10800000">
              <a:off x="2270487" y="2643342"/>
              <a:ext cx="3642143" cy="3403505"/>
            </a:xfrm>
            <a:prstGeom prst="blockArc">
              <a:avLst>
                <a:gd name="adj1" fmla="val 9813641"/>
                <a:gd name="adj2" fmla="val 13852531"/>
                <a:gd name="adj3" fmla="val 486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37468" y="3937600"/>
              <a:ext cx="2392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ВЗАИМОСВЯЗЬ ФАКТОРОВ</a:t>
              </a:r>
            </a:p>
          </p:txBody>
        </p:sp>
        <p:sp>
          <p:nvSpPr>
            <p:cNvPr id="19" name="Арка 18"/>
            <p:cNvSpPr/>
            <p:nvPr/>
          </p:nvSpPr>
          <p:spPr>
            <a:xfrm rot="14503076">
              <a:off x="2149496" y="2571340"/>
              <a:ext cx="3669176" cy="3405241"/>
            </a:xfrm>
            <a:prstGeom prst="blockArc">
              <a:avLst>
                <a:gd name="adj1" fmla="val 10298118"/>
                <a:gd name="adj2" fmla="val 14577439"/>
                <a:gd name="adj3" fmla="val 49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316327" y="2957841"/>
              <a:ext cx="1723282" cy="651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/>
                <a:t>Качественное преподавание</a:t>
              </a:r>
            </a:p>
          </p:txBody>
        </p:sp>
        <p:cxnSp>
          <p:nvCxnSpPr>
            <p:cNvPr id="23" name="Прямая соединительная линия 22"/>
            <p:cNvCxnSpPr>
              <a:cxnSpLocks/>
            </p:cNvCxnSpPr>
            <p:nvPr/>
          </p:nvCxnSpPr>
          <p:spPr>
            <a:xfrm>
              <a:off x="4334982" y="2957841"/>
              <a:ext cx="157764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cxnSpLocks/>
            </p:cNvCxnSpPr>
            <p:nvPr/>
          </p:nvCxnSpPr>
          <p:spPr>
            <a:xfrm>
              <a:off x="4343721" y="3588246"/>
              <a:ext cx="156890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4630511" y="4425501"/>
              <a:ext cx="2188913" cy="651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/>
                <a:t>Сильное и видимое лидерство</a:t>
              </a:r>
            </a:p>
          </p:txBody>
        </p:sp>
        <p:cxnSp>
          <p:nvCxnSpPr>
            <p:cNvPr id="29" name="Прямая соединительная линия 28"/>
            <p:cNvCxnSpPr>
              <a:cxnSpLocks/>
            </p:cNvCxnSpPr>
            <p:nvPr/>
          </p:nvCxnSpPr>
          <p:spPr>
            <a:xfrm flipV="1">
              <a:off x="4803284" y="4425502"/>
              <a:ext cx="1828776" cy="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>
            <a:xfrm>
              <a:off x="4803284" y="5050785"/>
              <a:ext cx="170195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3426643" y="5686136"/>
              <a:ext cx="1329179" cy="651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/>
                <a:t>Высокие </a:t>
              </a:r>
            </a:p>
            <a:p>
              <a:pPr lvl="0" algn="ctr"/>
              <a:r>
                <a:rPr lang="ru-RU" sz="1600" dirty="0"/>
                <a:t>ожидания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426643" y="5686136"/>
              <a:ext cx="132917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416848" y="6329450"/>
              <a:ext cx="132917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1590737" y="4510143"/>
              <a:ext cx="1736285" cy="37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 err="1"/>
                <a:t>Менторство</a:t>
              </a:r>
              <a:endParaRPr lang="ru-RU" sz="1600" dirty="0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662097" y="4425504"/>
              <a:ext cx="1631879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662097" y="4948724"/>
              <a:ext cx="1631879" cy="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1759444" y="2957841"/>
              <a:ext cx="1949557" cy="651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 err="1"/>
                <a:t>Коллаборативная</a:t>
              </a:r>
              <a:r>
                <a:rPr lang="ru-RU" sz="1600" dirty="0"/>
                <a:t> среда</a:t>
              </a:r>
            </a:p>
          </p:txBody>
        </p:sp>
        <p:cxnSp>
          <p:nvCxnSpPr>
            <p:cNvPr id="47" name="Прямая соединительная линия 46"/>
            <p:cNvCxnSpPr>
              <a:cxnSpLocks/>
            </p:cNvCxnSpPr>
            <p:nvPr/>
          </p:nvCxnSpPr>
          <p:spPr>
            <a:xfrm>
              <a:off x="1759444" y="2957841"/>
              <a:ext cx="1871512" cy="0"/>
            </a:xfrm>
            <a:prstGeom prst="line">
              <a:avLst/>
            </a:prstGeom>
            <a:ln w="28575">
              <a:solidFill>
                <a:srgbClr val="008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cxnSpLocks/>
            </p:cNvCxnSpPr>
            <p:nvPr/>
          </p:nvCxnSpPr>
          <p:spPr>
            <a:xfrm>
              <a:off x="1836634" y="3588246"/>
              <a:ext cx="1794322" cy="0"/>
            </a:xfrm>
            <a:prstGeom prst="line">
              <a:avLst/>
            </a:prstGeom>
            <a:ln w="28575">
              <a:solidFill>
                <a:srgbClr val="008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Скругленный прямоугольник 53"/>
          <p:cNvSpPr/>
          <p:nvPr/>
        </p:nvSpPr>
        <p:spPr>
          <a:xfrm>
            <a:off x="6641031" y="1562529"/>
            <a:ext cx="4482598" cy="2383535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856658" y="2114486"/>
            <a:ext cx="2020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педагог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директор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методист-ментор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«</a:t>
            </a:r>
            <a:r>
              <a:rPr lang="kk-KZ" sz="1600" dirty="0"/>
              <a:t>Өрлеу»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F3974B-2141-4D29-92C7-4D9879AA52BE}"/>
              </a:ext>
            </a:extLst>
          </p:cNvPr>
          <p:cNvSpPr txBox="1"/>
          <p:nvPr/>
        </p:nvSpPr>
        <p:spPr>
          <a:xfrm>
            <a:off x="6724744" y="1719236"/>
            <a:ext cx="25029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Синергия усилий: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D64045-34A7-43F1-B777-4822BDC34950}"/>
              </a:ext>
            </a:extLst>
          </p:cNvPr>
          <p:cNvSpPr txBox="1"/>
          <p:nvPr/>
        </p:nvSpPr>
        <p:spPr>
          <a:xfrm>
            <a:off x="7503111" y="4585855"/>
            <a:ext cx="274862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ПОВЫШЕНИЕ КАЧЕСТВА ОБРАЗОВАНИЯ</a:t>
            </a:r>
          </a:p>
          <a:p>
            <a:pPr algn="ctr"/>
            <a:r>
              <a:rPr lang="ru-RU" sz="1600" b="1" dirty="0"/>
              <a:t> –</a:t>
            </a:r>
          </a:p>
          <a:p>
            <a:pPr algn="ctr"/>
            <a:r>
              <a:rPr lang="ru-RU" sz="1600" b="1" dirty="0"/>
              <a:t> СТРАТЕГИЯ НАЦИОНАЛЬНОГО УСПЕХА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033939" y="2137968"/>
            <a:ext cx="2020765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1600" dirty="0"/>
              <a:t>Проектный офис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1600" dirty="0"/>
              <a:t>ДОКСО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k-KZ" sz="1600" dirty="0"/>
              <a:t>МИО</a:t>
            </a:r>
            <a:endParaRPr lang="ru-RU" sz="1600" dirty="0"/>
          </a:p>
        </p:txBody>
      </p:sp>
      <p:sp>
        <p:nvSpPr>
          <p:cNvPr id="63" name="Равнобедренный треугольник 62"/>
          <p:cNvSpPr/>
          <p:nvPr/>
        </p:nvSpPr>
        <p:spPr>
          <a:xfrm flipV="1">
            <a:off x="8751632" y="4055035"/>
            <a:ext cx="295275" cy="173061"/>
          </a:xfrm>
          <a:prstGeom prst="triangle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546549" y="5864126"/>
            <a:ext cx="434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John Hattie</a:t>
            </a:r>
            <a:r>
              <a:rPr lang="ru-RU" sz="1200" dirty="0"/>
              <a:t>, </a:t>
            </a:r>
            <a:r>
              <a:rPr lang="en-US" sz="1200" dirty="0"/>
              <a:t>Robert </a:t>
            </a:r>
            <a:r>
              <a:rPr lang="en-US" sz="1200" dirty="0" err="1"/>
              <a:t>Marzano</a:t>
            </a:r>
            <a:r>
              <a:rPr lang="ru-RU" sz="1200" dirty="0"/>
              <a:t>, </a:t>
            </a:r>
            <a:r>
              <a:rPr lang="en-US" sz="1200" dirty="0"/>
              <a:t>Education Policy Outlook </a:t>
            </a:r>
            <a:r>
              <a:rPr lang="ru-RU" sz="1200" dirty="0"/>
              <a:t>(ОЭСР),</a:t>
            </a:r>
          </a:p>
          <a:p>
            <a:pPr algn="ctr"/>
            <a:r>
              <a:rPr lang="ru-RU" sz="1200" dirty="0"/>
              <a:t> </a:t>
            </a:r>
            <a:r>
              <a:rPr lang="en-US" sz="1200" dirty="0"/>
              <a:t>Effective Schools Research</a:t>
            </a:r>
            <a:r>
              <a:rPr lang="ru-RU" sz="12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273593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313579" y="5184402"/>
            <a:ext cx="2877255" cy="1009651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6810" y="5184402"/>
            <a:ext cx="2877255" cy="1009651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13579" y="1298075"/>
            <a:ext cx="3111707" cy="1009651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13579" y="2445268"/>
            <a:ext cx="3111704" cy="1272657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6810" y="1298075"/>
            <a:ext cx="2877255" cy="1147193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6810" y="2587557"/>
            <a:ext cx="2877255" cy="1272657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46636" y="1299837"/>
            <a:ext cx="3562350" cy="984139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6636" y="2624746"/>
            <a:ext cx="3562350" cy="964595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6636" y="3936499"/>
            <a:ext cx="3562350" cy="885268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46636" y="5184402"/>
            <a:ext cx="3562350" cy="1009651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6810" y="847144"/>
            <a:ext cx="105984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B65836-A12E-B6FE-52C0-FCE4DDB6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10" y="254752"/>
            <a:ext cx="9141943" cy="6437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ТРАЕКТОРИЯ РАЗВИТИЯ ЦЕЛЕВЫХ ШКОЛ КАРАГАНДИНСКОЙ  ОБЛАСТИ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Tahoma"/>
              <a:ea typeface="Tahoma"/>
              <a:cs typeface="Calibri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8F8EE2-2D76-4CE5-83EF-3C5E9DC0DF80}"/>
              </a:ext>
            </a:extLst>
          </p:cNvPr>
          <p:cNvSpPr/>
          <p:nvPr/>
        </p:nvSpPr>
        <p:spPr>
          <a:xfrm>
            <a:off x="5363598" y="1439537"/>
            <a:ext cx="2578707" cy="7399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ДВУНАПРАВЛЕННОЕ ПОСТКУРСОВОЕ СОПРОВОЖДЕНИЕ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F3A8CE-B49C-420E-9841-A08516106A7D}"/>
              </a:ext>
            </a:extLst>
          </p:cNvPr>
          <p:cNvSpPr/>
          <p:nvPr/>
        </p:nvSpPr>
        <p:spPr>
          <a:xfrm>
            <a:off x="5458441" y="4067974"/>
            <a:ext cx="2013322" cy="728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kk-KZ" sz="1400" b="1" dirty="0">
                <a:solidFill>
                  <a:schemeClr val="tx1"/>
                </a:solidFill>
              </a:rPr>
              <a:t>МОНИТОРИНГ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AB7D84-E08F-4AE2-A0E2-5CDA11D0FB5C}"/>
              </a:ext>
            </a:extLst>
          </p:cNvPr>
          <p:cNvSpPr/>
          <p:nvPr/>
        </p:nvSpPr>
        <p:spPr>
          <a:xfrm>
            <a:off x="5520997" y="5196043"/>
            <a:ext cx="2263908" cy="1076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ПОСТКУРСОВАЯ ДЕЯТЕЛЬНОСТЬ МЕТОДИСТОВ-МЕНТОРОВ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0ECF7F-B0BF-4665-B0C8-11A3424E38CC}"/>
              </a:ext>
            </a:extLst>
          </p:cNvPr>
          <p:cNvSpPr/>
          <p:nvPr/>
        </p:nvSpPr>
        <p:spPr>
          <a:xfrm>
            <a:off x="5430103" y="2770490"/>
            <a:ext cx="2578707" cy="728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kk-KZ" sz="1400" b="1" dirty="0">
                <a:solidFill>
                  <a:schemeClr val="tx1"/>
                </a:solidFill>
              </a:rPr>
              <a:t>ПРОГРАММА </a:t>
            </a:r>
          </a:p>
          <a:p>
            <a:r>
              <a:rPr lang="kk-KZ" sz="1400" b="1" dirty="0">
                <a:solidFill>
                  <a:schemeClr val="tx1"/>
                </a:solidFill>
              </a:rPr>
              <a:t>РАЗВИТИЯ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038254-60E4-4DF5-8D65-222032C5B190}"/>
              </a:ext>
            </a:extLst>
          </p:cNvPr>
          <p:cNvSpPr/>
          <p:nvPr/>
        </p:nvSpPr>
        <p:spPr>
          <a:xfrm>
            <a:off x="950990" y="1450975"/>
            <a:ext cx="2628896" cy="8330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Обучение 3491 педагогов 84 ЦШ в рамках уровневой пролонгированной программы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980FFB-E390-4E0A-9088-3F9BFAE84F6F}"/>
              </a:ext>
            </a:extLst>
          </p:cNvPr>
          <p:cNvSpPr/>
          <p:nvPr/>
        </p:nvSpPr>
        <p:spPr>
          <a:xfrm>
            <a:off x="8461806" y="1400348"/>
            <a:ext cx="2891994" cy="814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Обучение 32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методистов ЦШ по теме «Трансформация методической деятельности»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A9357-7EE2-4BA3-82E9-7D1BBCFC5125}"/>
              </a:ext>
            </a:extLst>
          </p:cNvPr>
          <p:cNvSpPr/>
          <p:nvPr/>
        </p:nvSpPr>
        <p:spPr>
          <a:xfrm>
            <a:off x="1019097" y="5343149"/>
            <a:ext cx="2547059" cy="7004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</a:rPr>
              <a:t>обучение педагогов на базовом курсе на платформе </a:t>
            </a:r>
            <a:r>
              <a:rPr lang="en-US" sz="1600" dirty="0">
                <a:solidFill>
                  <a:schemeClr val="tx1"/>
                </a:solidFill>
              </a:rPr>
              <a:t>LMS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C563100-B1C4-4CEA-B83B-DB5657F401B9}"/>
              </a:ext>
            </a:extLst>
          </p:cNvPr>
          <p:cNvSpPr/>
          <p:nvPr/>
        </p:nvSpPr>
        <p:spPr>
          <a:xfrm>
            <a:off x="8419654" y="5399905"/>
            <a:ext cx="2622952" cy="5786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</a:rPr>
              <a:t>Результативность взаимодействия методиста-ментора с ЦШ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F0C6B75-289E-4699-BDA1-519A597DF4E0}"/>
              </a:ext>
            </a:extLst>
          </p:cNvPr>
          <p:cNvSpPr/>
          <p:nvPr/>
        </p:nvSpPr>
        <p:spPr>
          <a:xfrm>
            <a:off x="8552057" y="2690546"/>
            <a:ext cx="2400298" cy="5621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5 инструментов ПКС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E3B696-74EB-4825-895F-7CF735081790}"/>
              </a:ext>
            </a:extLst>
          </p:cNvPr>
          <p:cNvSpPr/>
          <p:nvPr/>
        </p:nvSpPr>
        <p:spPr>
          <a:xfrm>
            <a:off x="929641" y="2492895"/>
            <a:ext cx="2650245" cy="14382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Исследование практики педагогов на основе </a:t>
            </a:r>
            <a:r>
              <a:rPr lang="en-US" sz="1600" dirty="0">
                <a:solidFill>
                  <a:schemeClr val="tx1"/>
                </a:solidFill>
              </a:rPr>
              <a:t>Lesson Study, Action Research, Facilitated Action Research, Learning Study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723060" y="1679575"/>
            <a:ext cx="47607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3770862" y="2012950"/>
            <a:ext cx="447321" cy="1061851"/>
            <a:chOff x="3591401" y="2152650"/>
            <a:chExt cx="447321" cy="1061851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772376" y="2161990"/>
              <a:ext cx="266346" cy="203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762851" y="2152650"/>
              <a:ext cx="0" cy="106185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3591401" y="3214501"/>
              <a:ext cx="17145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 flipH="1">
            <a:off x="7823803" y="2012950"/>
            <a:ext cx="447321" cy="1061851"/>
            <a:chOff x="3591401" y="2152650"/>
            <a:chExt cx="447321" cy="1061851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3772376" y="2161990"/>
              <a:ext cx="266346" cy="203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3762851" y="2152650"/>
              <a:ext cx="0" cy="106185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>
              <a:off x="3591401" y="3214501"/>
              <a:ext cx="17145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flipH="1">
            <a:off x="7823803" y="1679575"/>
            <a:ext cx="47607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723060" y="3384550"/>
            <a:ext cx="47607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823803" y="3384550"/>
            <a:ext cx="476073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999235" y="2307726"/>
            <a:ext cx="0" cy="2570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999235" y="3621697"/>
            <a:ext cx="0" cy="2570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999235" y="4838701"/>
            <a:ext cx="0" cy="2570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3728944" y="4558599"/>
            <a:ext cx="447321" cy="1061851"/>
            <a:chOff x="3591401" y="2152650"/>
            <a:chExt cx="447321" cy="1061851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3772376" y="2161990"/>
              <a:ext cx="266346" cy="203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3762851" y="2152650"/>
              <a:ext cx="0" cy="106185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>
              <a:off x="3591401" y="3214501"/>
              <a:ext cx="17145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 flipH="1">
            <a:off x="7866258" y="4554445"/>
            <a:ext cx="447321" cy="1061851"/>
            <a:chOff x="3591401" y="2152650"/>
            <a:chExt cx="447321" cy="1061851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3772376" y="2161990"/>
              <a:ext cx="266346" cy="203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3762851" y="2152650"/>
              <a:ext cx="0" cy="106185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H="1">
              <a:off x="3591401" y="3214501"/>
              <a:ext cx="17145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11549743" y="6316990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36" y="1490918"/>
            <a:ext cx="588730" cy="58873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8" y="2795173"/>
            <a:ext cx="589377" cy="5893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6" y="4217207"/>
            <a:ext cx="456291" cy="45629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31" y="5364188"/>
            <a:ext cx="673789" cy="67378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20CE28-C833-4B41-83FB-EFA02220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5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396834" y="1291996"/>
            <a:ext cx="3243944" cy="3622904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09424" y="1291996"/>
            <a:ext cx="3243944" cy="3622904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257" y="1291996"/>
            <a:ext cx="3243944" cy="3622904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6810" y="847144"/>
            <a:ext cx="105984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B65836-A12E-B6FE-52C0-FCE4DDB6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10" y="254752"/>
            <a:ext cx="8622111" cy="6437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УРОВНЕВЫЙ ХАРАКТЕР КУРСОВОЙ ПОДГОТОВКИ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49743" y="6316990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56F02-829B-4CA0-A110-2BEA4B94695C}"/>
              </a:ext>
            </a:extLst>
          </p:cNvPr>
          <p:cNvSpPr txBox="1"/>
          <p:nvPr/>
        </p:nvSpPr>
        <p:spPr>
          <a:xfrm>
            <a:off x="1152890" y="1617984"/>
            <a:ext cx="2493963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онлайн обучение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ключевые учебные предметы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 акцент на обновление и укрепление предметных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2509C-C824-497B-8223-5C62FCF9097F}"/>
              </a:ext>
            </a:extLst>
          </p:cNvPr>
          <p:cNvSpPr txBox="1"/>
          <p:nvPr/>
        </p:nvSpPr>
        <p:spPr>
          <a:xfrm>
            <a:off x="4623240" y="1617984"/>
            <a:ext cx="2933701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интегрированное обучение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функциональная грамотность с привлечением лекторов HARNO (Эстония)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педагогический дизайн и методика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образовательным процессом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F4591-D897-4D67-81EE-E494B25183E2}"/>
              </a:ext>
            </a:extLst>
          </p:cNvPr>
          <p:cNvSpPr txBox="1"/>
          <p:nvPr/>
        </p:nvSpPr>
        <p:spPr>
          <a:xfrm>
            <a:off x="8268542" y="1617984"/>
            <a:ext cx="3156745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интегрированное обучение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приоритет: </a:t>
            </a:r>
          </a:p>
          <a:p>
            <a:pPr marL="285750" lvl="0" indent="-285750">
              <a:buClr>
                <a:srgbClr val="FFC000"/>
              </a:buClr>
              <a:buFont typeface="Tahoma" panose="020B0604030504040204" pitchFamily="34" charset="0"/>
              <a:buChar char="‣"/>
              <a:tabLst>
                <a:tab pos="630555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формирование и поддержка комфортной среды для обучения;</a:t>
            </a:r>
          </a:p>
          <a:p>
            <a:pPr marL="285750" lvl="0" indent="-285750">
              <a:buClr>
                <a:srgbClr val="FFC000"/>
              </a:buClr>
              <a:buFont typeface="Tahoma" panose="020B0604030504040204" pitchFamily="34" charset="0"/>
              <a:buChar char="‣"/>
              <a:tabLst>
                <a:tab pos="630555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система оценивания</a:t>
            </a:r>
          </a:p>
          <a:p>
            <a:pPr marL="285750" lvl="0" indent="-285750">
              <a:buClr>
                <a:srgbClr val="FFC000"/>
              </a:buClr>
              <a:buFont typeface="Tahoma" panose="020B0604030504040204" pitchFamily="34" charset="0"/>
              <a:buChar char="‣"/>
              <a:tabLst>
                <a:tab pos="630555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 IT-технологии, искусственный интеллект (с привлечением лекторов ISTE (США)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1157" y="1102646"/>
            <a:ext cx="2893150" cy="378701"/>
          </a:xfrm>
          <a:prstGeom prst="roundRect">
            <a:avLst>
              <a:gd name="adj" fmla="val 21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84895-1131-4C61-958E-D2B597D0BDAF}"/>
              </a:ext>
            </a:extLst>
          </p:cNvPr>
          <p:cNvSpPr txBox="1"/>
          <p:nvPr/>
        </p:nvSpPr>
        <p:spPr>
          <a:xfrm>
            <a:off x="941169" y="1131740"/>
            <a:ext cx="2705684" cy="338469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355" tIns="45678" rIns="91355" bIns="456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KZ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Tahoma"/>
                <a:cs typeface="Tahoma"/>
              </a:rPr>
              <a:t>БАЗОВ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Tahoma"/>
                <a:cs typeface="Tahoma"/>
              </a:rPr>
              <a:t>ЫЙ КУРС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231" y="1102646"/>
            <a:ext cx="2893150" cy="378701"/>
          </a:xfrm>
          <a:prstGeom prst="roundRect">
            <a:avLst>
              <a:gd name="adj" fmla="val 21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84895-1131-4C61-958E-D2B597D0BDAF}"/>
              </a:ext>
            </a:extLst>
          </p:cNvPr>
          <p:cNvSpPr txBox="1"/>
          <p:nvPr/>
        </p:nvSpPr>
        <p:spPr>
          <a:xfrm>
            <a:off x="4682243" y="1131740"/>
            <a:ext cx="2705684" cy="338469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355" tIns="45678" rIns="91355" bIns="456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Tahoma"/>
                <a:cs typeface="Tahoma"/>
              </a:rPr>
              <a:t>ОСНОВНОЙ КУРС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68542" y="1113784"/>
            <a:ext cx="2893150" cy="378701"/>
          </a:xfrm>
          <a:prstGeom prst="roundRect">
            <a:avLst>
              <a:gd name="adj" fmla="val 21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984895-1131-4C61-958E-D2B597D0BDAF}"/>
              </a:ext>
            </a:extLst>
          </p:cNvPr>
          <p:cNvSpPr txBox="1"/>
          <p:nvPr/>
        </p:nvSpPr>
        <p:spPr>
          <a:xfrm>
            <a:off x="8378554" y="1142878"/>
            <a:ext cx="2705684" cy="338469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355" tIns="45678" rIns="91355" bIns="4567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Tahoma"/>
                <a:cs typeface="Tahoma"/>
              </a:rPr>
              <a:t>ПРОДВИНУТЫЙ КУРС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 flipV="1">
            <a:off x="4014874" y="2993268"/>
            <a:ext cx="295275" cy="173061"/>
          </a:xfrm>
          <a:prstGeom prst="triangle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V="1">
            <a:off x="7743375" y="2993268"/>
            <a:ext cx="295275" cy="173061"/>
          </a:xfrm>
          <a:prstGeom prst="triangle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2257" y="5326662"/>
            <a:ext cx="1069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Программа поддерживает непрерывное профессиональное развитие учителей продолжительностью более 6 месяцев обучения с глубоким погружением в преподаваемый предмет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42257" y="5190024"/>
            <a:ext cx="1071111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2257" y="6159902"/>
            <a:ext cx="1071111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CDB616-8404-44F2-8EC0-CC1845EE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33" y="1063636"/>
            <a:ext cx="11064698" cy="877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C4DCD-1AA0-45A2-A380-1F7548E0C988}"/>
              </a:ext>
            </a:extLst>
          </p:cNvPr>
          <p:cNvSpPr txBox="1"/>
          <p:nvPr/>
        </p:nvSpPr>
        <p:spPr>
          <a:xfrm>
            <a:off x="694553" y="419869"/>
            <a:ext cx="1008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БАЗОВЫЙ КУРС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2C86-90EC-4786-B86C-E81C4918C55C}"/>
              </a:ext>
            </a:extLst>
          </p:cNvPr>
          <p:cNvSpPr txBox="1"/>
          <p:nvPr/>
        </p:nvSpPr>
        <p:spPr>
          <a:xfrm>
            <a:off x="1979629" y="1078543"/>
            <a:ext cx="9621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Анализ результатов мониторинга образовательных достижений обучающихся (МОДО), международных исследований PIRLS, TIMSS,  PI</a:t>
            </a:r>
            <a:r>
              <a:rPr lang="en-US" sz="1600" dirty="0"/>
              <a:t>SA</a:t>
            </a:r>
            <a:r>
              <a:rPr lang="ru-RU" sz="1600" dirty="0"/>
              <a:t>, оценки знаний педагогов (ОЗП), единого национального тестирования обучающихся (ЕНТ)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20" y="1176018"/>
            <a:ext cx="530346" cy="530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D9EA39-E88C-4094-93D1-0EC6FD8D1BF8}"/>
              </a:ext>
            </a:extLst>
          </p:cNvPr>
          <p:cNvSpPr txBox="1"/>
          <p:nvPr/>
        </p:nvSpPr>
        <p:spPr>
          <a:xfrm>
            <a:off x="8845078" y="2273176"/>
            <a:ext cx="298078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анализ и объяснение</a:t>
            </a:r>
          </a:p>
          <a:p>
            <a:r>
              <a:rPr lang="ru-RU" sz="1600" dirty="0"/>
              <a:t>      сложных научных явлений;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данных из различных источников, включая графики и таблицы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42B10-DCEB-49FE-AB3F-15D4B8ECCDC4}"/>
              </a:ext>
            </a:extLst>
          </p:cNvPr>
          <p:cNvSpPr txBox="1"/>
          <p:nvPr/>
        </p:nvSpPr>
        <p:spPr>
          <a:xfrm>
            <a:off x="954585" y="2199039"/>
            <a:ext cx="398161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применение арифметических операций в сложных ситуациях;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алгоритмов для решения разнообразных задач;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использование логических рассуждений и абстрактного мышления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C634B-DC36-40E6-BA7C-62584252CD95}"/>
              </a:ext>
            </a:extLst>
          </p:cNvPr>
          <p:cNvSpPr txBox="1"/>
          <p:nvPr/>
        </p:nvSpPr>
        <p:spPr>
          <a:xfrm>
            <a:off x="5446886" y="2232758"/>
            <a:ext cx="287820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понимание прочитанного текста;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интерпретация и критическая оценка прочитанной информации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7F5E5A-D0AB-4837-9588-B5FDA7E3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44" y="2219273"/>
            <a:ext cx="389464" cy="389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82FE43-26D3-4858-9FB6-34FC0041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135" y="2249999"/>
            <a:ext cx="503138" cy="35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A16CF2-BDC5-430E-8886-2E0C54C00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676" y="2252488"/>
            <a:ext cx="624618" cy="29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22083" y="2103319"/>
            <a:ext cx="4244916" cy="15652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53806" y="2089164"/>
            <a:ext cx="3173916" cy="15652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14529" y="2103319"/>
            <a:ext cx="3437002" cy="15652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8715" y="2103320"/>
            <a:ext cx="4244916" cy="0"/>
          </a:xfrm>
          <a:prstGeom prst="line">
            <a:avLst/>
          </a:prstGeom>
          <a:ln w="57150">
            <a:solidFill>
              <a:srgbClr val="0080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53806" y="2103320"/>
            <a:ext cx="3151630" cy="0"/>
          </a:xfrm>
          <a:prstGeom prst="line">
            <a:avLst/>
          </a:prstGeom>
          <a:ln w="57150">
            <a:solidFill>
              <a:srgbClr val="0080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14529" y="2103320"/>
            <a:ext cx="3413634" cy="0"/>
          </a:xfrm>
          <a:prstGeom prst="line">
            <a:avLst/>
          </a:prstGeom>
          <a:ln w="57150">
            <a:solidFill>
              <a:srgbClr val="0080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8715" y="4240155"/>
            <a:ext cx="4496246" cy="21987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6833" y="4109259"/>
            <a:ext cx="110294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внобедренный треугольник 21"/>
          <p:cNvSpPr/>
          <p:nvPr/>
        </p:nvSpPr>
        <p:spPr>
          <a:xfrm flipV="1">
            <a:off x="2340429" y="3750330"/>
            <a:ext cx="315685" cy="1954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flipV="1">
            <a:off x="6113439" y="3750330"/>
            <a:ext cx="315685" cy="1954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flipV="1">
            <a:off x="9807398" y="3750330"/>
            <a:ext cx="315685" cy="19541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26810" y="847144"/>
            <a:ext cx="105984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70500" y="4240155"/>
            <a:ext cx="6330326" cy="21987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94553" y="4353682"/>
            <a:ext cx="4400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Уникальность базового курса по основным предметам: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крупнейший бесплатный </a:t>
            </a:r>
            <a:r>
              <a:rPr lang="en-US" sz="1600" dirty="0"/>
              <a:t>MOOC</a:t>
            </a:r>
            <a:r>
              <a:rPr lang="ru-RU" sz="1600" dirty="0"/>
              <a:t> в Казахстане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диагностический тест  включает определение уровня социально-эмоциональных навыков </a:t>
            </a:r>
            <a:endParaRPr lang="ru-K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инструменты обратной 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уроки от ведущих педагогов страны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6A8E19-2FF3-4E59-94F1-C0D6FF2552A6}"/>
              </a:ext>
            </a:extLst>
          </p:cNvPr>
          <p:cNvSpPr txBox="1"/>
          <p:nvPr/>
        </p:nvSpPr>
        <p:spPr>
          <a:xfrm>
            <a:off x="5522273" y="4323864"/>
            <a:ext cx="5903014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dirty="0"/>
              <a:t>Содержание и структура базового курса: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тематические лекции:  актуализация предметных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err="1"/>
              <a:t>видеолекции</a:t>
            </a:r>
            <a:r>
              <a:rPr lang="ru-RU" sz="1500" dirty="0"/>
              <a:t>: освоение сложных тем предмета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презентации: визуализация тематического содержания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практические задания: самоконтроль усвоения содержания 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промежуточные тесты: прогресс и идентификация областей для дополнительного изучения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итоговый тест: оц</a:t>
            </a:r>
            <a:r>
              <a:rPr lang="ru-RU" sz="1500" dirty="0">
                <a:cs typeface="Calibri Light"/>
              </a:rPr>
              <a:t>енка результатов обучения и переход на следующий уровень курса</a:t>
            </a:r>
            <a:endParaRPr lang="ru-RU" sz="15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3DD43A-3CA1-4C00-B87E-6908D017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4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26810" y="847144"/>
            <a:ext cx="105984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DB65836-A12E-B6FE-52C0-FCE4DDB6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10" y="254752"/>
            <a:ext cx="8622111" cy="6437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СТАТИСТИКА БАЗОВОГО 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070720-132E-44E4-BFB3-B03E101C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1B2B580-51FB-4FEC-AC88-595484A60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4330"/>
              </p:ext>
            </p:extLst>
          </p:nvPr>
        </p:nvGraphicFramePr>
        <p:xfrm>
          <a:off x="535378" y="775806"/>
          <a:ext cx="6806716" cy="1427229"/>
        </p:xfrm>
        <a:graphic>
          <a:graphicData uri="http://schemas.openxmlformats.org/drawingml/2006/table">
            <a:tbl>
              <a:tblPr/>
              <a:tblGrid>
                <a:gridCol w="1476901">
                  <a:extLst>
                    <a:ext uri="{9D8B030D-6E8A-4147-A177-3AD203B41FA5}">
                      <a16:colId xmlns:a16="http://schemas.microsoft.com/office/drawing/2014/main" val="2087875758"/>
                    </a:ext>
                  </a:extLst>
                </a:gridCol>
                <a:gridCol w="2577650">
                  <a:extLst>
                    <a:ext uri="{9D8B030D-6E8A-4147-A177-3AD203B41FA5}">
                      <a16:colId xmlns:a16="http://schemas.microsoft.com/office/drawing/2014/main" val="1622854309"/>
                    </a:ext>
                  </a:extLst>
                </a:gridCol>
                <a:gridCol w="2752165">
                  <a:extLst>
                    <a:ext uri="{9D8B030D-6E8A-4147-A177-3AD203B41FA5}">
                      <a16:colId xmlns:a16="http://schemas.microsoft.com/office/drawing/2014/main" val="1892647315"/>
                    </a:ext>
                  </a:extLst>
                </a:gridCol>
              </a:tblGrid>
              <a:tr h="272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педагогов</a:t>
                      </a:r>
                    </a:p>
                    <a:p>
                      <a:pPr algn="l" fontAlgn="ctr"/>
                      <a:r>
                        <a:rPr lang="ru-K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ru-K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46654"/>
                  </a:ext>
                </a:extLst>
              </a:tr>
              <a:tr h="618722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прошли регистрацию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прошли регистрацию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035259"/>
                  </a:ext>
                </a:extLst>
              </a:tr>
              <a:tr h="313694">
                <a:tc>
                  <a:txBody>
                    <a:bodyPr/>
                    <a:lstStyle/>
                    <a:p>
                      <a:pPr algn="ctr" fontAlgn="ctr"/>
                      <a:r>
                        <a:rPr lang="en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3118</a:t>
                      </a:r>
                      <a:r>
                        <a:rPr lang="kk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(90,2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</a:t>
                      </a:r>
                      <a:endParaRPr lang="en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(9,8%)</a:t>
                      </a:r>
                      <a:endParaRPr lang="en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594938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7F259EB0-D1DB-49E4-BB66-D4C296D65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11848"/>
              </p:ext>
            </p:extLst>
          </p:nvPr>
        </p:nvGraphicFramePr>
        <p:xfrm>
          <a:off x="515654" y="2405047"/>
          <a:ext cx="6817475" cy="3927386"/>
        </p:xfrm>
        <a:graphic>
          <a:graphicData uri="http://schemas.openxmlformats.org/drawingml/2006/table">
            <a:tbl>
              <a:tblPr/>
              <a:tblGrid>
                <a:gridCol w="6817475">
                  <a:extLst>
                    <a:ext uri="{9D8B030D-6E8A-4147-A177-3AD203B41FA5}">
                      <a16:colId xmlns:a16="http://schemas.microsoft.com/office/drawing/2014/main" val="1725273850"/>
                    </a:ext>
                  </a:extLst>
                </a:gridCol>
              </a:tblGrid>
              <a:tr h="3550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Школы, имеющие 100</a:t>
                      </a:r>
                      <a:r>
                        <a:rPr lang="en-US" sz="1600" b="1" dirty="0"/>
                        <a:t>% </a:t>
                      </a:r>
                      <a:r>
                        <a:rPr lang="ru-RU" sz="1600" b="1" dirty="0"/>
                        <a:t>регистрацию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472847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ОШ № 4" отдела образования Абайского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87544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ОШ №15" отдела образования Абайского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3597"/>
                  </a:ext>
                </a:extLst>
              </a:tr>
              <a:tr h="3269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Топарская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ОШ отдела образования Абайского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245589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Березняковская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ОО отдела образования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Бухаржырауского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583041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ОСШ имени С.Т.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Ельгизекова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отдела образования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Бухаржырауского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968068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Опорная школа (РЦ) на базе ОШ №4 села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Коктас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отдела образования Каркаралинского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75418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ОШ имени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Шокана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Уалиханова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отдела образования Нуринского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668718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ОШ № 12" отдела образования города Шахтинска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320927"/>
                  </a:ext>
                </a:extLst>
              </a:tr>
              <a:tr h="3928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ОШ имени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М.Маметовой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отдела образования Шетского района </a:t>
                      </a:r>
                    </a:p>
                  </a:txBody>
                  <a:tcPr marL="7635" marR="7635" marT="7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63828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21EAE68B-7906-4199-A313-AADA713DF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29365"/>
              </p:ext>
            </p:extLst>
          </p:nvPr>
        </p:nvGraphicFramePr>
        <p:xfrm>
          <a:off x="7630978" y="804586"/>
          <a:ext cx="4218750" cy="1373838"/>
        </p:xfrm>
        <a:graphic>
          <a:graphicData uri="http://schemas.openxmlformats.org/drawingml/2006/table">
            <a:tbl>
              <a:tblPr/>
              <a:tblGrid>
                <a:gridCol w="2403397">
                  <a:extLst>
                    <a:ext uri="{9D8B030D-6E8A-4147-A177-3AD203B41FA5}">
                      <a16:colId xmlns:a16="http://schemas.microsoft.com/office/drawing/2014/main" val="2291495187"/>
                    </a:ext>
                  </a:extLst>
                </a:gridCol>
                <a:gridCol w="1815353">
                  <a:extLst>
                    <a:ext uri="{9D8B030D-6E8A-4147-A177-3AD203B41FA5}">
                      <a16:colId xmlns:a16="http://schemas.microsoft.com/office/drawing/2014/main" val="3710963067"/>
                    </a:ext>
                  </a:extLst>
                </a:gridCol>
              </a:tblGrid>
              <a:tr h="34945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кол-во учителей начальных классов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Кол-во, прошедших</a:t>
                      </a:r>
                    </a:p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тестирование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91129"/>
                  </a:ext>
                </a:extLst>
              </a:tr>
              <a:tr h="8815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 (64%)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58048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9AE51949-A85F-457A-84D5-489D0F467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74008"/>
              </p:ext>
            </p:extLst>
          </p:nvPr>
        </p:nvGraphicFramePr>
        <p:xfrm>
          <a:off x="7698884" y="2405047"/>
          <a:ext cx="4150844" cy="3599401"/>
        </p:xfrm>
        <a:graphic>
          <a:graphicData uri="http://schemas.openxmlformats.org/drawingml/2006/table">
            <a:tbl>
              <a:tblPr/>
              <a:tblGrid>
                <a:gridCol w="4150844">
                  <a:extLst>
                    <a:ext uri="{9D8B030D-6E8A-4147-A177-3AD203B41FA5}">
                      <a16:colId xmlns:a16="http://schemas.microsoft.com/office/drawing/2014/main" val="16325584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Школы, где 100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педагогов начальных классов прошли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диагностический тест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070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ОШ имени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Шокана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Уалиханова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отдела образования Нуринского района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90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ОШ имени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Мукагали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Макатаева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отдела образования Абайского района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39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Калининская ОШ отдела образования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Бухаржырауского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района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647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ОШ №16 поселка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Карагайлы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 отдела образования Каркаралинского района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265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ОШ №18" отдела образования города Караганды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30945"/>
                  </a:ext>
                </a:extLst>
              </a:tr>
              <a:tr h="616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ОШ № 28 отдела образования города Темиртау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61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1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C4DCD-1AA0-45A2-A380-1F7548E0C988}"/>
              </a:ext>
            </a:extLst>
          </p:cNvPr>
          <p:cNvSpPr txBox="1"/>
          <p:nvPr/>
        </p:nvSpPr>
        <p:spPr>
          <a:xfrm>
            <a:off x="826810" y="391973"/>
            <a:ext cx="1008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ТРАНСФОРМАЦИЯ МЕТОДИЧЕСКОЙ ДЕЯТЕЛЬНОСТИ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6810" y="847144"/>
            <a:ext cx="105984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8715" y="1063636"/>
            <a:ext cx="11052816" cy="877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E2C86-90EC-4786-B86C-E81C4918C55C}"/>
              </a:ext>
            </a:extLst>
          </p:cNvPr>
          <p:cNvSpPr txBox="1"/>
          <p:nvPr/>
        </p:nvSpPr>
        <p:spPr>
          <a:xfrm>
            <a:off x="1979629" y="1078543"/>
            <a:ext cx="9621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3175" eaLnBrk="0" hangingPunct="0"/>
            <a:r>
              <a:rPr lang="kk-KZ" sz="1600" b="1" dirty="0">
                <a:effectLst/>
                <a:ea typeface="Times New Roman" panose="02020603050405020304" pitchFamily="18" charset="0"/>
              </a:rPr>
              <a:t>Цель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:  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развитие личностно-профессиональных компетенций методиста для обеспечения множественности траекторий профессионального развития педагога в условиях «непрерывного образования»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1186624"/>
            <a:ext cx="602393" cy="602393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98716" y="2157280"/>
            <a:ext cx="11002109" cy="4102006"/>
            <a:chOff x="598716" y="2157280"/>
            <a:chExt cx="11495314" cy="362290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98716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928259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57802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587345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916888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43219" y="3540652"/>
            <a:ext cx="190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/>
              <a:t>разработка модели методической работы в условиях образовательной парадигмы непрерывного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17676" y="3540652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/>
              <a:t>проектирование методической работы на основе современных теорий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7" y="2686472"/>
            <a:ext cx="637689" cy="6376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11" y="2686472"/>
            <a:ext cx="622245" cy="62224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47271" y="3540652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/>
              <a:t>анализ и оценивание результативности методического взаимодействия с педагогами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97" y="2764971"/>
            <a:ext cx="542621" cy="54262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332182" y="3540652"/>
            <a:ext cx="1994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/>
              <a:t>создание рекомендаций для разработки авторских программ и научно-методических публикаций;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1" y="2686472"/>
            <a:ext cx="637689" cy="63768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561776" y="3540652"/>
            <a:ext cx="1994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/>
              <a:t>фасилитация</a:t>
            </a:r>
            <a:r>
              <a:rPr lang="ru-RU" sz="1600" dirty="0"/>
              <a:t> педагогических сообществ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35" y="2686472"/>
            <a:ext cx="745250" cy="74525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601310" y="5687105"/>
            <a:ext cx="8809781" cy="295275"/>
            <a:chOff x="1601310" y="5687105"/>
            <a:chExt cx="8809781" cy="295275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621971" y="5834743"/>
              <a:ext cx="8643258" cy="0"/>
            </a:xfrm>
            <a:prstGeom prst="line">
              <a:avLst/>
            </a:prstGeom>
            <a:ln w="57150">
              <a:solidFill>
                <a:srgbClr val="008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Равнобедренный треугольник 31"/>
            <p:cNvSpPr/>
            <p:nvPr/>
          </p:nvSpPr>
          <p:spPr>
            <a:xfrm rot="16200000" flipV="1">
              <a:off x="10176923" y="5748212"/>
              <a:ext cx="295275" cy="173061"/>
            </a:xfrm>
            <a:prstGeom prst="triangle">
              <a:avLst/>
            </a:prstGeom>
            <a:solidFill>
              <a:srgbClr val="008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 flipH="1" flipV="1">
              <a:off x="1540203" y="5748212"/>
              <a:ext cx="295275" cy="173061"/>
            </a:xfrm>
            <a:prstGeom prst="triangle">
              <a:avLst/>
            </a:prstGeom>
            <a:solidFill>
              <a:srgbClr val="008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5B588C-7D61-4440-917F-FC3970B2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4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30075" y="2950029"/>
            <a:ext cx="10197213" cy="48109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0075" y="3671478"/>
            <a:ext cx="10197213" cy="48109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0075" y="4344816"/>
            <a:ext cx="10197213" cy="48109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0075" y="5054311"/>
            <a:ext cx="10197213" cy="481090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C4DCD-1AA0-45A2-A380-1F7548E0C988}"/>
              </a:ext>
            </a:extLst>
          </p:cNvPr>
          <p:cNvSpPr txBox="1"/>
          <p:nvPr/>
        </p:nvSpPr>
        <p:spPr>
          <a:xfrm>
            <a:off x="826810" y="391973"/>
            <a:ext cx="1008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СОГЛАСОВАННОЕ ВЗАИМОДЕЙСТВИЕ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Tahoma"/>
              <a:ea typeface="Tahoma"/>
              <a:cs typeface="Calibri Ligh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6810" y="847144"/>
            <a:ext cx="10292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05077" y="1553841"/>
            <a:ext cx="3243944" cy="1254674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83344" y="1600199"/>
            <a:ext cx="3243944" cy="1208315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6810" y="1558965"/>
            <a:ext cx="3243944" cy="1262541"/>
          </a:xfrm>
          <a:prstGeom prst="roundRect">
            <a:avLst>
              <a:gd name="adj" fmla="val 21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15ADE-A1A8-478B-B979-E2F172FBDCC2}"/>
              </a:ext>
            </a:extLst>
          </p:cNvPr>
          <p:cNvSpPr txBox="1"/>
          <p:nvPr/>
        </p:nvSpPr>
        <p:spPr>
          <a:xfrm>
            <a:off x="1032070" y="1159145"/>
            <a:ext cx="28289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ПЕДАГОГ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D2EBA-A332-43E6-AA20-194F3A507CE6}"/>
              </a:ext>
            </a:extLst>
          </p:cNvPr>
          <p:cNvSpPr txBox="1"/>
          <p:nvPr/>
        </p:nvSpPr>
        <p:spPr>
          <a:xfrm>
            <a:off x="7993104" y="1166326"/>
            <a:ext cx="28289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МЕТОДИСТ-МЕНТОР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B2643-9CC9-4C41-8B7C-51BEBD67BE7D}"/>
              </a:ext>
            </a:extLst>
          </p:cNvPr>
          <p:cNvSpPr txBox="1"/>
          <p:nvPr/>
        </p:nvSpPr>
        <p:spPr>
          <a:xfrm>
            <a:off x="4512587" y="1162654"/>
            <a:ext cx="28289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ДИРЕКТОР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26810" y="1038304"/>
            <a:ext cx="32439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05077" y="1038304"/>
            <a:ext cx="32439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83344" y="1038304"/>
            <a:ext cx="32439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A2C76BD-0899-4DF5-AF18-4991968B842C}"/>
              </a:ext>
            </a:extLst>
          </p:cNvPr>
          <p:cNvSpPr txBox="1"/>
          <p:nvPr/>
        </p:nvSpPr>
        <p:spPr>
          <a:xfrm>
            <a:off x="7885974" y="1740375"/>
            <a:ext cx="3038684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План взаимодействия методиста с ЦШ в области преподавания и обучения / оценивания 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60118-99B4-4231-9E6F-6DA00E6C07CF}"/>
              </a:ext>
            </a:extLst>
          </p:cNvPr>
          <p:cNvSpPr txBox="1"/>
          <p:nvPr/>
        </p:nvSpPr>
        <p:spPr>
          <a:xfrm>
            <a:off x="854194" y="1642688"/>
            <a:ext cx="324394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План индивидуальной траектории развития профессиональных компетенций педагога в посткурсовой практике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26E249-8AE8-4A87-A845-2FCF108E96A7}"/>
              </a:ext>
            </a:extLst>
          </p:cNvPr>
          <p:cNvSpPr txBox="1"/>
          <p:nvPr/>
        </p:nvSpPr>
        <p:spPr>
          <a:xfrm>
            <a:off x="4473120" y="1527090"/>
            <a:ext cx="299961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Индивидуальный портрет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Индивидуальный план работы с целевой школой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Программа развития школы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E8AE7-1AE2-4231-8D95-304BCFC49CBB}"/>
              </a:ext>
            </a:extLst>
          </p:cNvPr>
          <p:cNvSpPr txBox="1"/>
          <p:nvPr/>
        </p:nvSpPr>
        <p:spPr>
          <a:xfrm>
            <a:off x="838960" y="5125579"/>
            <a:ext cx="101883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Комплексный мониторинг для развития ЦШ в направлении преподавания и обучения /оценивания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D49F78-57A4-42DA-8F86-8FCD473C34C0}"/>
              </a:ext>
            </a:extLst>
          </p:cNvPr>
          <p:cNvSpPr txBox="1"/>
          <p:nvPr/>
        </p:nvSpPr>
        <p:spPr>
          <a:xfrm>
            <a:off x="838959" y="3745801"/>
            <a:ext cx="1018832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Разработка портфолио ресурсов улучшения образовательной практики в ЦШ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2A36DE-0F6B-4A5A-AD7E-05259C87FB16}"/>
              </a:ext>
            </a:extLst>
          </p:cNvPr>
          <p:cNvSpPr txBox="1"/>
          <p:nvPr/>
        </p:nvSpPr>
        <p:spPr>
          <a:xfrm>
            <a:off x="838959" y="4447403"/>
            <a:ext cx="1018832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Публикация результатов исследования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DECE3A-68F6-4A43-9EA3-814B3541A1CF}"/>
              </a:ext>
            </a:extLst>
          </p:cNvPr>
          <p:cNvSpPr txBox="1"/>
          <p:nvPr/>
        </p:nvSpPr>
        <p:spPr>
          <a:xfrm>
            <a:off x="838961" y="3050102"/>
            <a:ext cx="1018832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Наблюдение уроков для улучшения образовательной практики педагогов ЦШ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66642" y="5763806"/>
            <a:ext cx="8752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ЕДИНСТВО ЦЕЛЕЙ И РЕЗУЛЬТАТОВ: </a:t>
            </a:r>
          </a:p>
          <a:p>
            <a:pPr algn="ctr"/>
            <a:r>
              <a:rPr lang="ru-RU" b="1" dirty="0"/>
              <a:t>УЛУЧШЕНИЕ КАЧЕСТВА ПРЕПОДАВАНИЯ И ОБУЧЕНИЯ / ОЦЕНИВАНИЯ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566642" y="5939333"/>
            <a:ext cx="8809781" cy="295275"/>
            <a:chOff x="1601310" y="5687105"/>
            <a:chExt cx="8809781" cy="295275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 rot="16200000" flipV="1">
              <a:off x="10176923" y="5748212"/>
              <a:ext cx="295275" cy="173061"/>
            </a:xfrm>
            <a:prstGeom prst="triangle">
              <a:avLst/>
            </a:prstGeom>
            <a:solidFill>
              <a:srgbClr val="008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 flipH="1" flipV="1">
              <a:off x="1540203" y="5748212"/>
              <a:ext cx="295275" cy="173061"/>
            </a:xfrm>
            <a:prstGeom prst="triangle">
              <a:avLst/>
            </a:prstGeom>
            <a:solidFill>
              <a:srgbClr val="008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5945623" y="4868533"/>
            <a:ext cx="0" cy="2570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945623" y="4216293"/>
            <a:ext cx="0" cy="2570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945623" y="3488755"/>
            <a:ext cx="0" cy="2570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945623" y="2821506"/>
            <a:ext cx="0" cy="2570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2BECDA-3D12-4BC0-9083-2E80231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0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C4DCD-1AA0-45A2-A380-1F7548E0C988}"/>
              </a:ext>
            </a:extLst>
          </p:cNvPr>
          <p:cNvSpPr txBox="1"/>
          <p:nvPr/>
        </p:nvSpPr>
        <p:spPr>
          <a:xfrm>
            <a:off x="826810" y="391973"/>
            <a:ext cx="1008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/>
                <a:ea typeface="Tahoma"/>
                <a:cs typeface="Calibri Light"/>
              </a:rPr>
              <a:t>МОНИТОРИНГ ПКС  ПЕДАГОГОВ И МЕТОДИСТОВ-МЕНТОРОВ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6810" y="847144"/>
            <a:ext cx="10292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306134"/>
            <a:ext cx="642257" cy="541010"/>
          </a:xfrm>
          <a:prstGeom prst="rect">
            <a:avLst/>
          </a:prstGeom>
          <a:solidFill>
            <a:srgbClr val="00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98716" y="2476500"/>
            <a:ext cx="10520329" cy="3801836"/>
            <a:chOff x="598716" y="2157280"/>
            <a:chExt cx="9165771" cy="362290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8716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928259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257802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587345" y="2157280"/>
              <a:ext cx="2177142" cy="3622904"/>
            </a:xfrm>
            <a:prstGeom prst="roundRect">
              <a:avLst>
                <a:gd name="adj" fmla="val 2104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E15ADE-A1A8-478B-B979-E2F172FBDCC2}"/>
              </a:ext>
            </a:extLst>
          </p:cNvPr>
          <p:cNvSpPr txBox="1"/>
          <p:nvPr/>
        </p:nvSpPr>
        <p:spPr>
          <a:xfrm>
            <a:off x="767712" y="1615799"/>
            <a:ext cx="21608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Calibri"/>
              </a:rPr>
              <a:t>Удовлетворённость содержанием курса</a:t>
            </a:r>
            <a:endParaRPr lang="ru-RU" sz="1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8716" y="1450839"/>
            <a:ext cx="24779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E15ADE-A1A8-478B-B979-E2F172FBDCC2}"/>
              </a:ext>
            </a:extLst>
          </p:cNvPr>
          <p:cNvSpPr txBox="1"/>
          <p:nvPr/>
        </p:nvSpPr>
        <p:spPr>
          <a:xfrm>
            <a:off x="3441525" y="1615799"/>
            <a:ext cx="21608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Calibri"/>
              </a:rPr>
              <a:t>Прогресс уровневого курсового обучения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72529" y="1450839"/>
            <a:ext cx="24779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E15ADE-A1A8-478B-B979-E2F172FBDCC2}"/>
              </a:ext>
            </a:extLst>
          </p:cNvPr>
          <p:cNvSpPr txBox="1"/>
          <p:nvPr/>
        </p:nvSpPr>
        <p:spPr>
          <a:xfrm>
            <a:off x="5967319" y="1499344"/>
            <a:ext cx="248384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Calibri"/>
              </a:rPr>
              <a:t>Эффективность взаимодействия методиста с ЦШ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967319" y="1450839"/>
            <a:ext cx="24779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E15ADE-A1A8-478B-B979-E2F172FBDCC2}"/>
              </a:ext>
            </a:extLst>
          </p:cNvPr>
          <p:cNvSpPr txBox="1"/>
          <p:nvPr/>
        </p:nvSpPr>
        <p:spPr>
          <a:xfrm>
            <a:off x="8816056" y="1548171"/>
            <a:ext cx="21608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cs typeface="Calibri"/>
              </a:rPr>
              <a:t>Качество наблюдения уроков и достижений обучающихся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647060" y="1450839"/>
            <a:ext cx="24779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2">
            <a:extLst>
              <a:ext uri="{FF2B5EF4-FFF2-40B4-BE49-F238E27FC236}">
                <a16:creationId xmlns:a16="http://schemas.microsoft.com/office/drawing/2014/main" id="{C3068523-D924-CDC5-B131-1DC037728754}"/>
              </a:ext>
            </a:extLst>
          </p:cNvPr>
          <p:cNvSpPr txBox="1">
            <a:spLocks/>
          </p:cNvSpPr>
          <p:nvPr/>
        </p:nvSpPr>
        <p:spPr>
          <a:xfrm>
            <a:off x="725306" y="2643261"/>
            <a:ext cx="2203303" cy="30907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cs typeface="Calibri"/>
              </a:rPr>
              <a:t>Анкетирование для выявления ожиданий от курса </a:t>
            </a:r>
          </a:p>
          <a:p>
            <a:r>
              <a:rPr lang="ru-RU" sz="1600" dirty="0"/>
              <a:t>Формы для обратной связи в конце каждого модуля.</a:t>
            </a:r>
            <a:endParaRPr lang="ru-RU" sz="1600" dirty="0">
              <a:cs typeface="Calibri"/>
            </a:endParaRPr>
          </a:p>
          <a:p>
            <a:r>
              <a:rPr lang="ru-RU" sz="1600" dirty="0">
                <a:cs typeface="Calibri"/>
              </a:rPr>
              <a:t>Анкетирование по оценке удовлетворённости после завершения курса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8DE0E400-80F7-89AD-374E-0BD8BA2E05EE}"/>
              </a:ext>
            </a:extLst>
          </p:cNvPr>
          <p:cNvSpPr txBox="1">
            <a:spLocks/>
          </p:cNvSpPr>
          <p:nvPr/>
        </p:nvSpPr>
        <p:spPr>
          <a:xfrm>
            <a:off x="3272529" y="2575370"/>
            <a:ext cx="2614003" cy="30729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cs typeface="Calibri"/>
              </a:rPr>
              <a:t>Диагностическое тестирование </a:t>
            </a:r>
          </a:p>
          <a:p>
            <a:pPr marL="628650" indent="-266700">
              <a:buFont typeface="Courier New" panose="02070309020205020404" pitchFamily="49" charset="0"/>
              <a:buChar char="o"/>
              <a:tabLst>
                <a:tab pos="514350" algn="l"/>
                <a:tab pos="628650" algn="l"/>
                <a:tab pos="857250" algn="l"/>
              </a:tabLst>
            </a:pPr>
            <a:r>
              <a:rPr lang="ru-RU" sz="1600" dirty="0">
                <a:cs typeface="Calibri"/>
              </a:rPr>
              <a:t>Оценка предметных знаний</a:t>
            </a:r>
          </a:p>
          <a:p>
            <a:pPr marL="628650" indent="-266700">
              <a:buFont typeface="Courier New" panose="02070309020205020404" pitchFamily="49" charset="0"/>
              <a:buChar char="o"/>
              <a:tabLst>
                <a:tab pos="514350" algn="l"/>
                <a:tab pos="628650" algn="l"/>
                <a:tab pos="857250" algn="l"/>
              </a:tabLst>
            </a:pPr>
            <a:r>
              <a:rPr lang="ru-RU" sz="1600" dirty="0">
                <a:cs typeface="Calibri"/>
              </a:rPr>
              <a:t>Оценка социально-эмоциональных навыков </a:t>
            </a:r>
          </a:p>
          <a:p>
            <a:r>
              <a:rPr lang="ru-RU" sz="1600" dirty="0">
                <a:cs typeface="Calibri"/>
              </a:rPr>
              <a:t>Промежуточное оценивание</a:t>
            </a:r>
          </a:p>
          <a:p>
            <a:r>
              <a:rPr lang="ru-RU" sz="1600" dirty="0">
                <a:cs typeface="Calibri"/>
              </a:rPr>
              <a:t>Итоговое тестирование</a:t>
            </a:r>
          </a:p>
          <a:p>
            <a:r>
              <a:rPr lang="ru-RU" sz="1600" dirty="0">
                <a:cs typeface="Calibri"/>
              </a:rPr>
              <a:t>Анализ активности слушателя в LMS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id="{E7378A4A-41DB-6F6E-4550-B8665A8F4825}"/>
              </a:ext>
            </a:extLst>
          </p:cNvPr>
          <p:cNvSpPr txBox="1">
            <a:spLocks/>
          </p:cNvSpPr>
          <p:nvPr/>
        </p:nvSpPr>
        <p:spPr>
          <a:xfrm>
            <a:off x="6163543" y="2476500"/>
            <a:ext cx="2314520" cy="32431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cs typeface="Calibri"/>
              </a:rPr>
              <a:t>Оценка эффективности проведённых методических мероприятий</a:t>
            </a:r>
          </a:p>
          <a:p>
            <a:r>
              <a:rPr lang="ru-RU" sz="1600" dirty="0">
                <a:cs typeface="Calibri"/>
              </a:rPr>
              <a:t>Анализ портфолио достижений </a:t>
            </a:r>
          </a:p>
          <a:p>
            <a:r>
              <a:rPr lang="ru-RU" sz="1600" dirty="0">
                <a:cs typeface="Arial"/>
              </a:rPr>
              <a:t>Оценка отчета методиста по взаимодействию со школой </a:t>
            </a:r>
            <a:endParaRPr lang="ru-KZ" sz="1600" dirty="0">
              <a:cs typeface="Arial"/>
            </a:endParaRPr>
          </a:p>
          <a:p>
            <a:r>
              <a:rPr lang="ru-RU" sz="1600" dirty="0">
                <a:cs typeface="Arial"/>
              </a:rPr>
              <a:t>Обратная связь от педагогов и администрации школы</a:t>
            </a:r>
          </a:p>
          <a:p>
            <a:endParaRPr lang="ru-RU" sz="1600" dirty="0">
              <a:cs typeface="Calibri" panose="020F0502020204030204"/>
            </a:endParaRPr>
          </a:p>
        </p:txBody>
      </p:sp>
      <p:sp>
        <p:nvSpPr>
          <p:cNvPr id="25" name="Текст 21">
            <a:extLst>
              <a:ext uri="{FF2B5EF4-FFF2-40B4-BE49-F238E27FC236}">
                <a16:creationId xmlns:a16="http://schemas.microsoft.com/office/drawing/2014/main" id="{E338728E-5ADC-D13D-D2F5-3D74C1EC8D33}"/>
              </a:ext>
            </a:extLst>
          </p:cNvPr>
          <p:cNvSpPr txBox="1">
            <a:spLocks/>
          </p:cNvSpPr>
          <p:nvPr/>
        </p:nvSpPr>
        <p:spPr>
          <a:xfrm>
            <a:off x="8816056" y="2728986"/>
            <a:ext cx="2160897" cy="29193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cs typeface="Calibri"/>
              </a:rPr>
              <a:t>Анализ качества листов наблюдений уроков</a:t>
            </a:r>
          </a:p>
          <a:p>
            <a:r>
              <a:rPr lang="ru-RU" sz="1600" dirty="0">
                <a:cs typeface="Calibri"/>
              </a:rPr>
              <a:t>Анализ изменений качества знаний обучающихся</a:t>
            </a:r>
          </a:p>
          <a:p>
            <a:r>
              <a:rPr lang="ru-RU" sz="1600" dirty="0">
                <a:cs typeface="Calibri"/>
              </a:rPr>
              <a:t>Анализ результатов внешнего оценивания (МОДО, ЕНТ и др.)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88E446-1344-4F15-A152-B4EDB3A5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EE9F-7C12-4597-9351-471BB9F804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24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958</Words>
  <Application>Microsoft Office PowerPoint</Application>
  <PresentationFormat>Широкоэкранный</PresentationFormat>
  <Paragraphs>168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Tahoma</vt:lpstr>
      <vt:lpstr>Тема Office</vt:lpstr>
      <vt:lpstr>Презентация PowerPoint</vt:lpstr>
      <vt:lpstr>Презентация PowerPoint</vt:lpstr>
      <vt:lpstr>ТРАЕКТОРИЯ РАЗВИТИЯ ЦЕЛЕВЫХ ШКОЛ КАРАГАНДИНСКОЙ  ОБЛАСТИ</vt:lpstr>
      <vt:lpstr>УРОВНЕВЫЙ ХАРАКТЕР КУРСОВОЙ ПОДГОТОВКИ</vt:lpstr>
      <vt:lpstr>Презентация PowerPoint</vt:lpstr>
      <vt:lpstr>СТАТИСТИКА БАЗОВОГО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Asus</cp:lastModifiedBy>
  <cp:revision>29</cp:revision>
  <dcterms:created xsi:type="dcterms:W3CDTF">2024-08-14T09:53:44Z</dcterms:created>
  <dcterms:modified xsi:type="dcterms:W3CDTF">2024-08-18T18:31:02Z</dcterms:modified>
</cp:coreProperties>
</file>