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384" r:id="rId5"/>
    <p:sldId id="395" r:id="rId6"/>
    <p:sldId id="390" r:id="rId7"/>
    <p:sldId id="386" r:id="rId8"/>
    <p:sldId id="393" r:id="rId9"/>
    <p:sldId id="385" r:id="rId10"/>
    <p:sldId id="396" r:id="rId11"/>
    <p:sldId id="397" r:id="rId12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5B7B953-1DF4-8E25-2FD7-461A6661F625}" name="user" initials="user" userId="use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8DB2"/>
    <a:srgbClr val="CF35A3"/>
    <a:srgbClr val="0136B8"/>
    <a:srgbClr val="EB895F"/>
    <a:srgbClr val="E66C37"/>
    <a:srgbClr val="DEEBF7"/>
    <a:srgbClr val="30D46C"/>
    <a:srgbClr val="9071CE"/>
    <a:srgbClr val="FFFFFF"/>
    <a:srgbClr val="BDD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81" autoAdjust="0"/>
    <p:restoredTop sz="96448" autoAdjust="0"/>
  </p:normalViewPr>
  <p:slideViewPr>
    <p:cSldViewPr snapToGrid="0">
      <p:cViewPr>
        <p:scale>
          <a:sx n="100" d="100"/>
          <a:sy n="100" d="100"/>
        </p:scale>
        <p:origin x="186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PowerPoint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Качественный состав</a:t>
            </a: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'[Диаграмма в Microsoft PowerPoint]Лист1'!$A$12:$A$14</c:f>
              <c:strCache>
                <c:ptCount val="3"/>
                <c:pt idx="0">
                  <c:v>Исследователи</c:v>
                </c:pt>
                <c:pt idx="1">
                  <c:v>Эксперты</c:v>
                </c:pt>
                <c:pt idx="2">
                  <c:v>Модераторы</c:v>
                </c:pt>
              </c:strCache>
            </c:strRef>
          </c:cat>
          <c:val>
            <c:numRef>
              <c:f>'[Диаграмма в Microsoft PowerPoint]Лист1'!$B$12:$B$14</c:f>
              <c:numCache>
                <c:formatCode>General</c:formatCode>
                <c:ptCount val="3"/>
                <c:pt idx="0">
                  <c:v>7</c:v>
                </c:pt>
                <c:pt idx="1">
                  <c:v>5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CC-4E86-9D98-15D11C9061C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</a:t>
            </a:r>
            <a:r>
              <a:rPr lang="ru-RU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по стажу</a:t>
            </a: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Лист1!$A$6:$A$9</c:f>
              <c:strCache>
                <c:ptCount val="4"/>
                <c:pt idx="0">
                  <c:v>до 3 лет</c:v>
                </c:pt>
                <c:pt idx="1">
                  <c:v>от 3 до 15 лет</c:v>
                </c:pt>
                <c:pt idx="2">
                  <c:v>от 16 до 25 лет</c:v>
                </c:pt>
                <c:pt idx="3">
                  <c:v>свыше 25 лет</c:v>
                </c:pt>
              </c:strCache>
            </c:strRef>
          </c:cat>
          <c:val>
            <c:numRef>
              <c:f>Лист1!$B$6:$B$9</c:f>
              <c:numCache>
                <c:formatCode>General</c:formatCode>
                <c:ptCount val="4"/>
                <c:pt idx="0">
                  <c:v>5</c:v>
                </c:pt>
                <c:pt idx="1">
                  <c:v>19</c:v>
                </c:pt>
                <c:pt idx="2">
                  <c:v>8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D5-4B2B-816B-D24AD5A2262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25925546561438167"/>
          <c:y val="0.23250664197162757"/>
          <c:w val="0.53962720635948824"/>
          <c:h val="0.2137940311365335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паспорт</a:t>
            </a:r>
          </a:p>
        </c:rich>
      </c:tx>
      <c:layout>
        <c:manualLayout>
          <c:xMode val="edge"/>
          <c:yMode val="edge"/>
          <c:x val="0.22641258933539757"/>
          <c:y val="0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Лист4!$A$1:$A$5</c:f>
              <c:strCache>
                <c:ptCount val="5"/>
                <c:pt idx="0">
                  <c:v>дети с ООП</c:v>
                </c:pt>
                <c:pt idx="1">
                  <c:v>из многодетный семей</c:v>
                </c:pt>
                <c:pt idx="2">
                  <c:v>из малообеспеченных семей</c:v>
                </c:pt>
                <c:pt idx="3">
                  <c:v>из неполных семей</c:v>
                </c:pt>
                <c:pt idx="4">
                  <c:v>все остальные дети</c:v>
                </c:pt>
              </c:strCache>
            </c:strRef>
          </c:cat>
          <c:val>
            <c:numRef>
              <c:f>Лист4!$B$1:$B$5</c:f>
              <c:numCache>
                <c:formatCode>General</c:formatCode>
                <c:ptCount val="5"/>
                <c:pt idx="0">
                  <c:v>34</c:v>
                </c:pt>
                <c:pt idx="1">
                  <c:v>33</c:v>
                </c:pt>
                <c:pt idx="2">
                  <c:v>8</c:v>
                </c:pt>
                <c:pt idx="3">
                  <c:v>120</c:v>
                </c:pt>
                <c:pt idx="4">
                  <c:v>344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E0-4AFF-BDA5-A20B1C598B9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Контингент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KZ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D03-4CE8-B7CB-D26CE3687C7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D03-4CE8-B7CB-D26CE3687C7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D03-4CE8-B7CB-D26CE3687C7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Лист1!$A$1:$A$3</c:f>
              <c:strCache>
                <c:ptCount val="3"/>
                <c:pt idx="0">
                  <c:v>1-4 классы</c:v>
                </c:pt>
                <c:pt idx="1">
                  <c:v>5-9 классы</c:v>
                </c:pt>
                <c:pt idx="2">
                  <c:v>10-11 классы</c:v>
                </c:pt>
              </c:strCache>
            </c:strRef>
          </c:cat>
          <c:val>
            <c:numRef>
              <c:f>Лист1!$B$1:$B$3</c:f>
              <c:numCache>
                <c:formatCode>General</c:formatCode>
                <c:ptCount val="3"/>
                <c:pt idx="0">
                  <c:v>250</c:v>
                </c:pt>
                <c:pt idx="1">
                  <c:v>292</c:v>
                </c:pt>
                <c:pt idx="2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D03-4CE8-B7CB-D26CE3687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K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K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</a:t>
            </a:r>
            <a:r>
              <a:rPr lang="ru-RU" b="1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качества знаний за 3 года</a:t>
            </a:r>
            <a:endParaRPr lang="ru-RU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KZ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Лист3!$B$3</c:f>
              <c:strCache>
                <c:ptCount val="1"/>
                <c:pt idx="0">
                  <c:v>2021-2022 уч. год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Лист3!$A$4:$A$7</c:f>
              <c:strCache>
                <c:ptCount val="4"/>
                <c:pt idx="0">
                  <c:v>Качество знаний учащихся</c:v>
                </c:pt>
                <c:pt idx="1">
                  <c:v>Начальная школа</c:v>
                </c:pt>
                <c:pt idx="2">
                  <c:v>Основная школа</c:v>
                </c:pt>
                <c:pt idx="3">
                  <c:v>Средняя школа</c:v>
                </c:pt>
              </c:strCache>
            </c:strRef>
          </c:cat>
          <c:val>
            <c:numRef>
              <c:f>Лист3!$B$4:$B$7</c:f>
              <c:numCache>
                <c:formatCode>0.00%</c:formatCode>
                <c:ptCount val="4"/>
                <c:pt idx="0">
                  <c:v>0.498</c:v>
                </c:pt>
                <c:pt idx="1">
                  <c:v>0.628</c:v>
                </c:pt>
                <c:pt idx="2">
                  <c:v>0.375</c:v>
                </c:pt>
                <c:pt idx="3">
                  <c:v>0.56499999999999995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23-4DE7-A220-C0139F1A7D64}"/>
            </c:ext>
          </c:extLst>
        </c:ser>
        <c:ser>
          <c:idx val="1"/>
          <c:order val="1"/>
          <c:tx>
            <c:strRef>
              <c:f>Лист3!$C$3</c:f>
              <c:strCache>
                <c:ptCount val="1"/>
                <c:pt idx="0">
                  <c:v>2022-2023 уч. год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Лист3!$A$4:$A$7</c:f>
              <c:strCache>
                <c:ptCount val="4"/>
                <c:pt idx="0">
                  <c:v>Качество знаний учащихся</c:v>
                </c:pt>
                <c:pt idx="1">
                  <c:v>Начальная школа</c:v>
                </c:pt>
                <c:pt idx="2">
                  <c:v>Основная школа</c:v>
                </c:pt>
                <c:pt idx="3">
                  <c:v>Средняя школа</c:v>
                </c:pt>
              </c:strCache>
            </c:strRef>
          </c:cat>
          <c:val>
            <c:numRef>
              <c:f>Лист3!$C$4:$C$7</c:f>
              <c:numCache>
                <c:formatCode>0.00%</c:formatCode>
                <c:ptCount val="4"/>
                <c:pt idx="0">
                  <c:v>0.51300000000000001</c:v>
                </c:pt>
                <c:pt idx="1">
                  <c:v>0.63400000000000001</c:v>
                </c:pt>
                <c:pt idx="2">
                  <c:v>0.41799999999999998</c:v>
                </c:pt>
                <c:pt idx="3">
                  <c:v>0.42899999999999999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23-4DE7-A220-C0139F1A7D64}"/>
            </c:ext>
          </c:extLst>
        </c:ser>
        <c:ser>
          <c:idx val="2"/>
          <c:order val="2"/>
          <c:tx>
            <c:strRef>
              <c:f>Лист3!$D$3</c:f>
              <c:strCache>
                <c:ptCount val="1"/>
                <c:pt idx="0">
                  <c:v>2023-2024 уч. год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Лист3!$A$4:$A$7</c:f>
              <c:strCache>
                <c:ptCount val="4"/>
                <c:pt idx="0">
                  <c:v>Качество знаний учащихся</c:v>
                </c:pt>
                <c:pt idx="1">
                  <c:v>Начальная школа</c:v>
                </c:pt>
                <c:pt idx="2">
                  <c:v>Основная школа</c:v>
                </c:pt>
                <c:pt idx="3">
                  <c:v>Средняя школа</c:v>
                </c:pt>
              </c:strCache>
            </c:strRef>
          </c:cat>
          <c:val>
            <c:numRef>
              <c:f>Лист3!$D$4:$D$7</c:f>
              <c:numCache>
                <c:formatCode>0.00%</c:formatCode>
                <c:ptCount val="4"/>
                <c:pt idx="0">
                  <c:v>0.51200000000000001</c:v>
                </c:pt>
                <c:pt idx="1">
                  <c:v>0.65800000000000003</c:v>
                </c:pt>
                <c:pt idx="2">
                  <c:v>0.42399999999999999</c:v>
                </c:pt>
                <c:pt idx="3">
                  <c:v>0.39300000000000002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D23-4DE7-A220-C0139F1A7D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493982640"/>
        <c:axId val="1487241120"/>
      </c:barChart>
      <c:catAx>
        <c:axId val="1493982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KZ"/>
          </a:p>
        </c:txPr>
        <c:crossAx val="1487241120"/>
        <c:crosses val="autoZero"/>
        <c:auto val="1"/>
        <c:lblAlgn val="ctr"/>
        <c:lblOffset val="100"/>
        <c:noMultiLvlLbl val="0"/>
      </c:catAx>
      <c:valAx>
        <c:axId val="148724112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1493982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K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K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 результатов ЕНТ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4.3459429229570405E-2"/>
          <c:y val="9.8175863897886406E-2"/>
          <c:w val="0.93946722357309842"/>
          <c:h val="0.83491461020757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Лист11!$B$3</c:f>
              <c:strCache>
                <c:ptCount val="1"/>
                <c:pt idx="0">
                  <c:v>История К.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Лист11!$A$4:$A$5</c:f>
              <c:strCache>
                <c:ptCount val="2"/>
                <c:pt idx="0">
                  <c:v>2022-2023</c:v>
                </c:pt>
                <c:pt idx="1">
                  <c:v>2023-2024</c:v>
                </c:pt>
              </c:strCache>
            </c:strRef>
          </c:cat>
          <c:val>
            <c:numRef>
              <c:f>Лист11!$B$4:$B$5</c:f>
              <c:numCache>
                <c:formatCode>General</c:formatCode>
                <c:ptCount val="2"/>
                <c:pt idx="0">
                  <c:v>6</c:v>
                </c:pt>
                <c:pt idx="1">
                  <c:v>13.4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EC-4477-9E74-6C186B76A001}"/>
            </c:ext>
          </c:extLst>
        </c:ser>
        <c:ser>
          <c:idx val="1"/>
          <c:order val="1"/>
          <c:tx>
            <c:strRef>
              <c:f>Лист11!$C$3</c:f>
              <c:strCache>
                <c:ptCount val="1"/>
                <c:pt idx="0">
                  <c:v>Матем.грамотность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Лист11!$A$4:$A$5</c:f>
              <c:strCache>
                <c:ptCount val="2"/>
                <c:pt idx="0">
                  <c:v>2022-2023</c:v>
                </c:pt>
                <c:pt idx="1">
                  <c:v>2023-2024</c:v>
                </c:pt>
              </c:strCache>
            </c:strRef>
          </c:cat>
          <c:val>
            <c:numRef>
              <c:f>Лист11!$C$4:$C$5</c:f>
              <c:numCache>
                <c:formatCode>General</c:formatCode>
                <c:ptCount val="2"/>
                <c:pt idx="0">
                  <c:v>6.5</c:v>
                </c:pt>
                <c:pt idx="1">
                  <c:v>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EC-4477-9E74-6C186B76A001}"/>
            </c:ext>
          </c:extLst>
        </c:ser>
        <c:ser>
          <c:idx val="2"/>
          <c:order val="2"/>
          <c:tx>
            <c:strRef>
              <c:f>Лист11!$D$3</c:f>
              <c:strCache>
                <c:ptCount val="1"/>
                <c:pt idx="0">
                  <c:v>Грамотность чтения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Лист11!$A$4:$A$5</c:f>
              <c:strCache>
                <c:ptCount val="2"/>
                <c:pt idx="0">
                  <c:v>2022-2023</c:v>
                </c:pt>
                <c:pt idx="1">
                  <c:v>2023-2024</c:v>
                </c:pt>
              </c:strCache>
            </c:strRef>
          </c:cat>
          <c:val>
            <c:numRef>
              <c:f>Лист11!$D$4:$D$5</c:f>
              <c:numCache>
                <c:formatCode>General</c:formatCode>
                <c:ptCount val="2"/>
                <c:pt idx="0">
                  <c:v>16.399999999999999</c:v>
                </c:pt>
                <c:pt idx="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FEC-4477-9E74-6C186B76A001}"/>
            </c:ext>
          </c:extLst>
        </c:ser>
        <c:ser>
          <c:idx val="3"/>
          <c:order val="3"/>
          <c:tx>
            <c:strRef>
              <c:f>Лист11!$E$3</c:f>
              <c:strCache>
                <c:ptCount val="1"/>
                <c:pt idx="0">
                  <c:v>Химия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Лист11!$A$4:$A$5</c:f>
              <c:strCache>
                <c:ptCount val="2"/>
                <c:pt idx="0">
                  <c:v>2022-2023</c:v>
                </c:pt>
                <c:pt idx="1">
                  <c:v>2023-2024</c:v>
                </c:pt>
              </c:strCache>
            </c:strRef>
          </c:cat>
          <c:val>
            <c:numRef>
              <c:f>Лист11!$E$4:$E$5</c:f>
              <c:numCache>
                <c:formatCode>General</c:formatCode>
                <c:ptCount val="2"/>
                <c:pt idx="0">
                  <c:v>23</c:v>
                </c:pt>
                <c:pt idx="1">
                  <c:v>20.6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FEC-4477-9E74-6C186B76A001}"/>
            </c:ext>
          </c:extLst>
        </c:ser>
        <c:ser>
          <c:idx val="4"/>
          <c:order val="4"/>
          <c:tx>
            <c:strRef>
              <c:f>Лист11!$F$3</c:f>
              <c:strCache>
                <c:ptCount val="1"/>
                <c:pt idx="0">
                  <c:v>Биология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Лист11!$A$4:$A$5</c:f>
              <c:strCache>
                <c:ptCount val="2"/>
                <c:pt idx="0">
                  <c:v>2022-2023</c:v>
                </c:pt>
                <c:pt idx="1">
                  <c:v>2023-2024</c:v>
                </c:pt>
              </c:strCache>
            </c:strRef>
          </c:cat>
          <c:val>
            <c:numRef>
              <c:f>Лист11!$F$4:$F$5</c:f>
              <c:numCache>
                <c:formatCode>General</c:formatCode>
                <c:ptCount val="2"/>
                <c:pt idx="0">
                  <c:v>28</c:v>
                </c:pt>
                <c:pt idx="1">
                  <c:v>33.6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FEC-4477-9E74-6C186B76A001}"/>
            </c:ext>
          </c:extLst>
        </c:ser>
        <c:ser>
          <c:idx val="5"/>
          <c:order val="5"/>
          <c:tx>
            <c:strRef>
              <c:f>Лист11!$G$3</c:f>
              <c:strCache>
                <c:ptCount val="1"/>
                <c:pt idx="0">
                  <c:v>География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Лист11!$A$4:$A$5</c:f>
              <c:strCache>
                <c:ptCount val="2"/>
                <c:pt idx="0">
                  <c:v>2022-2023</c:v>
                </c:pt>
                <c:pt idx="1">
                  <c:v>2023-2024</c:v>
                </c:pt>
              </c:strCache>
            </c:strRef>
          </c:cat>
          <c:val>
            <c:numRef>
              <c:f>Лист11!$G$4:$G$5</c:f>
              <c:numCache>
                <c:formatCode>General</c:formatCode>
                <c:ptCount val="2"/>
                <c:pt idx="1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FEC-4477-9E74-6C186B76A001}"/>
            </c:ext>
          </c:extLst>
        </c:ser>
        <c:ser>
          <c:idx val="6"/>
          <c:order val="6"/>
          <c:tx>
            <c:strRef>
              <c:f>Лист11!$H$3</c:f>
              <c:strCache>
                <c:ptCount val="1"/>
                <c:pt idx="0">
                  <c:v>Математика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Лист11!$A$4:$A$5</c:f>
              <c:strCache>
                <c:ptCount val="2"/>
                <c:pt idx="0">
                  <c:v>2022-2023</c:v>
                </c:pt>
                <c:pt idx="1">
                  <c:v>2023-2024</c:v>
                </c:pt>
              </c:strCache>
            </c:strRef>
          </c:cat>
          <c:val>
            <c:numRef>
              <c:f>Лист11!$H$4:$H$5</c:f>
              <c:numCache>
                <c:formatCode>General</c:formatCode>
                <c:ptCount val="2"/>
                <c:pt idx="0">
                  <c:v>14.6</c:v>
                </c:pt>
                <c:pt idx="1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FEC-4477-9E74-6C186B76A001}"/>
            </c:ext>
          </c:extLst>
        </c:ser>
        <c:ser>
          <c:idx val="7"/>
          <c:order val="7"/>
          <c:tx>
            <c:strRef>
              <c:f>Лист11!$I$3</c:f>
              <c:strCache>
                <c:ptCount val="1"/>
                <c:pt idx="0">
                  <c:v>Физика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Лист11!$A$4:$A$5</c:f>
              <c:strCache>
                <c:ptCount val="2"/>
                <c:pt idx="0">
                  <c:v>2022-2023</c:v>
                </c:pt>
                <c:pt idx="1">
                  <c:v>2023-2024</c:v>
                </c:pt>
              </c:strCache>
            </c:strRef>
          </c:cat>
          <c:val>
            <c:numRef>
              <c:f>Лист11!$I$4:$I$5</c:f>
              <c:numCache>
                <c:formatCode>General</c:formatCode>
                <c:ptCount val="2"/>
                <c:pt idx="0">
                  <c:v>13.8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FEC-4477-9E74-6C186B76A00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66428416"/>
        <c:axId val="65402496"/>
      </c:barChart>
      <c:catAx>
        <c:axId val="664284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65402496"/>
        <c:crosses val="autoZero"/>
        <c:auto val="1"/>
        <c:lblAlgn val="ctr"/>
        <c:lblOffset val="100"/>
        <c:noMultiLvlLbl val="0"/>
      </c:catAx>
      <c:valAx>
        <c:axId val="6540249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6428416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1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KZ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государственной аттестации школы 2024 года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Лист6!$C$11</c:f>
              <c:strCache>
                <c:ptCount val="1"/>
                <c:pt idx="0">
                  <c:v>«5»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Лист6!$B$12:$B$14</c:f>
              <c:strCache>
                <c:ptCount val="3"/>
                <c:pt idx="0">
                  <c:v>4кл</c:v>
                </c:pt>
                <c:pt idx="1">
                  <c:v>9кл</c:v>
                </c:pt>
                <c:pt idx="2">
                  <c:v>итого</c:v>
                </c:pt>
              </c:strCache>
            </c:strRef>
          </c:cat>
          <c:val>
            <c:numRef>
              <c:f>Лист6!$C$12:$C$14</c:f>
              <c:numCache>
                <c:formatCode>General</c:formatCode>
                <c:ptCount val="3"/>
                <c:pt idx="0">
                  <c:v>1.7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20-4A06-A7AB-4152B6A50440}"/>
            </c:ext>
          </c:extLst>
        </c:ser>
        <c:ser>
          <c:idx val="1"/>
          <c:order val="1"/>
          <c:tx>
            <c:strRef>
              <c:f>Лист6!$D$11</c:f>
              <c:strCache>
                <c:ptCount val="1"/>
                <c:pt idx="0">
                  <c:v>«4»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Лист6!$B$12:$B$14</c:f>
              <c:strCache>
                <c:ptCount val="3"/>
                <c:pt idx="0">
                  <c:v>4кл</c:v>
                </c:pt>
                <c:pt idx="1">
                  <c:v>9кл</c:v>
                </c:pt>
                <c:pt idx="2">
                  <c:v>итого</c:v>
                </c:pt>
              </c:strCache>
            </c:strRef>
          </c:cat>
          <c:val>
            <c:numRef>
              <c:f>Лист6!$D$12:$D$14</c:f>
              <c:numCache>
                <c:formatCode>General</c:formatCode>
                <c:ptCount val="3"/>
                <c:pt idx="0">
                  <c:v>12.2</c:v>
                </c:pt>
                <c:pt idx="1">
                  <c:v>0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20-4A06-A7AB-4152B6A50440}"/>
            </c:ext>
          </c:extLst>
        </c:ser>
        <c:ser>
          <c:idx val="2"/>
          <c:order val="2"/>
          <c:tx>
            <c:strRef>
              <c:f>Лист6!$E$11</c:f>
              <c:strCache>
                <c:ptCount val="1"/>
                <c:pt idx="0">
                  <c:v>«3»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Лист6!$B$12:$B$14</c:f>
              <c:strCache>
                <c:ptCount val="3"/>
                <c:pt idx="0">
                  <c:v>4кл</c:v>
                </c:pt>
                <c:pt idx="1">
                  <c:v>9кл</c:v>
                </c:pt>
                <c:pt idx="2">
                  <c:v>итого</c:v>
                </c:pt>
              </c:strCache>
            </c:strRef>
          </c:cat>
          <c:val>
            <c:numRef>
              <c:f>Лист6!$E$12:$E$14</c:f>
              <c:numCache>
                <c:formatCode>General</c:formatCode>
                <c:ptCount val="3"/>
                <c:pt idx="0">
                  <c:v>29.8</c:v>
                </c:pt>
                <c:pt idx="1">
                  <c:v>34.200000000000003</c:v>
                </c:pt>
                <c:pt idx="2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20-4A06-A7AB-4152B6A50440}"/>
            </c:ext>
          </c:extLst>
        </c:ser>
        <c:ser>
          <c:idx val="3"/>
          <c:order val="3"/>
          <c:tx>
            <c:strRef>
              <c:f>Лист6!$F$11</c:f>
              <c:strCache>
                <c:ptCount val="1"/>
                <c:pt idx="0">
                  <c:v>«2»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Лист6!$B$12:$B$14</c:f>
              <c:strCache>
                <c:ptCount val="3"/>
                <c:pt idx="0">
                  <c:v>4кл</c:v>
                </c:pt>
                <c:pt idx="1">
                  <c:v>9кл</c:v>
                </c:pt>
                <c:pt idx="2">
                  <c:v>итого</c:v>
                </c:pt>
              </c:strCache>
            </c:strRef>
          </c:cat>
          <c:val>
            <c:numRef>
              <c:f>Лист6!$F$12:$F$14</c:f>
              <c:numCache>
                <c:formatCode>General</c:formatCode>
                <c:ptCount val="3"/>
                <c:pt idx="0">
                  <c:v>26.1</c:v>
                </c:pt>
                <c:pt idx="1">
                  <c:v>65.8</c:v>
                </c:pt>
                <c:pt idx="2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420-4A06-A7AB-4152B6A50440}"/>
            </c:ext>
          </c:extLst>
        </c:ser>
        <c:ser>
          <c:idx val="4"/>
          <c:order val="4"/>
          <c:tx>
            <c:strRef>
              <c:f>Лист6!$G$11</c:f>
              <c:strCache>
                <c:ptCount val="1"/>
                <c:pt idx="0">
                  <c:v>Средний балл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Лист6!$B$12:$B$14</c:f>
              <c:strCache>
                <c:ptCount val="3"/>
                <c:pt idx="0">
                  <c:v>4кл</c:v>
                </c:pt>
                <c:pt idx="1">
                  <c:v>9кл</c:v>
                </c:pt>
                <c:pt idx="2">
                  <c:v>итого</c:v>
                </c:pt>
              </c:strCache>
            </c:strRef>
          </c:cat>
          <c:val>
            <c:numRef>
              <c:f>Лист6!$G$12:$G$14</c:f>
              <c:numCache>
                <c:formatCode>General</c:formatCode>
                <c:ptCount val="3"/>
                <c:pt idx="0">
                  <c:v>11.8</c:v>
                </c:pt>
                <c:pt idx="1">
                  <c:v>22.3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420-4A06-A7AB-4152B6A5044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43328256"/>
        <c:axId val="109131968"/>
      </c:barChart>
      <c:catAx>
        <c:axId val="1433282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KZ"/>
          </a:p>
        </c:txPr>
        <c:crossAx val="109131968"/>
        <c:crosses val="autoZero"/>
        <c:auto val="1"/>
        <c:lblAlgn val="ctr"/>
        <c:lblOffset val="100"/>
        <c:noMultiLvlLbl val="0"/>
      </c:catAx>
      <c:valAx>
        <c:axId val="1091319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43328256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KZ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KZ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Качественный</a:t>
            </a:r>
            <a:r>
              <a:rPr lang="ru-RU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 педагогов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Лист8!$A$2:$A$5</c:f>
              <c:strCache>
                <c:ptCount val="4"/>
                <c:pt idx="0">
                  <c:v>исследователи</c:v>
                </c:pt>
                <c:pt idx="1">
                  <c:v>эксперты</c:v>
                </c:pt>
                <c:pt idx="2">
                  <c:v>модераторы</c:v>
                </c:pt>
                <c:pt idx="3">
                  <c:v>педагоги</c:v>
                </c:pt>
              </c:strCache>
            </c:strRef>
          </c:cat>
          <c:val>
            <c:numRef>
              <c:f>Лист8!$B$2:$B$5</c:f>
              <c:numCache>
                <c:formatCode>General</c:formatCode>
                <c:ptCount val="4"/>
                <c:pt idx="0">
                  <c:v>7</c:v>
                </c:pt>
                <c:pt idx="1">
                  <c:v>5</c:v>
                </c:pt>
                <c:pt idx="2">
                  <c:v>13</c:v>
                </c:pt>
                <c:pt idx="3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21-47C9-9586-C29BDAF2FEE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KZ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71727" cy="498244"/>
          </a:xfrm>
          <a:prstGeom prst="rect">
            <a:avLst/>
          </a:prstGeom>
        </p:spPr>
        <p:txBody>
          <a:bodyPr vert="horz" lIns="63103" tIns="31551" rIns="63103" bIns="31551" rtlCol="0"/>
          <a:lstStyle>
            <a:lvl1pPr algn="l">
              <a:defRPr sz="8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082" y="1"/>
            <a:ext cx="2972824" cy="498244"/>
          </a:xfrm>
          <a:prstGeom prst="rect">
            <a:avLst/>
          </a:prstGeom>
        </p:spPr>
        <p:txBody>
          <a:bodyPr vert="horz" lIns="63103" tIns="31551" rIns="63103" bIns="31551" rtlCol="0"/>
          <a:lstStyle>
            <a:lvl1pPr algn="r">
              <a:defRPr sz="800"/>
            </a:lvl1pPr>
          </a:lstStyle>
          <a:p>
            <a:fld id="{D309AC80-A727-4B8E-952F-9FCAC283AB23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4600"/>
            <a:ext cx="5969000" cy="3357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3103" tIns="31551" rIns="63103" bIns="3155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364" y="4786662"/>
            <a:ext cx="5487278" cy="3917757"/>
          </a:xfrm>
          <a:prstGeom prst="rect">
            <a:avLst/>
          </a:prstGeom>
        </p:spPr>
        <p:txBody>
          <a:bodyPr vert="horz" lIns="63103" tIns="31551" rIns="63103" bIns="3155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9031"/>
            <a:ext cx="2971727" cy="498244"/>
          </a:xfrm>
          <a:prstGeom prst="rect">
            <a:avLst/>
          </a:prstGeom>
        </p:spPr>
        <p:txBody>
          <a:bodyPr vert="horz" lIns="63103" tIns="31551" rIns="63103" bIns="31551" rtlCol="0" anchor="b"/>
          <a:lstStyle>
            <a:lvl1pPr algn="l">
              <a:defRPr sz="8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082" y="9449031"/>
            <a:ext cx="2972824" cy="498244"/>
          </a:xfrm>
          <a:prstGeom prst="rect">
            <a:avLst/>
          </a:prstGeom>
        </p:spPr>
        <p:txBody>
          <a:bodyPr vert="horz" lIns="63103" tIns="31551" rIns="63103" bIns="31551" rtlCol="0" anchor="b"/>
          <a:lstStyle>
            <a:lvl1pPr algn="r">
              <a:defRPr sz="800"/>
            </a:lvl1pPr>
          </a:lstStyle>
          <a:p>
            <a:fld id="{8CF15C3A-AE94-4FEB-ACF2-FC747D440A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179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FEFB72-2358-6687-FDB1-642D90DBB8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A3B9EB1-CA5A-13A8-C6FF-BB60FED0A0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AAA6FFB-703B-B27A-8E78-1E3CB76AC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E9EF-A95F-4A0D-BF06-8D2D07E7D883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09A0D6-E8D3-14A5-9D6B-F35ACA654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FD25A9-27A0-56E4-ECB6-BA6063ABD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A1BD2-C2EA-4B2B-B51D-A06D17FE21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639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9A42E9-C45C-1AD6-084C-D70E67756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6FDD92F-2029-A92C-86B3-E7F8A89BBB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9102E9-25DC-7BDA-0D87-D960C9AE7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E9EF-A95F-4A0D-BF06-8D2D07E7D883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FB1518-4352-8FB6-3B76-A2573FB0B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280BF3-6045-E66C-AAA6-A020D138C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A1BD2-C2EA-4B2B-B51D-A06D17FE21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86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3DF64AD-CED0-03E9-BF29-150171B9F0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AB2E7D4-934F-59F7-A1D0-904C05167E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2A173A-9956-A742-8835-9868A51C8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E9EF-A95F-4A0D-BF06-8D2D07E7D883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6F9D061-3032-B135-E65C-19166E673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63A762-A365-6D2C-0E12-FB23DF36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A1BD2-C2EA-4B2B-B51D-A06D17FE21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91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59249F-26BB-B688-A7F5-5F6A04E51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5FC961-EF7A-056B-C07B-577C2B5FB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686B61-CA2F-B9D0-3858-59D0334BC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E9EF-A95F-4A0D-BF06-8D2D07E7D883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102E5F-A59E-E9D1-8C0B-3F706C8A1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839179-27E6-8FEF-4B38-0C6D38BA5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A1BD2-C2EA-4B2B-B51D-A06D17FE21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746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FA73BF-996E-862E-3D94-B1B4F822B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7F4DD0-1474-B76F-3679-5E3A0ED12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C34B3A-6167-9388-EFB1-F39DF911B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E9EF-A95F-4A0D-BF06-8D2D07E7D883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8338A2-4D24-A6DE-50EB-D9826D8F1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D15CB26-05DF-8E11-B4AF-EC4507A85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A1BD2-C2EA-4B2B-B51D-A06D17FE21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586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242DDC-D250-9E14-24FB-87FE9016B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208827-F080-3950-2AC6-6626F5E5FE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0DCDCA5-D109-72B8-33A7-67FD7F96E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E89D73E-9F8F-CAB0-B322-DC4AE8C48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E9EF-A95F-4A0D-BF06-8D2D07E7D883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AC3A9D9-B686-895B-1A9E-DC99F4F68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1D6B24-87B5-F76D-773E-E593667F7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A1BD2-C2EA-4B2B-B51D-A06D17FE21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08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FB25AC-970E-561A-51B9-4A07690ED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3856301-8C91-7B93-AB88-EA75CA069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7410D2F-7C88-4950-0D85-448BAD03F4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D29AA45-53FE-8C76-BDE5-05BBF7D931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8FD6F42-E4F8-B0F7-BF81-A9DC20B957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CEFF915-0922-5D62-72DD-C0A917330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E9EF-A95F-4A0D-BF06-8D2D07E7D883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0CB6D73-2763-3571-6507-687C16FE6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F099713-49C7-076A-1697-8A58E2C7B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A1BD2-C2EA-4B2B-B51D-A06D17FE21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5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AC3DAD-5AF1-1843-3EC7-3F154AF33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8485502-9A6E-102C-D837-35CEA9FDE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E9EF-A95F-4A0D-BF06-8D2D07E7D883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1B3DF78-46E5-3AFE-9DB5-6A0F7A02E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A77058F-4303-928C-F031-3D2535703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A1BD2-C2EA-4B2B-B51D-A06D17FE21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563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6DB23BD-561C-3C85-CA22-746CEB466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E9EF-A95F-4A0D-BF06-8D2D07E7D883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C58BF2A-8804-92D8-D1A3-3DCF6D958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2AD03B6-2300-1CED-6F52-D6879C507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A1BD2-C2EA-4B2B-B51D-A06D17FE21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409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A6F274-7A74-E85F-CE58-F9119286E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B33B44-E38D-6313-F409-B07CA879D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F060F33-CDB7-AC23-4A56-D53179FAF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4413879-0124-BC6A-24E8-B3C189058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E9EF-A95F-4A0D-BF06-8D2D07E7D883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9B98A2D-0D78-62D9-5F18-A6501E431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C08EEE-6C19-141A-B273-1DCED937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A1BD2-C2EA-4B2B-B51D-A06D17FE21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510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086DFE-48AE-D9E3-6163-C25836277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6254FCB-6D32-ECCC-0474-9BB9BE26D6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59633A-8EF5-C500-65B4-DAAB15895B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4733FDE-10A1-B880-B58E-952095F67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E9EF-A95F-4A0D-BF06-8D2D07E7D883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65F1797-B0AA-A050-256C-706121BDD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6931EE4-5A0F-D2DC-A8E7-B5E79F3B7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A1BD2-C2EA-4B2B-B51D-A06D17FE21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88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126EB3-872A-A365-1678-C93368933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88B2139-FB7B-C1A7-8805-1362E26F2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483FD4-A2B5-7F14-FA2F-4B7E2ECE2D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AE9EF-A95F-4A0D-BF06-8D2D07E7D883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10F82C-1EF6-B31E-635C-9DB046B578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558EF43-86F3-DEDA-A3B3-981065BA3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A1BD2-C2EA-4B2B-B51D-A06D17FE21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0707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>
            <a:extLst>
              <a:ext uri="{FF2B5EF4-FFF2-40B4-BE49-F238E27FC236}">
                <a16:creationId xmlns:a16="http://schemas.microsoft.com/office/drawing/2014/main" id="{FFE626C4-DB80-D722-A03B-30EEF25AE60F}"/>
              </a:ext>
            </a:extLst>
          </p:cNvPr>
          <p:cNvSpPr txBox="1">
            <a:spLocks/>
          </p:cNvSpPr>
          <p:nvPr/>
        </p:nvSpPr>
        <p:spPr>
          <a:xfrm>
            <a:off x="0" y="18610"/>
            <a:ext cx="4487333" cy="67733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40" tIns="45720" rIns="91440" bIns="45720"/>
          <a:lstStyle>
            <a:lvl1pPr algn="l" defTabSz="914400" rtl="0" eaLnBrk="1" latinLnBrk="1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en-US" altLang="ko-K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FFE626C4-DB80-D722-A03B-30EEF25AE60F}"/>
              </a:ext>
            </a:extLst>
          </p:cNvPr>
          <p:cNvSpPr txBox="1">
            <a:spLocks/>
          </p:cNvSpPr>
          <p:nvPr/>
        </p:nvSpPr>
        <p:spPr>
          <a:xfrm>
            <a:off x="559382" y="-16058"/>
            <a:ext cx="11367503" cy="67733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40" tIns="45720" rIns="91440" bIns="45720"/>
          <a:lstStyle>
            <a:lvl1pPr algn="l" defTabSz="914400" rtl="0" eaLnBrk="1" latinLnBrk="1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051226" y="1615415"/>
            <a:ext cx="1284262" cy="5436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Контингент</a:t>
            </a:r>
          </a:p>
          <a:p>
            <a:pPr algn="ctr"/>
            <a:endParaRPr lang="ru-RU" sz="1333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47359" y="704552"/>
            <a:ext cx="43372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характеристика</a:t>
            </a:r>
          </a:p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2024-2025 учебный год</a:t>
            </a:r>
          </a:p>
        </p:txBody>
      </p:sp>
      <p:cxnSp>
        <p:nvCxnSpPr>
          <p:cNvPr id="12" name="Прямая соединительная линия 170">
            <a:extLst>
              <a:ext uri="{FF2B5EF4-FFF2-40B4-BE49-F238E27FC236}">
                <a16:creationId xmlns:a16="http://schemas.microsoft.com/office/drawing/2014/main" id="{77812D9D-122E-FD0F-670F-1CDD682BD3FC}"/>
              </a:ext>
            </a:extLst>
          </p:cNvPr>
          <p:cNvCxnSpPr>
            <a:cxnSpLocks/>
          </p:cNvCxnSpPr>
          <p:nvPr/>
        </p:nvCxnSpPr>
        <p:spPr>
          <a:xfrm flipH="1" flipV="1">
            <a:off x="1527610" y="1515443"/>
            <a:ext cx="8509615" cy="3123"/>
          </a:xfrm>
          <a:prstGeom prst="line">
            <a:avLst/>
          </a:prstGeom>
          <a:noFill/>
          <a:ln>
            <a:solidFill>
              <a:srgbClr val="002060"/>
            </a:solidFill>
            <a:headEnd type="none" w="med" len="med"/>
            <a:tailEnd type="none" w="med" len="med"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3" name="Прямая соединительная линия 175">
            <a:extLst>
              <a:ext uri="{FF2B5EF4-FFF2-40B4-BE49-F238E27FC236}">
                <a16:creationId xmlns:a16="http://schemas.microsoft.com/office/drawing/2014/main" id="{1D0EA431-54A2-2741-9775-83A17BA266F7}"/>
              </a:ext>
            </a:extLst>
          </p:cNvPr>
          <p:cNvCxnSpPr>
            <a:cxnSpLocks/>
          </p:cNvCxnSpPr>
          <p:nvPr/>
        </p:nvCxnSpPr>
        <p:spPr>
          <a:xfrm>
            <a:off x="1551505" y="1197549"/>
            <a:ext cx="1" cy="193739"/>
          </a:xfrm>
          <a:prstGeom prst="line">
            <a:avLst/>
          </a:prstGeom>
          <a:noFill/>
          <a:ln>
            <a:solidFill>
              <a:srgbClr val="002060"/>
            </a:solidFill>
            <a:headEnd type="none"/>
            <a:tailEnd type="triangle"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4" name="Прямая соединительная линия 175">
            <a:extLst>
              <a:ext uri="{FF2B5EF4-FFF2-40B4-BE49-F238E27FC236}">
                <a16:creationId xmlns:a16="http://schemas.microsoft.com/office/drawing/2014/main" id="{1D0EA431-54A2-2741-9775-83A17BA266F7}"/>
              </a:ext>
            </a:extLst>
          </p:cNvPr>
          <p:cNvCxnSpPr>
            <a:cxnSpLocks/>
          </p:cNvCxnSpPr>
          <p:nvPr/>
        </p:nvCxnSpPr>
        <p:spPr>
          <a:xfrm>
            <a:off x="10057107" y="1198177"/>
            <a:ext cx="1" cy="197984"/>
          </a:xfrm>
          <a:prstGeom prst="line">
            <a:avLst/>
          </a:prstGeom>
          <a:noFill/>
          <a:ln>
            <a:solidFill>
              <a:srgbClr val="002060"/>
            </a:solidFill>
            <a:headEnd type="none"/>
            <a:tailEnd type="triangle"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5" name="Прямая соединительная линия 175">
            <a:extLst>
              <a:ext uri="{FF2B5EF4-FFF2-40B4-BE49-F238E27FC236}">
                <a16:creationId xmlns:a16="http://schemas.microsoft.com/office/drawing/2014/main" id="{1D0EA431-54A2-2741-9775-83A17BA266F7}"/>
              </a:ext>
            </a:extLst>
          </p:cNvPr>
          <p:cNvCxnSpPr>
            <a:cxnSpLocks/>
          </p:cNvCxnSpPr>
          <p:nvPr/>
        </p:nvCxnSpPr>
        <p:spPr>
          <a:xfrm>
            <a:off x="5779494" y="1353033"/>
            <a:ext cx="1" cy="197984"/>
          </a:xfrm>
          <a:prstGeom prst="line">
            <a:avLst/>
          </a:prstGeom>
          <a:noFill/>
          <a:ln>
            <a:solidFill>
              <a:srgbClr val="002060"/>
            </a:solidFill>
            <a:headEnd type="none"/>
            <a:tailEnd type="triangle"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" name="Прямоугольник 3"/>
          <p:cNvSpPr/>
          <p:nvPr/>
        </p:nvSpPr>
        <p:spPr>
          <a:xfrm>
            <a:off x="1071119" y="1563555"/>
            <a:ext cx="10424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243265" y="1576210"/>
            <a:ext cx="1028902" cy="42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67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Общее количество</a:t>
            </a:r>
            <a:endParaRPr lang="ru-RU" sz="1067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0097F69-5CE0-12B7-72ED-E3F33BB736F8}"/>
              </a:ext>
            </a:extLst>
          </p:cNvPr>
          <p:cNvSpPr txBox="1"/>
          <p:nvPr/>
        </p:nvSpPr>
        <p:spPr>
          <a:xfrm>
            <a:off x="3426447" y="1639427"/>
            <a:ext cx="672032" cy="338554"/>
          </a:xfrm>
          <a:prstGeom prst="rect">
            <a:avLst/>
          </a:prstGeom>
          <a:solidFill>
            <a:srgbClr val="FF7F7F"/>
          </a:solidFill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47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Прямая соединительная линия 175">
            <a:extLst>
              <a:ext uri="{FF2B5EF4-FFF2-40B4-BE49-F238E27FC236}">
                <a16:creationId xmlns:a16="http://schemas.microsoft.com/office/drawing/2014/main" id="{1D0EA431-54A2-2741-9775-83A17BA266F7}"/>
              </a:ext>
            </a:extLst>
          </p:cNvPr>
          <p:cNvCxnSpPr>
            <a:cxnSpLocks/>
          </p:cNvCxnSpPr>
          <p:nvPr/>
        </p:nvCxnSpPr>
        <p:spPr>
          <a:xfrm flipV="1">
            <a:off x="2208011" y="1786588"/>
            <a:ext cx="1147664" cy="1"/>
          </a:xfrm>
          <a:prstGeom prst="line">
            <a:avLst/>
          </a:prstGeom>
          <a:noFill/>
          <a:ln>
            <a:solidFill>
              <a:srgbClr val="002060"/>
            </a:solidFill>
            <a:headEnd type="none"/>
            <a:tailEnd type="triangle"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8844948" y="1736986"/>
            <a:ext cx="2873576" cy="5438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67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сведения </a:t>
            </a:r>
          </a:p>
          <a:p>
            <a:pPr algn="ctr"/>
            <a:r>
              <a:rPr lang="ru-RU" sz="1467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зданию школы</a:t>
            </a:r>
          </a:p>
        </p:txBody>
      </p:sp>
      <p:grpSp>
        <p:nvGrpSpPr>
          <p:cNvPr id="45" name="Группа 44"/>
          <p:cNvGrpSpPr/>
          <p:nvPr/>
        </p:nvGrpSpPr>
        <p:grpSpPr>
          <a:xfrm>
            <a:off x="0" y="0"/>
            <a:ext cx="12192000" cy="1146756"/>
            <a:chOff x="0" y="0"/>
            <a:chExt cx="12192000" cy="1146756"/>
          </a:xfrm>
        </p:grpSpPr>
        <p:pic>
          <p:nvPicPr>
            <p:cNvPr id="5" name="Рисунок 4">
              <a:extLst>
                <a:ext uri="{FF2B5EF4-FFF2-40B4-BE49-F238E27FC236}">
                  <a16:creationId xmlns:a16="http://schemas.microsoft.com/office/drawing/2014/main" id="{308731F0-A455-B6C9-1922-93AA51B966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770227"/>
            </a:xfrm>
            <a:prstGeom prst="rect">
              <a:avLst/>
            </a:prstGeom>
          </p:spPr>
        </p:pic>
        <p:sp>
          <p:nvSpPr>
            <p:cNvPr id="9" name="Прямоугольник 8"/>
            <p:cNvSpPr/>
            <p:nvPr/>
          </p:nvSpPr>
          <p:spPr>
            <a:xfrm>
              <a:off x="1324156" y="38760"/>
              <a:ext cx="8957580" cy="110799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kk-KZ" sz="2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Целевая школа: КГУ </a:t>
              </a:r>
              <a:r>
                <a:rPr lang="ru-RU" sz="2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«ОШ №13» отдела образования города Сарани</a:t>
              </a:r>
            </a:p>
            <a:p>
              <a:pPr algn="ctr"/>
              <a:r>
                <a:rPr lang="ru-RU" sz="2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город Сарань поселок </a:t>
              </a:r>
              <a:r>
                <a:rPr lang="ru-RU" sz="22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Актас</a:t>
              </a:r>
              <a:r>
                <a:rPr lang="ru-RU" sz="2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kk-KZ" sz="2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улица Бейбітшілік, 7</a:t>
              </a:r>
              <a:endPara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9" name="Прямоугольник 38"/>
          <p:cNvSpPr/>
          <p:nvPr/>
        </p:nvSpPr>
        <p:spPr>
          <a:xfrm>
            <a:off x="6438207" y="1576210"/>
            <a:ext cx="1028902" cy="42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67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Общее количество</a:t>
            </a:r>
            <a:endParaRPr lang="ru-RU" sz="1067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0" name="Прямая соединительная линия 175">
            <a:extLst>
              <a:ext uri="{FF2B5EF4-FFF2-40B4-BE49-F238E27FC236}">
                <a16:creationId xmlns:a16="http://schemas.microsoft.com/office/drawing/2014/main" id="{1D0EA431-54A2-2741-9775-83A17BA266F7}"/>
              </a:ext>
            </a:extLst>
          </p:cNvPr>
          <p:cNvCxnSpPr>
            <a:cxnSpLocks/>
          </p:cNvCxnSpPr>
          <p:nvPr/>
        </p:nvCxnSpPr>
        <p:spPr>
          <a:xfrm flipV="1">
            <a:off x="6400449" y="1786587"/>
            <a:ext cx="1147664" cy="1"/>
          </a:xfrm>
          <a:prstGeom prst="line">
            <a:avLst/>
          </a:prstGeom>
          <a:noFill/>
          <a:ln>
            <a:solidFill>
              <a:srgbClr val="002060"/>
            </a:solidFill>
            <a:headEnd type="none"/>
            <a:tailEnd type="triangle"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90097F69-5CE0-12B7-72ED-E3F33BB736F8}"/>
              </a:ext>
            </a:extLst>
          </p:cNvPr>
          <p:cNvSpPr txBox="1"/>
          <p:nvPr/>
        </p:nvSpPr>
        <p:spPr>
          <a:xfrm>
            <a:off x="7712607" y="1621706"/>
            <a:ext cx="672032" cy="338554"/>
          </a:xfrm>
          <a:prstGeom prst="rect">
            <a:avLst/>
          </a:prstGeom>
          <a:solidFill>
            <a:srgbClr val="FF7F7F"/>
          </a:solidFill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569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8384638" y="2437802"/>
            <a:ext cx="3673245" cy="3785652"/>
          </a:xfrm>
          <a:prstGeom prst="rect">
            <a:avLst/>
          </a:prstGeom>
          <a:ln>
            <a:solidFill>
              <a:srgbClr val="1D4999"/>
            </a:solidFill>
          </a:ln>
        </p:spPr>
        <p:txBody>
          <a:bodyPr wrap="square">
            <a:spAutoFit/>
          </a:bodyPr>
          <a:lstStyle/>
          <a:p>
            <a:pPr marL="228594" indent="-228594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постройки 1966</a:t>
            </a:r>
          </a:p>
          <a:p>
            <a:pPr marL="228594" indent="-228594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Здание типовое</a:t>
            </a:r>
          </a:p>
          <a:p>
            <a:pPr marL="228594" indent="-228594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состояние здания – удовлетворительное</a:t>
            </a:r>
          </a:p>
          <a:p>
            <a:pPr marL="228594" indent="-228594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Водопровод и канализация – централизованное.</a:t>
            </a:r>
          </a:p>
          <a:p>
            <a:pPr marL="228594" indent="-228594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 отопления АСО.</a:t>
            </a:r>
          </a:p>
          <a:p>
            <a:pPr marL="228594" indent="-228594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Спортзал есть, площадь – 278,2 </a:t>
            </a:r>
            <a:r>
              <a:rPr lang="ru-RU" sz="1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кв.м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28594" indent="-228594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наличии предметные кабинеты: химия 2024, физика 2024, биология 2024, </a:t>
            </a:r>
            <a:r>
              <a:rPr lang="en-US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STEM-202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 технология (для девочек и мальчиков)-2021</a:t>
            </a:r>
          </a:p>
          <a:p>
            <a:pPr marL="228594" indent="-228594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 в предметных кабинетах: математика, информатика.</a:t>
            </a:r>
          </a:p>
          <a:p>
            <a:pPr marL="228594" indent="-228594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учебных кабинетов 25</a:t>
            </a:r>
          </a:p>
          <a:p>
            <a:pPr marL="228594" indent="-228594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Проектная мощность 560 мест.</a:t>
            </a:r>
          </a:p>
          <a:p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1-11 классы 569 учеников. (26 класс-комплектов)</a:t>
            </a:r>
          </a:p>
          <a:p>
            <a:pPr marL="228594" indent="-228594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в 2 смены: 1 смена – 334 ученика, 2 смена 235 учеников</a:t>
            </a:r>
          </a:p>
          <a:p>
            <a:pPr marL="228594" indent="-228594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 капитальный ремонт входной группы 2024 год </a:t>
            </a:r>
          </a:p>
        </p:txBody>
      </p:sp>
      <p:graphicFrame>
        <p:nvGraphicFramePr>
          <p:cNvPr id="30" name="Диаграмма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7055282"/>
              </p:ext>
            </p:extLst>
          </p:nvPr>
        </p:nvGraphicFramePr>
        <p:xfrm>
          <a:off x="505201" y="2318599"/>
          <a:ext cx="3818088" cy="2021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2" name="Диаграмма 3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553847"/>
              </p:ext>
            </p:extLst>
          </p:nvPr>
        </p:nvGraphicFramePr>
        <p:xfrm>
          <a:off x="548980" y="4284359"/>
          <a:ext cx="3549500" cy="2171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4" name="Диаграмма 3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8083196"/>
              </p:ext>
            </p:extLst>
          </p:nvPr>
        </p:nvGraphicFramePr>
        <p:xfrm>
          <a:off x="4002839" y="4330628"/>
          <a:ext cx="4145059" cy="2432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8" name="Диаграмма 27">
            <a:extLst>
              <a:ext uri="{FF2B5EF4-FFF2-40B4-BE49-F238E27FC236}">
                <a16:creationId xmlns:a16="http://schemas.microsoft.com/office/drawing/2014/main" id="{2AB2978F-6180-47D9-BD03-023AAD9FDC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4797023"/>
              </p:ext>
            </p:extLst>
          </p:nvPr>
        </p:nvGraphicFramePr>
        <p:xfrm>
          <a:off x="4560029" y="2360339"/>
          <a:ext cx="3159108" cy="1903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50731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E75692CD-C17E-41A5-0F8E-12417B1A52D6}"/>
              </a:ext>
            </a:extLst>
          </p:cNvPr>
          <p:cNvSpPr txBox="1"/>
          <p:nvPr/>
        </p:nvSpPr>
        <p:spPr>
          <a:xfrm>
            <a:off x="1470258" y="-30386"/>
            <a:ext cx="884743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Шоқан Уәлиханов атындағы ЖББМ» КММ-нің «Нысаналы мектеп» жобасы барысында орта мерзімді жоспар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08731F0-A455-B6C9-1922-93AA51B966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7022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0097F69-5CE0-12B7-72ED-E3F33BB736F8}"/>
              </a:ext>
            </a:extLst>
          </p:cNvPr>
          <p:cNvSpPr txBox="1"/>
          <p:nvPr/>
        </p:nvSpPr>
        <p:spPr>
          <a:xfrm>
            <a:off x="130719" y="899132"/>
            <a:ext cx="1771946" cy="430887"/>
          </a:xfrm>
          <a:prstGeom prst="rect">
            <a:avLst/>
          </a:prstGeom>
          <a:solidFill>
            <a:srgbClr val="FF7F7F"/>
          </a:solidFill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Городской показатель качества знаний 51,0%</a:t>
            </a:r>
            <a:endParaRPr lang="ru-RU" sz="1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8798512" y="1979315"/>
            <a:ext cx="3036982" cy="4644733"/>
            <a:chOff x="8956713" y="1876082"/>
            <a:chExt cx="3036982" cy="464473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0097F69-5CE0-12B7-72ED-E3F33BB736F8}"/>
                </a:ext>
              </a:extLst>
            </p:cNvPr>
            <p:cNvSpPr txBox="1"/>
            <p:nvPr/>
          </p:nvSpPr>
          <p:spPr>
            <a:xfrm>
              <a:off x="9615335" y="1876082"/>
              <a:ext cx="1442635" cy="318100"/>
            </a:xfrm>
            <a:prstGeom prst="rect">
              <a:avLst/>
            </a:prstGeom>
            <a:solidFill>
              <a:srgbClr val="FF7F7F"/>
            </a:solidFill>
            <a:effectLst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467" b="1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Проблема</a:t>
              </a:r>
              <a:endParaRPr lang="ru-RU" sz="1467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8971156" y="2328337"/>
              <a:ext cx="3008096" cy="1384995"/>
            </a:xfrm>
            <a:prstGeom prst="rect">
              <a:avLst/>
            </a:prstGeom>
            <a:ln>
              <a:solidFill>
                <a:srgbClr val="1D4999"/>
              </a:solidFill>
            </a:ln>
          </p:spPr>
          <p:txBody>
            <a:bodyPr wrap="square">
              <a:spAutoFit/>
            </a:bodyPr>
            <a:lstStyle/>
            <a:p>
              <a:pPr marL="228594" indent="-228594" algn="just">
                <a:buFont typeface="Wingdings" panose="05000000000000000000" pitchFamily="2" charset="2"/>
                <a:buChar char="q"/>
              </a:pPr>
              <a:r>
                <a:rPr lang="ru-RU" sz="1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Снижение качества знаний наблюдается по предметам «Математика» и «Физика»</a:t>
              </a:r>
            </a:p>
            <a:p>
              <a:pPr marL="228594" indent="-228594" algn="just">
                <a:buFont typeface="Wingdings" panose="05000000000000000000" pitchFamily="2" charset="2"/>
                <a:buChar char="q"/>
              </a:pPr>
              <a:r>
                <a:rPr lang="ru-RU" sz="1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организована системная работа с «резервом» отличников и ударников.</a:t>
              </a:r>
            </a:p>
            <a:p>
              <a:pPr marL="228594" indent="-228594" algn="just">
                <a:buFont typeface="Wingdings" panose="05000000000000000000" pitchFamily="2" charset="2"/>
                <a:buChar char="q"/>
              </a:pPr>
              <a:r>
                <a:rPr lang="ru-RU" sz="1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Низкое качество знаний в классах 8 «А», 9 «В».</a:t>
              </a:r>
            </a:p>
          </p:txBody>
        </p:sp>
        <p:cxnSp>
          <p:nvCxnSpPr>
            <p:cNvPr id="14" name="Прямая соединительная линия 175">
              <a:extLst>
                <a:ext uri="{FF2B5EF4-FFF2-40B4-BE49-F238E27FC236}">
                  <a16:creationId xmlns:a16="http://schemas.microsoft.com/office/drawing/2014/main" id="{1D0EA431-54A2-2741-9775-83A17BA266F7}"/>
                </a:ext>
              </a:extLst>
            </p:cNvPr>
            <p:cNvCxnSpPr>
              <a:cxnSpLocks/>
            </p:cNvCxnSpPr>
            <p:nvPr/>
          </p:nvCxnSpPr>
          <p:spPr>
            <a:xfrm>
              <a:off x="8956713" y="1876082"/>
              <a:ext cx="0" cy="1770501"/>
            </a:xfrm>
            <a:prstGeom prst="line">
              <a:avLst/>
            </a:prstGeom>
            <a:noFill/>
            <a:ln>
              <a:solidFill>
                <a:srgbClr val="002060"/>
              </a:solidFill>
              <a:headEnd type="none"/>
              <a:tailEnd type="triangle"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0097F69-5CE0-12B7-72ED-E3F33BB736F8}"/>
                </a:ext>
              </a:extLst>
            </p:cNvPr>
            <p:cNvSpPr txBox="1"/>
            <p:nvPr/>
          </p:nvSpPr>
          <p:spPr>
            <a:xfrm>
              <a:off x="9615335" y="3891058"/>
              <a:ext cx="1442635" cy="318100"/>
            </a:xfrm>
            <a:prstGeom prst="rect">
              <a:avLst/>
            </a:prstGeom>
            <a:solidFill>
              <a:srgbClr val="FF7F7F"/>
            </a:solidFill>
            <a:effectLst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467" b="1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Пути решения</a:t>
              </a:r>
              <a:endParaRPr lang="ru-RU" sz="1467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8956713" y="4397157"/>
              <a:ext cx="3036982" cy="2123658"/>
            </a:xfrm>
            <a:prstGeom prst="rect">
              <a:avLst/>
            </a:prstGeom>
            <a:ln>
              <a:solidFill>
                <a:srgbClr val="1D4999"/>
              </a:solidFill>
            </a:ln>
          </p:spPr>
          <p:txBody>
            <a:bodyPr wrap="square">
              <a:spAutoFit/>
            </a:bodyPr>
            <a:lstStyle/>
            <a:p>
              <a:pPr marL="228594" indent="-228594" algn="just">
                <a:buFont typeface="Wingdings" panose="05000000000000000000" pitchFamily="2" charset="2"/>
                <a:buChar char="q"/>
              </a:pPr>
              <a:r>
                <a:rPr lang="ru-RU" sz="1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Исследование урока (</a:t>
              </a:r>
              <a:r>
                <a:rPr lang="en-US" sz="1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LS</a:t>
              </a:r>
              <a:r>
                <a:rPr lang="ru-RU" sz="1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в 8а и 9в классах</a:t>
              </a:r>
              <a:r>
                <a:rPr lang="en-US" sz="1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r>
                <a:rPr lang="ru-RU" sz="1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(2  фокус группы - 8 педагогов)</a:t>
              </a:r>
            </a:p>
            <a:p>
              <a:pPr marL="171450" indent="-171450" algn="just">
                <a:buFont typeface="Wingdings" panose="05000000000000000000" pitchFamily="2" charset="2"/>
                <a:buChar char="q"/>
              </a:pPr>
              <a:r>
                <a:rPr lang="ru-RU" sz="1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Дополнительные занятия для слабоуспевающих учащихся</a:t>
              </a:r>
              <a:r>
                <a:rPr lang="en-US" sz="1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 </a:t>
              </a:r>
              <a:r>
                <a:rPr lang="kk-KZ" sz="1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фокусом на учащихся с одной тройкой – 10 учеников</a:t>
              </a:r>
              <a:r>
                <a:rPr lang="en-US" sz="1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kk-K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71450" indent="-171450" algn="just">
                <a:buFont typeface="Wingdings" panose="05000000000000000000" pitchFamily="2" charset="2"/>
                <a:buChar char="q"/>
              </a:pPr>
              <a:r>
                <a:rPr lang="kk-KZ" sz="1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Методическая помощь в разработке заданий СОР/СОЧ и наблюдение за процедурой проведения внутреннего оценивания (взаимообучение)</a:t>
              </a:r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1288890" y="169669"/>
            <a:ext cx="902811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школа: КГУ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«ОШ №13» отдела образования города Сарани </a:t>
            </a:r>
            <a:endParaRPr lang="en-US" sz="2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793998" y="965335"/>
            <a:ext cx="48300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знаний учащихся 2-11 классов</a:t>
            </a:r>
          </a:p>
        </p:txBody>
      </p:sp>
      <p:graphicFrame>
        <p:nvGraphicFramePr>
          <p:cNvPr id="15" name="Диаграмма 14">
            <a:extLst>
              <a:ext uri="{FF2B5EF4-FFF2-40B4-BE49-F238E27FC236}">
                <a16:creationId xmlns:a16="http://schemas.microsoft.com/office/drawing/2014/main" id="{BB57B089-A046-4013-90AA-78A7DF3404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9288835"/>
              </p:ext>
            </p:extLst>
          </p:nvPr>
        </p:nvGraphicFramePr>
        <p:xfrm>
          <a:off x="2502977" y="388084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2805782-13CC-45BC-A34D-20E5BC3C17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381777"/>
              </p:ext>
            </p:extLst>
          </p:nvPr>
        </p:nvGraphicFramePr>
        <p:xfrm>
          <a:off x="1559049" y="1588366"/>
          <a:ext cx="6459856" cy="2127758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673022">
                  <a:extLst>
                    <a:ext uri="{9D8B030D-6E8A-4147-A177-3AD203B41FA5}">
                      <a16:colId xmlns:a16="http://schemas.microsoft.com/office/drawing/2014/main" val="1041526"/>
                    </a:ext>
                  </a:extLst>
                </a:gridCol>
                <a:gridCol w="1257632">
                  <a:extLst>
                    <a:ext uri="{9D8B030D-6E8A-4147-A177-3AD203B41FA5}">
                      <a16:colId xmlns:a16="http://schemas.microsoft.com/office/drawing/2014/main" val="688490656"/>
                    </a:ext>
                  </a:extLst>
                </a:gridCol>
                <a:gridCol w="1264601">
                  <a:extLst>
                    <a:ext uri="{9D8B030D-6E8A-4147-A177-3AD203B41FA5}">
                      <a16:colId xmlns:a16="http://schemas.microsoft.com/office/drawing/2014/main" val="3145694449"/>
                    </a:ext>
                  </a:extLst>
                </a:gridCol>
                <a:gridCol w="1264601">
                  <a:extLst>
                    <a:ext uri="{9D8B030D-6E8A-4147-A177-3AD203B41FA5}">
                      <a16:colId xmlns:a16="http://schemas.microsoft.com/office/drawing/2014/main" val="1470421779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Параметры статистики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Учебный год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368922"/>
                  </a:ext>
                </a:extLst>
              </a:tr>
              <a:tr h="432435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37903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 знаний учащихся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49,8%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51,3%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51,2%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83068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Начальная школа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62,8%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63,4%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65,8%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90737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Основная школа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37,5%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41,8%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42,4%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97736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 школа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56,5%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42,9%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39,3%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0611431"/>
                  </a:ext>
                </a:extLst>
              </a:tr>
            </a:tbl>
          </a:graphicData>
        </a:graphic>
      </p:graphicFrame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7A3C0486-B875-43A7-954C-890789013150}"/>
              </a:ext>
            </a:extLst>
          </p:cNvPr>
          <p:cNvSpPr/>
          <p:nvPr/>
        </p:nvSpPr>
        <p:spPr>
          <a:xfrm>
            <a:off x="8798512" y="991414"/>
            <a:ext cx="3008096" cy="830997"/>
          </a:xfrm>
          <a:prstGeom prst="rect">
            <a:avLst/>
          </a:prstGeom>
          <a:ln>
            <a:solidFill>
              <a:srgbClr val="1D4999"/>
            </a:solidFill>
          </a:ln>
        </p:spPr>
        <p:txBody>
          <a:bodyPr wrap="square">
            <a:spAutoFit/>
          </a:bodyPr>
          <a:lstStyle/>
          <a:p>
            <a:pPr marL="228594" indent="-228594" algn="just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качества знаний учащихся начальной школы выше городского показателя на 0,2%, в основной школе выше на 0,3%.</a:t>
            </a:r>
          </a:p>
        </p:txBody>
      </p:sp>
    </p:spTree>
    <p:extLst>
      <p:ext uri="{BB962C8B-B14F-4D97-AF65-F5344CB8AC3E}">
        <p14:creationId xmlns:p14="http://schemas.microsoft.com/office/powerpoint/2010/main" val="3636658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E75692CD-C17E-41A5-0F8E-12417B1A52D6}"/>
              </a:ext>
            </a:extLst>
          </p:cNvPr>
          <p:cNvSpPr txBox="1"/>
          <p:nvPr/>
        </p:nvSpPr>
        <p:spPr>
          <a:xfrm>
            <a:off x="1470258" y="-30386"/>
            <a:ext cx="884743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Шоқан Уәлиханов атындағы ЖББМ» КММ-нің «Нысаналы мектеп» жобасы барысында орта мерзімді жоспар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08731F0-A455-B6C9-1922-93AA51B966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7022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781644" y="939896"/>
            <a:ext cx="49651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итоговой аттестации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097F69-5CE0-12B7-72ED-E3F33BB736F8}"/>
              </a:ext>
            </a:extLst>
          </p:cNvPr>
          <p:cNvSpPr txBox="1"/>
          <p:nvPr/>
        </p:nvSpPr>
        <p:spPr>
          <a:xfrm>
            <a:off x="9305681" y="3039958"/>
            <a:ext cx="1442635" cy="390979"/>
          </a:xfrm>
          <a:prstGeom prst="rect">
            <a:avLst/>
          </a:prstGeom>
          <a:solidFill>
            <a:srgbClr val="FF7F7F"/>
          </a:solidFill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67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</a:t>
            </a:r>
            <a:endParaRPr lang="ru-RU" sz="1467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0097F69-5CE0-12B7-72ED-E3F33BB736F8}"/>
              </a:ext>
            </a:extLst>
          </p:cNvPr>
          <p:cNvSpPr txBox="1"/>
          <p:nvPr/>
        </p:nvSpPr>
        <p:spPr>
          <a:xfrm>
            <a:off x="9305681" y="4605186"/>
            <a:ext cx="1442635" cy="390979"/>
          </a:xfrm>
          <a:prstGeom prst="rect">
            <a:avLst/>
          </a:prstGeom>
          <a:solidFill>
            <a:srgbClr val="FF7F7F"/>
          </a:solidFill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67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Пути решения</a:t>
            </a:r>
            <a:endParaRPr lang="ru-RU" sz="1467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288890" y="169669"/>
            <a:ext cx="902811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школа: КГУ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«ОШ №13» отдела образования города Сарани </a:t>
            </a:r>
            <a:endParaRPr lang="en-US" sz="2200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E637C417-4941-4050-B36A-5D46DAB542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952000"/>
              </p:ext>
            </p:extLst>
          </p:nvPr>
        </p:nvGraphicFramePr>
        <p:xfrm>
          <a:off x="567384" y="1568171"/>
          <a:ext cx="6926394" cy="42723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4683">
                  <a:extLst>
                    <a:ext uri="{9D8B030D-6E8A-4147-A177-3AD203B41FA5}">
                      <a16:colId xmlns:a16="http://schemas.microsoft.com/office/drawing/2014/main" val="801629603"/>
                    </a:ext>
                  </a:extLst>
                </a:gridCol>
                <a:gridCol w="1114784">
                  <a:extLst>
                    <a:ext uri="{9D8B030D-6E8A-4147-A177-3AD203B41FA5}">
                      <a16:colId xmlns:a16="http://schemas.microsoft.com/office/drawing/2014/main" val="2143369208"/>
                    </a:ext>
                  </a:extLst>
                </a:gridCol>
                <a:gridCol w="548636">
                  <a:extLst>
                    <a:ext uri="{9D8B030D-6E8A-4147-A177-3AD203B41FA5}">
                      <a16:colId xmlns:a16="http://schemas.microsoft.com/office/drawing/2014/main" val="3812162165"/>
                    </a:ext>
                  </a:extLst>
                </a:gridCol>
                <a:gridCol w="861790">
                  <a:extLst>
                    <a:ext uri="{9D8B030D-6E8A-4147-A177-3AD203B41FA5}">
                      <a16:colId xmlns:a16="http://schemas.microsoft.com/office/drawing/2014/main" val="1563061731"/>
                    </a:ext>
                  </a:extLst>
                </a:gridCol>
                <a:gridCol w="861790">
                  <a:extLst>
                    <a:ext uri="{9D8B030D-6E8A-4147-A177-3AD203B41FA5}">
                      <a16:colId xmlns:a16="http://schemas.microsoft.com/office/drawing/2014/main" val="2345309261"/>
                    </a:ext>
                  </a:extLst>
                </a:gridCol>
                <a:gridCol w="1021320">
                  <a:extLst>
                    <a:ext uri="{9D8B030D-6E8A-4147-A177-3AD203B41FA5}">
                      <a16:colId xmlns:a16="http://schemas.microsoft.com/office/drawing/2014/main" val="1042141370"/>
                    </a:ext>
                  </a:extLst>
                </a:gridCol>
                <a:gridCol w="1053391">
                  <a:extLst>
                    <a:ext uri="{9D8B030D-6E8A-4147-A177-3AD203B41FA5}">
                      <a16:colId xmlns:a16="http://schemas.microsoft.com/office/drawing/2014/main" val="1732476651"/>
                    </a:ext>
                  </a:extLst>
                </a:gridCol>
              </a:tblGrid>
              <a:tr h="8968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учащихся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«5»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«3»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Успев.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61865869"/>
                  </a:ext>
                </a:extLst>
              </a:tr>
              <a:tr h="4713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58,3%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3629283"/>
                  </a:ext>
                </a:extLst>
              </a:tr>
              <a:tr h="434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Алгебра и начала анализа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5262442"/>
                  </a:ext>
                </a:extLst>
              </a:tr>
              <a:tr h="440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 Казахстана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844269"/>
                  </a:ext>
                </a:extLst>
              </a:tr>
              <a:tr h="4367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Казахский язык и литература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58,3%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1424211"/>
                  </a:ext>
                </a:extLst>
              </a:tr>
              <a:tr h="3417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«Биология»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915795"/>
                  </a:ext>
                </a:extLst>
              </a:tr>
              <a:tr h="3694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«География»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647468"/>
                  </a:ext>
                </a:extLst>
              </a:tr>
              <a:tr h="440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«Иностранный язык»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9527145"/>
                  </a:ext>
                </a:extLst>
              </a:tr>
              <a:tr h="440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«Информатика»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5694265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2BB8CCD-57E5-4D39-BE41-EAEF8AA27AB3}"/>
              </a:ext>
            </a:extLst>
          </p:cNvPr>
          <p:cNvSpPr/>
          <p:nvPr/>
        </p:nvSpPr>
        <p:spPr>
          <a:xfrm>
            <a:off x="8329851" y="893146"/>
            <a:ext cx="3740785" cy="20551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1450" indent="-1714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92% выпускников школы на итоговой аттестации подтвердили годовые оценки, 6% получили оценки выше годовых..</a:t>
            </a:r>
            <a:endParaRPr lang="ru-KZ" sz="12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Двое учащихся 11а класса – </a:t>
            </a:r>
            <a:r>
              <a:rPr lang="ru-RU" sz="1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Акберова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Э.  и </a:t>
            </a:r>
            <a:r>
              <a:rPr lang="ru-RU" sz="1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Курулёва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 на итоговой аттестации подтвердили свои годовые оценки -  им выдан аттестат об общем среднем образовании с отличием.</a:t>
            </a:r>
          </a:p>
          <a:p>
            <a:pPr marL="171450" indent="-1714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Большинство учащихся выбирают предмет по выбору, соответствующий профилю обучения.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F5E32310-83E6-47CE-BAD3-BDF81C636932}"/>
              </a:ext>
            </a:extLst>
          </p:cNvPr>
          <p:cNvSpPr/>
          <p:nvPr/>
        </p:nvSpPr>
        <p:spPr>
          <a:xfrm>
            <a:off x="8329852" y="3573123"/>
            <a:ext cx="3747526" cy="8694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1450" indent="-1714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2% выпускников школы не подтвердили годовые оценки на итоговой аттестации .</a:t>
            </a:r>
          </a:p>
          <a:p>
            <a:pPr marL="171450" indent="-1714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8% выпускников выбирают предмет по выбору, не соответствующий профилю обучения.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0FD7B2B0-1E2F-4705-B96C-BE4834C69AFE}"/>
              </a:ext>
            </a:extLst>
          </p:cNvPr>
          <p:cNvSpPr/>
          <p:nvPr/>
        </p:nvSpPr>
        <p:spPr>
          <a:xfrm>
            <a:off x="8329851" y="5144427"/>
            <a:ext cx="3747527" cy="126470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1450" indent="-1714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Активизировать работу по ранней </a:t>
            </a:r>
            <a:r>
              <a:rPr lang="ru-RU" sz="1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профилизации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через реализацию проекта «Предпрофильная и профильная подготовка».</a:t>
            </a:r>
          </a:p>
          <a:p>
            <a:pPr marL="171450" indent="-1714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Проведение мониторинга результатов промежуточного тестирования и работа над восполнением пробелов учащихся.</a:t>
            </a:r>
          </a:p>
        </p:txBody>
      </p:sp>
    </p:spTree>
    <p:extLst>
      <p:ext uri="{BB962C8B-B14F-4D97-AF65-F5344CB8AC3E}">
        <p14:creationId xmlns:p14="http://schemas.microsoft.com/office/powerpoint/2010/main" val="2477766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E75692CD-C17E-41A5-0F8E-12417B1A52D6}"/>
              </a:ext>
            </a:extLst>
          </p:cNvPr>
          <p:cNvSpPr txBox="1"/>
          <p:nvPr/>
        </p:nvSpPr>
        <p:spPr>
          <a:xfrm>
            <a:off x="1470258" y="-30386"/>
            <a:ext cx="884743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Шоқан Уәлиханов атындағы ЖББМ» КММ-нің «Нысаналы мектеп» жобасы барысында орта мерзімді жоспар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08731F0-A455-B6C9-1922-93AA51B966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7022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709407" y="951041"/>
            <a:ext cx="30935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ЕНТ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097F69-5CE0-12B7-72ED-E3F33BB736F8}"/>
              </a:ext>
            </a:extLst>
          </p:cNvPr>
          <p:cNvSpPr txBox="1"/>
          <p:nvPr/>
        </p:nvSpPr>
        <p:spPr>
          <a:xfrm>
            <a:off x="9720927" y="2313474"/>
            <a:ext cx="1442635" cy="318100"/>
          </a:xfrm>
          <a:prstGeom prst="rect">
            <a:avLst/>
          </a:prstGeom>
          <a:solidFill>
            <a:srgbClr val="FF7F7F"/>
          </a:solidFill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67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</a:t>
            </a:r>
            <a:endParaRPr lang="ru-RU" sz="1467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986932" y="804218"/>
            <a:ext cx="2910626" cy="1384995"/>
          </a:xfrm>
          <a:prstGeom prst="rect">
            <a:avLst/>
          </a:prstGeom>
          <a:ln>
            <a:solidFill>
              <a:srgbClr val="1D4999"/>
            </a:solidFill>
          </a:ln>
        </p:spPr>
        <p:txBody>
          <a:bodyPr wrap="square">
            <a:spAutoFit/>
          </a:bodyPr>
          <a:lstStyle/>
          <a:p>
            <a:pPr marL="228594" indent="-228594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Средний балл ЕНТ по школе 89,4 баллов (Средний балл ЕНТ по РК 68 баллов)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594" indent="-228594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5 сдававших ЕНТ-2024 получено 4 гранта </a:t>
            </a:r>
          </a:p>
          <a:p>
            <a:pPr marL="228594" indent="-228594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Самый высокий балл ЕНТ-2024 108 баллов, самый низкий балл – 60.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0097F69-5CE0-12B7-72ED-E3F33BB736F8}"/>
              </a:ext>
            </a:extLst>
          </p:cNvPr>
          <p:cNvSpPr txBox="1"/>
          <p:nvPr/>
        </p:nvSpPr>
        <p:spPr>
          <a:xfrm>
            <a:off x="9720926" y="3928715"/>
            <a:ext cx="1442635" cy="318100"/>
          </a:xfrm>
          <a:prstGeom prst="rect">
            <a:avLst/>
          </a:prstGeom>
          <a:solidFill>
            <a:srgbClr val="FF7F7F"/>
          </a:solidFill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67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Пути решения</a:t>
            </a:r>
            <a:endParaRPr lang="ru-RU" sz="1467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847881" y="4348813"/>
            <a:ext cx="3053846" cy="2123658"/>
          </a:xfrm>
          <a:prstGeom prst="rect">
            <a:avLst/>
          </a:prstGeom>
          <a:ln>
            <a:solidFill>
              <a:srgbClr val="1D4999"/>
            </a:solidFill>
          </a:ln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занятия по западающим темам, использование базы видеоуроков по западающим темам на сайте УМЦ РО</a:t>
            </a:r>
            <a:endParaRPr lang="kk-K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kk-K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на тренажерах и прохождение пробного ЕНТ на сайте Тестцентра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kk-K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ресурсов для самостоятельного обучения 10-11 классов </a:t>
            </a:r>
            <a:r>
              <a:rPr lang="en-US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Digital </a:t>
            </a:r>
            <a:r>
              <a:rPr lang="en-US" sz="1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Matematika</a:t>
            </a:r>
            <a:endParaRPr lang="kk-K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kk-K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заданий разработанных на сайте </a:t>
            </a:r>
            <a:r>
              <a:rPr lang="en-US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Bilimal</a:t>
            </a:r>
            <a:endParaRPr lang="kk-K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288890" y="169669"/>
            <a:ext cx="902811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школа: КГУ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«ОШ №13» отдела образования города Сарани </a:t>
            </a:r>
            <a:endParaRPr lang="en-US" sz="2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Диаграмма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678883"/>
              </p:ext>
            </p:extLst>
          </p:nvPr>
        </p:nvGraphicFramePr>
        <p:xfrm>
          <a:off x="115869" y="1551206"/>
          <a:ext cx="8182344" cy="4755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85F2C52-F163-4CD1-8091-E033E3D0B304}"/>
              </a:ext>
            </a:extLst>
          </p:cNvPr>
          <p:cNvSpPr/>
          <p:nvPr/>
        </p:nvSpPr>
        <p:spPr>
          <a:xfrm>
            <a:off x="8986933" y="2717095"/>
            <a:ext cx="2910626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12 выпускников только 5 учащихся (41,7% ) сдавали ЕНТ.</a:t>
            </a:r>
            <a:endParaRPr lang="ru-KZ" sz="12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Самый низкий балл по предмету физика – 7,2.</a:t>
            </a:r>
            <a:endParaRPr lang="ru-KZ" sz="1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846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08731F0-A455-B6C9-1922-93AA51B966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7022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228742" y="838243"/>
            <a:ext cx="39528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МОДО-2022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718962" y="1306370"/>
            <a:ext cx="4330390" cy="1938992"/>
          </a:xfrm>
          <a:prstGeom prst="rect">
            <a:avLst/>
          </a:prstGeom>
          <a:ln>
            <a:solidFill>
              <a:srgbClr val="1D4999"/>
            </a:solidFill>
          </a:ln>
        </p:spPr>
        <p:txBody>
          <a:bodyPr wrap="square">
            <a:spAutoFit/>
          </a:bodyPr>
          <a:lstStyle/>
          <a:p>
            <a:pPr marL="228594" indent="-228594" algn="just">
              <a:buFont typeface="Wingdings" panose="05000000000000000000" pitchFamily="2" charset="2"/>
              <a:buChar char="q"/>
            </a:pPr>
            <a:r>
              <a:rPr lang="ru-RU" sz="1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разрезе направлений тестирования среди четвероклассников ЦШ1 показала: средний балл составил 19,3 балла из 30 максимально возможных, что ниже городского показателя (21,1 балл )  на 1,8 балла. </a:t>
            </a:r>
          </a:p>
          <a:p>
            <a:pPr marL="228594" indent="-228594" algn="just">
              <a:buFont typeface="Wingdings" panose="05000000000000000000" pitchFamily="2" charset="2"/>
              <a:buChar char="q"/>
            </a:pPr>
            <a:r>
              <a:rPr lang="ru-RU" sz="1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сравнительно более успешные результаты учащиеся 4 классов показали по математической грамотности.</a:t>
            </a:r>
          </a:p>
          <a:p>
            <a:pPr marL="228594" indent="-228594" algn="just">
              <a:buFont typeface="Wingdings" panose="05000000000000000000" pitchFamily="2" charset="2"/>
              <a:buChar char="q"/>
            </a:pPr>
            <a:r>
              <a:rPr lang="ru-RU" sz="1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девятиклассников – 51,8 баллов из 75 максимально возможных, данный показатель на 5,1 б. выше городского показателя (46,7б). </a:t>
            </a:r>
          </a:p>
          <a:p>
            <a:pPr marL="228594" indent="-228594" algn="just">
              <a:buFont typeface="Wingdings" panose="05000000000000000000" pitchFamily="2" charset="2"/>
              <a:buChar char="q"/>
            </a:pPr>
            <a:r>
              <a:rPr lang="ru-RU" sz="1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отметить, что среди 9 классов в данной школе показали хорошие результаты по естественно-научной грамотности. </a:t>
            </a:r>
          </a:p>
          <a:p>
            <a:pPr marL="228594" indent="-228594" algn="just">
              <a:buFont typeface="Wingdings" panose="05000000000000000000" pitchFamily="2" charset="2"/>
              <a:buChar char="q"/>
            </a:pPr>
            <a:endParaRPr lang="ru-RU" sz="1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097F69-5CE0-12B7-72ED-E3F33BB736F8}"/>
              </a:ext>
            </a:extLst>
          </p:cNvPr>
          <p:cNvSpPr txBox="1"/>
          <p:nvPr/>
        </p:nvSpPr>
        <p:spPr>
          <a:xfrm>
            <a:off x="9162839" y="3317088"/>
            <a:ext cx="1442635" cy="390979"/>
          </a:xfrm>
          <a:prstGeom prst="rect">
            <a:avLst/>
          </a:prstGeom>
          <a:solidFill>
            <a:srgbClr val="FF7F7F"/>
          </a:solidFill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67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</a:t>
            </a:r>
            <a:endParaRPr lang="ru-RU" sz="1467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097F69-5CE0-12B7-72ED-E3F33BB736F8}"/>
              </a:ext>
            </a:extLst>
          </p:cNvPr>
          <p:cNvSpPr txBox="1"/>
          <p:nvPr/>
        </p:nvSpPr>
        <p:spPr>
          <a:xfrm>
            <a:off x="9162839" y="5075464"/>
            <a:ext cx="1442635" cy="390979"/>
          </a:xfrm>
          <a:prstGeom prst="rect">
            <a:avLst/>
          </a:prstGeom>
          <a:solidFill>
            <a:srgbClr val="FF7F7F"/>
          </a:solidFill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67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Пути решения</a:t>
            </a:r>
            <a:endParaRPr lang="ru-RU" sz="1467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158637" y="5555083"/>
            <a:ext cx="3358645" cy="900246"/>
          </a:xfrm>
          <a:prstGeom prst="rect">
            <a:avLst/>
          </a:prstGeom>
          <a:ln>
            <a:solidFill>
              <a:srgbClr val="1D4999"/>
            </a:solidFill>
          </a:ln>
        </p:spPr>
        <p:txBody>
          <a:bodyPr wrap="square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kk-KZ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на тренажерах «</a:t>
            </a:r>
            <a:r>
              <a:rPr lang="en-US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Bilimland</a:t>
            </a:r>
            <a:r>
              <a:rPr lang="ru-RU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kk-KZ" sz="10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kk-KZ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Разбор заданий </a:t>
            </a:r>
            <a:r>
              <a:rPr lang="ru-RU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МОДО</a:t>
            </a:r>
            <a:r>
              <a:rPr lang="en-US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ru-RU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PISA-20</a:t>
            </a:r>
            <a:r>
              <a:rPr lang="ru-RU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en-US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находящихся в открытом доступе</a:t>
            </a: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kk-KZ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методической помощи педагогов ШЛ №1 г.Сарани.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288890" y="169669"/>
            <a:ext cx="902811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школа: КГУ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«ОШ №13» отдела образования города Сарани </a:t>
            </a:r>
            <a:endParaRPr lang="en-US" sz="2200" dirty="0">
              <a:solidFill>
                <a:schemeClr val="bg1"/>
              </a:solidFill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B1556EE5-540B-4098-BC22-07156F23F4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312221"/>
              </p:ext>
            </p:extLst>
          </p:nvPr>
        </p:nvGraphicFramePr>
        <p:xfrm>
          <a:off x="1010866" y="1352537"/>
          <a:ext cx="6138079" cy="52182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5982">
                  <a:extLst>
                    <a:ext uri="{9D8B030D-6E8A-4147-A177-3AD203B41FA5}">
                      <a16:colId xmlns:a16="http://schemas.microsoft.com/office/drawing/2014/main" val="3420220416"/>
                    </a:ext>
                  </a:extLst>
                </a:gridCol>
                <a:gridCol w="721922">
                  <a:extLst>
                    <a:ext uri="{9D8B030D-6E8A-4147-A177-3AD203B41FA5}">
                      <a16:colId xmlns:a16="http://schemas.microsoft.com/office/drawing/2014/main" val="92200348"/>
                    </a:ext>
                  </a:extLst>
                </a:gridCol>
                <a:gridCol w="1336703">
                  <a:extLst>
                    <a:ext uri="{9D8B030D-6E8A-4147-A177-3AD203B41FA5}">
                      <a16:colId xmlns:a16="http://schemas.microsoft.com/office/drawing/2014/main" val="4145485914"/>
                    </a:ext>
                  </a:extLst>
                </a:gridCol>
                <a:gridCol w="1336703">
                  <a:extLst>
                    <a:ext uri="{9D8B030D-6E8A-4147-A177-3AD203B41FA5}">
                      <a16:colId xmlns:a16="http://schemas.microsoft.com/office/drawing/2014/main" val="3952782640"/>
                    </a:ext>
                  </a:extLst>
                </a:gridCol>
                <a:gridCol w="1286769">
                  <a:extLst>
                    <a:ext uri="{9D8B030D-6E8A-4147-A177-3AD203B41FA5}">
                      <a16:colId xmlns:a16="http://schemas.microsoft.com/office/drawing/2014/main" val="1486220160"/>
                    </a:ext>
                  </a:extLst>
                </a:gridCol>
              </a:tblGrid>
              <a:tr h="26091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999191"/>
                  </a:ext>
                </a:extLst>
              </a:tr>
              <a:tr h="782731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Грамотность чтения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Математическая грамотность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Естественно-научная грамотность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8955205"/>
                  </a:ext>
                </a:extLst>
              </a:tr>
              <a:tr h="521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классы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19,3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6,2 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5,1 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4287780"/>
                  </a:ext>
                </a:extLst>
              </a:tr>
              <a:tr h="521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Городской показатель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21,1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7,0 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8,6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5,4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35626"/>
                  </a:ext>
                </a:extLst>
              </a:tr>
              <a:tr h="521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Областной показатель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20,1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6,82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7,9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5,49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2406341"/>
                  </a:ext>
                </a:extLst>
              </a:tr>
              <a:tr h="521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Республиканский показатель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20,93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7,06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8,39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5,28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0377425"/>
                  </a:ext>
                </a:extLst>
              </a:tr>
              <a:tr h="521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классы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51,8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19,4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</a:t>
                      </a:r>
                      <a:endParaRPr lang="ru-KZ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25.1</a:t>
                      </a:r>
                      <a:endParaRPr lang="ru-KZ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25888143"/>
                  </a:ext>
                </a:extLst>
              </a:tr>
              <a:tr h="521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Городской показатель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46,7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19,3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19,4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0913989"/>
                  </a:ext>
                </a:extLst>
              </a:tr>
              <a:tr h="521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Областной показатель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40,04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17,79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6,07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16,17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4050982"/>
                  </a:ext>
                </a:extLst>
              </a:tr>
              <a:tr h="521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Республиканский показатель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45,2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19,61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7,03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18,56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2930155"/>
                  </a:ext>
                </a:extLst>
              </a:tr>
            </a:tbl>
          </a:graphicData>
        </a:graphic>
      </p:graphicFrame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30CD9792-57DA-4EB6-A3AB-F6F1D713C9FB}"/>
              </a:ext>
            </a:extLst>
          </p:cNvPr>
          <p:cNvSpPr/>
          <p:nvPr/>
        </p:nvSpPr>
        <p:spPr>
          <a:xfrm>
            <a:off x="8086153" y="3793801"/>
            <a:ext cx="3596005" cy="1169551"/>
          </a:xfrm>
          <a:prstGeom prst="rect">
            <a:avLst/>
          </a:prstGeom>
          <a:ln>
            <a:solidFill>
              <a:srgbClr val="1D4999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Отставание от средних результатов по республике и областных показателей в 4 классе на 0.62 балла от областного показателя, в 9 классе по грамотности чтения на 0,39 балла от областного показателя, на 0,21 балла от республиканского показателя.</a:t>
            </a:r>
            <a:endParaRPr lang="ru-KZ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Существуют пробелы знаний учащихся 4, 9 классов по  естественно-научной, математической грамотности.</a:t>
            </a:r>
            <a:endParaRPr lang="ru-KZ" sz="1000" b="1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600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E75692CD-C17E-41A5-0F8E-12417B1A52D6}"/>
              </a:ext>
            </a:extLst>
          </p:cNvPr>
          <p:cNvSpPr txBox="1"/>
          <p:nvPr/>
        </p:nvSpPr>
        <p:spPr>
          <a:xfrm>
            <a:off x="1470258" y="-30386"/>
            <a:ext cx="884743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Шоқан Уәлиханов атындағы ЖББМ» КММ-нің «Нысаналы мектеп» жобасы барысында орта мерзімді жоспар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08731F0-A455-B6C9-1922-93AA51B966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70227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823200" y="830997"/>
            <a:ext cx="4066163" cy="1384995"/>
          </a:xfrm>
          <a:prstGeom prst="rect">
            <a:avLst/>
          </a:prstGeom>
          <a:ln>
            <a:solidFill>
              <a:srgbClr val="1D4999"/>
            </a:solidFill>
          </a:ln>
        </p:spPr>
        <p:txBody>
          <a:bodyPr wrap="square">
            <a:spAutoFit/>
          </a:bodyPr>
          <a:lstStyle/>
          <a:p>
            <a:pPr marL="228594" indent="-228594" algn="just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аттестация проходила в 2024 году.</a:t>
            </a:r>
          </a:p>
          <a:p>
            <a:pPr marL="228594" indent="-228594" algn="just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 срезе знаний в рамках гос. аттестации показали, что в разрезе проверяемых предметов наибольшие сложности вызвали предметы «Русский язык», «Математика».</a:t>
            </a:r>
          </a:p>
          <a:p>
            <a:pPr marL="228594" indent="-228594" algn="just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разрезе классов обучения более успешно справились ученики 4 классов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288890" y="169669"/>
            <a:ext cx="902811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школа: КГУ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«ОШ №13» отдела образования города Сарани </a:t>
            </a:r>
            <a:endParaRPr lang="en-US" sz="2200" dirty="0">
              <a:solidFill>
                <a:schemeClr val="bg1"/>
              </a:solidFill>
            </a:endParaRPr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6517412"/>
              </p:ext>
            </p:extLst>
          </p:nvPr>
        </p:nvGraphicFramePr>
        <p:xfrm>
          <a:off x="302637" y="1342242"/>
          <a:ext cx="6650182" cy="39518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0BEB3F5-459C-4AE4-84DA-28E502B65D39}"/>
              </a:ext>
            </a:extLst>
          </p:cNvPr>
          <p:cNvSpPr txBox="1"/>
          <p:nvPr/>
        </p:nvSpPr>
        <p:spPr>
          <a:xfrm>
            <a:off x="9065674" y="2358607"/>
            <a:ext cx="1442635" cy="318100"/>
          </a:xfrm>
          <a:prstGeom prst="rect">
            <a:avLst/>
          </a:prstGeom>
          <a:solidFill>
            <a:srgbClr val="FF7F7F"/>
          </a:solidFill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67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</a:t>
            </a:r>
            <a:endParaRPr lang="ru-RU" sz="1467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8A97254E-F572-478A-B534-D5C7239756E6}"/>
              </a:ext>
            </a:extLst>
          </p:cNvPr>
          <p:cNvSpPr/>
          <p:nvPr/>
        </p:nvSpPr>
        <p:spPr>
          <a:xfrm>
            <a:off x="7823200" y="2788837"/>
            <a:ext cx="4168125" cy="1200329"/>
          </a:xfrm>
          <a:prstGeom prst="rect">
            <a:avLst/>
          </a:prstGeom>
          <a:ln>
            <a:solidFill>
              <a:srgbClr val="1D4999"/>
            </a:solidFill>
          </a:ln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1.Результаты в срезе знаний в рамках государственной  аттестации показали, что в разрезе проверяемых предметов наибольшие сложности вызвали предметы «Физика», «Математика».</a:t>
            </a:r>
            <a:endParaRPr lang="ru-K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Учащиеся 9-х классов показали низкий уровень качества знаний -34,29%.</a:t>
            </a: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601F468-5280-4280-8A4D-86BA00D6E9A6}"/>
              </a:ext>
            </a:extLst>
          </p:cNvPr>
          <p:cNvSpPr txBox="1"/>
          <p:nvPr/>
        </p:nvSpPr>
        <p:spPr>
          <a:xfrm>
            <a:off x="9185944" y="4052358"/>
            <a:ext cx="1442635" cy="318100"/>
          </a:xfrm>
          <a:prstGeom prst="rect">
            <a:avLst/>
          </a:prstGeom>
          <a:solidFill>
            <a:srgbClr val="FF7F7F"/>
          </a:solidFill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67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Пути решения</a:t>
            </a:r>
            <a:endParaRPr lang="ru-RU" sz="1467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B5F3C9DF-0062-46FB-A456-65C05CF55E6D}"/>
              </a:ext>
            </a:extLst>
          </p:cNvPr>
          <p:cNvSpPr/>
          <p:nvPr/>
        </p:nvSpPr>
        <p:spPr>
          <a:xfrm>
            <a:off x="7823200" y="4433650"/>
            <a:ext cx="4168125" cy="2360133"/>
          </a:xfrm>
          <a:prstGeom prst="rect">
            <a:avLst/>
          </a:prstGeom>
          <a:ln>
            <a:solidFill>
              <a:srgbClr val="1D4999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Проведение подробного анализа результатов государственной аттестации, привести в систему повторение пройденного материала, структурировать ошибки, повысить качество проводимых занятий.</a:t>
            </a:r>
            <a:endParaRPr lang="ru-KZ" sz="12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2..Дополнительные занятия для слабоуспевающих учащихся, использование базы видеоуроков по западающим темам на сайте УМЦ РО</a:t>
            </a:r>
            <a:endParaRPr lang="ru-K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3.Повышение квалификации педагогов по предметам естественнонаучной и математической грамотности в рамках проекта «943 – Развитие целевых школ страны» с упором на предметные знания, выработку предметных компетенций</a:t>
            </a:r>
            <a:endParaRPr lang="ru-KZ" sz="12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509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E75692CD-C17E-41A5-0F8E-12417B1A52D6}"/>
              </a:ext>
            </a:extLst>
          </p:cNvPr>
          <p:cNvSpPr txBox="1"/>
          <p:nvPr/>
        </p:nvSpPr>
        <p:spPr>
          <a:xfrm>
            <a:off x="1470258" y="-30386"/>
            <a:ext cx="884743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Шоқан Уәлиханов атындағы ЖББМ» КММ-нің «Нысаналы мектеп» жобасы барысында орта мерзімді жоспар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08731F0-A455-B6C9-1922-93AA51B966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7022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247917" y="772979"/>
            <a:ext cx="30839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ОЗП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097F69-5CE0-12B7-72ED-E3F33BB736F8}"/>
              </a:ext>
            </a:extLst>
          </p:cNvPr>
          <p:cNvSpPr txBox="1"/>
          <p:nvPr/>
        </p:nvSpPr>
        <p:spPr>
          <a:xfrm>
            <a:off x="8833355" y="834416"/>
            <a:ext cx="1442635" cy="390979"/>
          </a:xfrm>
          <a:prstGeom prst="rect">
            <a:avLst/>
          </a:prstGeom>
          <a:solidFill>
            <a:srgbClr val="FF7F7F"/>
          </a:solidFill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67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</a:t>
            </a:r>
            <a:endParaRPr lang="ru-RU" sz="1467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847881" y="1314499"/>
            <a:ext cx="2910626" cy="1015663"/>
          </a:xfrm>
          <a:prstGeom prst="rect">
            <a:avLst/>
          </a:prstGeom>
          <a:ln>
            <a:solidFill>
              <a:srgbClr val="1D4999"/>
            </a:solidFill>
          </a:ln>
        </p:spPr>
        <p:txBody>
          <a:bodyPr wrap="square">
            <a:spAutoFit/>
          </a:bodyPr>
          <a:lstStyle/>
          <a:p>
            <a:pPr marL="228594" indent="-228594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Низкая доля педагогов с высокими квалификационными категориями (эксперт, исследователь)</a:t>
            </a:r>
          </a:p>
          <a:p>
            <a:pPr marL="228594" indent="-228594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71 % педагогов в 2024 году не прошли на заявленную категорию</a:t>
            </a:r>
          </a:p>
        </p:txBody>
      </p:sp>
      <p:cxnSp>
        <p:nvCxnSpPr>
          <p:cNvPr id="18" name="Прямая соединительная линия 175">
            <a:extLst>
              <a:ext uri="{FF2B5EF4-FFF2-40B4-BE49-F238E27FC236}">
                <a16:creationId xmlns:a16="http://schemas.microsoft.com/office/drawing/2014/main" id="{1D0EA431-54A2-2741-9775-83A17BA266F7}"/>
              </a:ext>
            </a:extLst>
          </p:cNvPr>
          <p:cNvCxnSpPr>
            <a:cxnSpLocks/>
          </p:cNvCxnSpPr>
          <p:nvPr/>
        </p:nvCxnSpPr>
        <p:spPr>
          <a:xfrm>
            <a:off x="8833355" y="1225395"/>
            <a:ext cx="14526" cy="1815537"/>
          </a:xfrm>
          <a:prstGeom prst="line">
            <a:avLst/>
          </a:prstGeom>
          <a:noFill/>
          <a:ln>
            <a:solidFill>
              <a:srgbClr val="002060"/>
            </a:solidFill>
            <a:headEnd type="none"/>
            <a:tailEnd type="triangle"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90097F69-5CE0-12B7-72ED-E3F33BB736F8}"/>
              </a:ext>
            </a:extLst>
          </p:cNvPr>
          <p:cNvSpPr txBox="1"/>
          <p:nvPr/>
        </p:nvSpPr>
        <p:spPr>
          <a:xfrm>
            <a:off x="8875061" y="2483455"/>
            <a:ext cx="1442635" cy="390979"/>
          </a:xfrm>
          <a:prstGeom prst="rect">
            <a:avLst/>
          </a:prstGeom>
          <a:solidFill>
            <a:srgbClr val="FF7F7F"/>
          </a:solidFill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67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Пути решения</a:t>
            </a:r>
            <a:endParaRPr lang="ru-RU" sz="1467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833355" y="3040932"/>
            <a:ext cx="3009778" cy="3046988"/>
          </a:xfrm>
          <a:prstGeom prst="rect">
            <a:avLst/>
          </a:prstGeom>
          <a:ln>
            <a:solidFill>
              <a:srgbClr val="1D4999"/>
            </a:solidFill>
          </a:ln>
        </p:spPr>
        <p:txBody>
          <a:bodyPr wrap="square">
            <a:spAutoFit/>
          </a:bodyPr>
          <a:lstStyle/>
          <a:p>
            <a:pPr marL="228594" indent="-228594">
              <a:buFont typeface="Wingdings" panose="05000000000000000000" pitchFamily="2" charset="2"/>
              <a:buChar char="q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на курсах Орлеу</a:t>
            </a:r>
            <a:r>
              <a:rPr lang="en-US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kk-K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Школы молодого педагога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kk-K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наставничества над молодыми педагогами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kk-K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наставников на курсах наставничества (ЦПМ)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kk-K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Прохождение пробных тестирований ОЗП на тренажерах и тестцентре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kk-K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педагогов в предметных творческих группах при УМЦ РО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kk-K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мастер-классов в рамках проекта «Зейін»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kk-K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администрации в областном проекте  </a:t>
            </a:r>
            <a:r>
              <a:rPr lang="en-US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</a:t>
            </a:r>
            <a:r>
              <a:rPr lang="kk-K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наблюдению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анализу урока и предоставлению обратной связи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8769" y="1386073"/>
          <a:ext cx="7386452" cy="1888177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749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34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15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15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582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Принимало участие в ОЗП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Прошли пороговый уровень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прошли пороговый уровень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3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год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(100%)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3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год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(71,4%)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2(28,6%)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3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год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(28,6%)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(71,4%)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3" name="Диаграмма 22"/>
          <p:cNvGraphicFramePr>
            <a:graphicFrameLocks/>
          </p:cNvGraphicFramePr>
          <p:nvPr/>
        </p:nvGraphicFramePr>
        <p:xfrm>
          <a:off x="834577" y="3623790"/>
          <a:ext cx="4826680" cy="32342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1288890" y="169669"/>
            <a:ext cx="902811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школа: КГУ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«ОШ №13» отдела образования города Сарани </a:t>
            </a:r>
            <a:endParaRPr 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828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E75692CD-C17E-41A5-0F8E-12417B1A52D6}"/>
              </a:ext>
            </a:extLst>
          </p:cNvPr>
          <p:cNvSpPr txBox="1"/>
          <p:nvPr/>
        </p:nvSpPr>
        <p:spPr>
          <a:xfrm>
            <a:off x="1470258" y="-30386"/>
            <a:ext cx="884743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Шоқан Уәлиханов атындағы ЖББМ» КММ-нің «Нысаналы мектеп» жобасы барысында орта мерзімді жоспар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08731F0-A455-B6C9-1922-93AA51B966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7022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594542" y="770225"/>
            <a:ext cx="58597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 – техническая база школы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097F69-5CE0-12B7-72ED-E3F33BB736F8}"/>
              </a:ext>
            </a:extLst>
          </p:cNvPr>
          <p:cNvSpPr txBox="1"/>
          <p:nvPr/>
        </p:nvSpPr>
        <p:spPr>
          <a:xfrm>
            <a:off x="9595685" y="2985756"/>
            <a:ext cx="1442635" cy="390979"/>
          </a:xfrm>
          <a:prstGeom prst="rect">
            <a:avLst/>
          </a:prstGeom>
          <a:solidFill>
            <a:srgbClr val="FF7F7F"/>
          </a:solidFill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67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</a:t>
            </a:r>
            <a:endParaRPr lang="ru-RU" sz="1467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921031" y="1026186"/>
            <a:ext cx="3119282" cy="1869743"/>
          </a:xfrm>
          <a:prstGeom prst="rect">
            <a:avLst/>
          </a:prstGeom>
          <a:ln>
            <a:solidFill>
              <a:srgbClr val="1D4999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В школе имеются:</a:t>
            </a:r>
          </a:p>
          <a:p>
            <a:pPr marL="228594" indent="-228594" algn="just">
              <a:buFont typeface="Wingdings" panose="05000000000000000000" pitchFamily="2" charset="2"/>
              <a:buChar char="q"/>
            </a:pPr>
            <a:r>
              <a:rPr lang="ru-RU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Спортзал, площадь – 278,2 </a:t>
            </a:r>
            <a:r>
              <a:rPr lang="ru-RU" sz="105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кв.м</a:t>
            </a:r>
            <a:r>
              <a:rPr lang="ru-RU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28594" indent="-228594" algn="just">
              <a:buFont typeface="Wingdings" panose="05000000000000000000" pitchFamily="2" charset="2"/>
              <a:buChar char="q"/>
            </a:pPr>
            <a:r>
              <a:rPr lang="ru-RU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Столовая, площадь – 262,4 </a:t>
            </a:r>
            <a:r>
              <a:rPr lang="ru-RU" sz="105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кв.м</a:t>
            </a:r>
            <a:r>
              <a:rPr lang="ru-RU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на 72 посадочных места.</a:t>
            </a:r>
          </a:p>
          <a:p>
            <a:pPr marL="228594" indent="-228594" algn="just">
              <a:buFont typeface="Wingdings" panose="05000000000000000000" pitchFamily="2" charset="2"/>
              <a:buChar char="q"/>
            </a:pPr>
            <a:r>
              <a:rPr lang="ru-RU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Предметные кабинеты -лаборатории новой модификации: химия 2024, физика 2024, биология 2024, </a:t>
            </a:r>
            <a:r>
              <a:rPr lang="en-US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STEM-202</a:t>
            </a:r>
            <a:r>
              <a:rPr lang="ru-RU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 технология (для девочек и мальчиков)-2021.</a:t>
            </a:r>
          </a:p>
          <a:p>
            <a:pPr marL="228594" indent="-228594" algn="just">
              <a:buFont typeface="Wingdings" panose="05000000000000000000" pitchFamily="2" charset="2"/>
              <a:buChar char="q"/>
            </a:pPr>
            <a:r>
              <a:rPr lang="ru-RU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 поддержки инклюзии.</a:t>
            </a:r>
          </a:p>
          <a:p>
            <a:pPr marL="228594" indent="-228594" algn="just">
              <a:buFont typeface="Wingdings" panose="05000000000000000000" pitchFamily="2" charset="2"/>
              <a:buChar char="q"/>
            </a:pPr>
            <a:r>
              <a:rPr lang="ru-RU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Этнографический музей «</a:t>
            </a:r>
            <a:r>
              <a:rPr lang="kk-KZ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Достық</a:t>
            </a:r>
            <a:r>
              <a:rPr lang="ru-RU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228594" indent="-228594" algn="just">
              <a:buFont typeface="Wingdings" panose="05000000000000000000" pitchFamily="2" charset="2"/>
              <a:buChar char="q"/>
            </a:pPr>
            <a:r>
              <a:rPr lang="ru-RU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Коворкинг – центр.</a:t>
            </a:r>
          </a:p>
        </p:txBody>
      </p:sp>
      <p:cxnSp>
        <p:nvCxnSpPr>
          <p:cNvPr id="18" name="Прямая соединительная линия 175">
            <a:extLst>
              <a:ext uri="{FF2B5EF4-FFF2-40B4-BE49-F238E27FC236}">
                <a16:creationId xmlns:a16="http://schemas.microsoft.com/office/drawing/2014/main" id="{1D0EA431-54A2-2741-9775-83A17BA266F7}"/>
              </a:ext>
            </a:extLst>
          </p:cNvPr>
          <p:cNvCxnSpPr>
            <a:cxnSpLocks/>
          </p:cNvCxnSpPr>
          <p:nvPr/>
        </p:nvCxnSpPr>
        <p:spPr>
          <a:xfrm>
            <a:off x="8833355" y="1225395"/>
            <a:ext cx="14526" cy="1815537"/>
          </a:xfrm>
          <a:prstGeom prst="line">
            <a:avLst/>
          </a:prstGeom>
          <a:noFill/>
          <a:ln>
            <a:solidFill>
              <a:srgbClr val="002060"/>
            </a:solidFill>
            <a:headEnd type="none"/>
            <a:tailEnd type="triangle"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1288890" y="169669"/>
            <a:ext cx="902811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школа: КГУ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«ОШ №13» отдела образования города Сарани </a:t>
            </a:r>
            <a:endParaRPr lang="en-US" sz="2200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8DEDF650-2ED7-4EDB-AB24-E40D8B0438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198850"/>
              </p:ext>
            </p:extLst>
          </p:nvPr>
        </p:nvGraphicFramePr>
        <p:xfrm>
          <a:off x="2260050" y="1401559"/>
          <a:ext cx="6445561" cy="1277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7751">
                  <a:extLst>
                    <a:ext uri="{9D8B030D-6E8A-4147-A177-3AD203B41FA5}">
                      <a16:colId xmlns:a16="http://schemas.microsoft.com/office/drawing/2014/main" val="1951904092"/>
                    </a:ext>
                  </a:extLst>
                </a:gridCol>
                <a:gridCol w="1015835">
                  <a:extLst>
                    <a:ext uri="{9D8B030D-6E8A-4147-A177-3AD203B41FA5}">
                      <a16:colId xmlns:a16="http://schemas.microsoft.com/office/drawing/2014/main" val="588828039"/>
                    </a:ext>
                  </a:extLst>
                </a:gridCol>
                <a:gridCol w="720694">
                  <a:extLst>
                    <a:ext uri="{9D8B030D-6E8A-4147-A177-3AD203B41FA5}">
                      <a16:colId xmlns:a16="http://schemas.microsoft.com/office/drawing/2014/main" val="625643446"/>
                    </a:ext>
                  </a:extLst>
                </a:gridCol>
                <a:gridCol w="658921">
                  <a:extLst>
                    <a:ext uri="{9D8B030D-6E8A-4147-A177-3AD203B41FA5}">
                      <a16:colId xmlns:a16="http://schemas.microsoft.com/office/drawing/2014/main" val="3996966551"/>
                    </a:ext>
                  </a:extLst>
                </a:gridCol>
                <a:gridCol w="624602">
                  <a:extLst>
                    <a:ext uri="{9D8B030D-6E8A-4147-A177-3AD203B41FA5}">
                      <a16:colId xmlns:a16="http://schemas.microsoft.com/office/drawing/2014/main" val="1418294166"/>
                    </a:ext>
                  </a:extLst>
                </a:gridCol>
                <a:gridCol w="592224">
                  <a:extLst>
                    <a:ext uri="{9D8B030D-6E8A-4147-A177-3AD203B41FA5}">
                      <a16:colId xmlns:a16="http://schemas.microsoft.com/office/drawing/2014/main" val="4153412457"/>
                    </a:ext>
                  </a:extLst>
                </a:gridCol>
                <a:gridCol w="937185">
                  <a:extLst>
                    <a:ext uri="{9D8B030D-6E8A-4147-A177-3AD203B41FA5}">
                      <a16:colId xmlns:a16="http://schemas.microsoft.com/office/drawing/2014/main" val="1322541460"/>
                    </a:ext>
                  </a:extLst>
                </a:gridCol>
                <a:gridCol w="728349">
                  <a:extLst>
                    <a:ext uri="{9D8B030D-6E8A-4147-A177-3AD203B41FA5}">
                      <a16:colId xmlns:a16="http://schemas.microsoft.com/office/drawing/2014/main" val="15532880"/>
                    </a:ext>
                  </a:extLst>
                </a:gridCol>
              </a:tblGrid>
              <a:tr h="22728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кол-во</a:t>
                      </a:r>
                      <a:endParaRPr lang="ru-KZ" sz="1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компьютерной техники</a:t>
                      </a:r>
                      <a:endParaRPr lang="ru-K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имеющих доступ к интернету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</a:t>
                      </a:r>
                      <a:endParaRPr lang="ru-KZ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</a:t>
                      </a:r>
                      <a:endParaRPr lang="ru-KZ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3455768"/>
                  </a:ext>
                </a:extLst>
              </a:tr>
              <a:tr h="826940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компьютеров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ноутбуков</a:t>
                      </a:r>
                      <a:endParaRPr lang="ru-K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планшетов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Моноблоков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используются в учебном процессе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используются 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учебном процессе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2253563"/>
                  </a:ext>
                </a:extLst>
              </a:tr>
              <a:tr h="2234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  <a:endParaRPr lang="ru-KZ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</a:t>
                      </a:r>
                      <a:endParaRPr lang="ru-KZ" sz="11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KZ" sz="11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KZ" sz="11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1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1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</a:t>
                      </a:r>
                      <a:endParaRPr lang="ru-KZ" sz="11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065579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998EAE63-D79B-4E8D-B02C-41A26D14AC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425994"/>
              </p:ext>
            </p:extLst>
          </p:nvPr>
        </p:nvGraphicFramePr>
        <p:xfrm>
          <a:off x="2721163" y="3280131"/>
          <a:ext cx="5733125" cy="2216688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632317">
                  <a:extLst>
                    <a:ext uri="{9D8B030D-6E8A-4147-A177-3AD203B41FA5}">
                      <a16:colId xmlns:a16="http://schemas.microsoft.com/office/drawing/2014/main" val="4172966438"/>
                    </a:ext>
                  </a:extLst>
                </a:gridCol>
                <a:gridCol w="1614730">
                  <a:extLst>
                    <a:ext uri="{9D8B030D-6E8A-4147-A177-3AD203B41FA5}">
                      <a16:colId xmlns:a16="http://schemas.microsoft.com/office/drawing/2014/main" val="951755634"/>
                    </a:ext>
                  </a:extLst>
                </a:gridCol>
                <a:gridCol w="857974">
                  <a:extLst>
                    <a:ext uri="{9D8B030D-6E8A-4147-A177-3AD203B41FA5}">
                      <a16:colId xmlns:a16="http://schemas.microsoft.com/office/drawing/2014/main" val="3532905555"/>
                    </a:ext>
                  </a:extLst>
                </a:gridCol>
                <a:gridCol w="1193781">
                  <a:extLst>
                    <a:ext uri="{9D8B030D-6E8A-4147-A177-3AD203B41FA5}">
                      <a16:colId xmlns:a16="http://schemas.microsoft.com/office/drawing/2014/main" val="49864442"/>
                    </a:ext>
                  </a:extLst>
                </a:gridCol>
                <a:gridCol w="1434323">
                  <a:extLst>
                    <a:ext uri="{9D8B030D-6E8A-4147-A177-3AD203B41FA5}">
                      <a16:colId xmlns:a16="http://schemas.microsoft.com/office/drawing/2014/main" val="635569868"/>
                    </a:ext>
                  </a:extLst>
                </a:gridCol>
              </a:tblGrid>
              <a:tr h="3438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</a:t>
                      </a:r>
                      <a:endParaRPr lang="ru-KZ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635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ремонта</a:t>
                      </a:r>
                      <a:endParaRPr lang="ru-KZ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endParaRPr lang="ru-KZ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(тыс. тенге) </a:t>
                      </a:r>
                      <a:endParaRPr lang="ru-KZ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 финансирования</a:t>
                      </a:r>
                      <a:endParaRPr lang="ru-KZ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Подрядчик </a:t>
                      </a:r>
                      <a:endParaRPr lang="ru-KZ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8742928"/>
                  </a:ext>
                </a:extLst>
              </a:tr>
              <a:tr h="4850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K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635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Текущий ремонт кровли запасных выходов и входной группы</a:t>
                      </a:r>
                      <a:endParaRPr lang="ru-K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3234</a:t>
                      </a:r>
                      <a:endParaRPr lang="ru-K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Местное финансирование</a:t>
                      </a:r>
                      <a:endParaRPr lang="ru-K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KZ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ИП «Ахмет</a:t>
                      </a:r>
                      <a:r>
                        <a:rPr lang="kk-KZ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қалиев Амангельді</a:t>
                      </a:r>
                      <a:r>
                        <a:rPr lang="ru-KZ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KZ" sz="1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KZ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ТОО «Хотэй GOLD»</a:t>
                      </a:r>
                      <a:endParaRPr lang="ru-K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/>
                </a:tc>
                <a:extLst>
                  <a:ext uri="{0D108BD9-81ED-4DB2-BD59-A6C34878D82A}">
                    <a16:rowId xmlns:a16="http://schemas.microsoft.com/office/drawing/2014/main" val="3363611940"/>
                  </a:ext>
                </a:extLst>
              </a:tr>
              <a:tr h="3407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635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Установка модульной котельной БМК</a:t>
                      </a:r>
                      <a:endParaRPr lang="ru-K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20714</a:t>
                      </a:r>
                      <a:endParaRPr lang="ru-K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Местное финансирование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ИП </a:t>
                      </a:r>
                      <a:r>
                        <a:rPr lang="ru-RU" sz="105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Техносервис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/>
                </a:tc>
                <a:extLst>
                  <a:ext uri="{0D108BD9-81ED-4DB2-BD59-A6C34878D82A}">
                    <a16:rowId xmlns:a16="http://schemas.microsoft.com/office/drawing/2014/main" val="3034331626"/>
                  </a:ext>
                </a:extLst>
              </a:tr>
              <a:tr h="3407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K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635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Текущий ремонт (замена светильников, линолеума)</a:t>
                      </a:r>
                      <a:endParaRPr lang="ru-K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1013,482</a:t>
                      </a:r>
                      <a:endParaRPr lang="ru-K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Местное финансирование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/>
                </a:tc>
                <a:extLst>
                  <a:ext uri="{0D108BD9-81ED-4DB2-BD59-A6C34878D82A}">
                    <a16:rowId xmlns:a16="http://schemas.microsoft.com/office/drawing/2014/main" val="89751068"/>
                  </a:ext>
                </a:extLst>
              </a:tr>
              <a:tr h="3407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K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635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Замена устаревших видеокамер на цифровые</a:t>
                      </a:r>
                      <a:endParaRPr lang="ru-K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4.890</a:t>
                      </a:r>
                      <a:endParaRPr lang="ru-K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Местное финансирование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ИП «</a:t>
                      </a:r>
                      <a:r>
                        <a:rPr lang="kk-KZ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АБДУРАХМАНОВ ЖАНАТ ТЕМИРЖАНОВИЧ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/>
                </a:tc>
                <a:extLst>
                  <a:ext uri="{0D108BD9-81ED-4DB2-BD59-A6C34878D82A}">
                    <a16:rowId xmlns:a16="http://schemas.microsoft.com/office/drawing/2014/main" val="2732125359"/>
                  </a:ext>
                </a:extLst>
              </a:tr>
              <a:tr h="3407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K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635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Ремонт входной группы</a:t>
                      </a:r>
                      <a:endParaRPr lang="ru-K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20962, 237</a:t>
                      </a:r>
                      <a:endParaRPr lang="ru-K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Местное финансирование</a:t>
                      </a:r>
                      <a:endParaRPr lang="ru-K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ТОО «</a:t>
                      </a:r>
                      <a:r>
                        <a:rPr lang="ru-RU" sz="105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ЕМ.КазСитиСтрой</a:t>
                      </a:r>
                      <a:r>
                        <a:rPr lang="ru-RU" sz="105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5" marR="41275" marT="7620" marB="0" anchor="ctr"/>
                </a:tc>
                <a:extLst>
                  <a:ext uri="{0D108BD9-81ED-4DB2-BD59-A6C34878D82A}">
                    <a16:rowId xmlns:a16="http://schemas.microsoft.com/office/drawing/2014/main" val="3360251364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CE7A88A-FECB-417F-B45A-3723E70345E8}"/>
              </a:ext>
            </a:extLst>
          </p:cNvPr>
          <p:cNvSpPr/>
          <p:nvPr/>
        </p:nvSpPr>
        <p:spPr>
          <a:xfrm>
            <a:off x="8847881" y="3466562"/>
            <a:ext cx="3119282" cy="251607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28594" indent="-228594">
              <a:buFont typeface="Wingdings" panose="05000000000000000000" pitchFamily="2" charset="2"/>
              <a:buChar char="q"/>
            </a:pPr>
            <a:r>
              <a:rPr lang="ru-RU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 в предметных кабинетах: математика, информатика.</a:t>
            </a:r>
          </a:p>
          <a:p>
            <a:pPr marL="228594" indent="-228594">
              <a:buFont typeface="Wingdings" panose="05000000000000000000" pitchFamily="2" charset="2"/>
              <a:buChar char="q"/>
            </a:pPr>
            <a:r>
              <a:rPr lang="ru-RU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Устаревшая компьютерная база.</a:t>
            </a:r>
          </a:p>
          <a:p>
            <a:pPr marL="228594" indent="-228594">
              <a:buFont typeface="Wingdings" panose="05000000000000000000" pitchFamily="2" charset="2"/>
              <a:buChar char="q"/>
            </a:pPr>
            <a:r>
              <a:rPr lang="ru-RU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благоустройство прилегающей территории: пришкольная территория   требует асфальтирования, замены бордюрного камня (имеется сметная документация на общую сумму 16182 </a:t>
            </a:r>
            <a:r>
              <a:rPr lang="ru-RU" sz="105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тыс.тенге</a:t>
            </a:r>
            <a:r>
              <a:rPr lang="ru-RU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).</a:t>
            </a:r>
          </a:p>
          <a:p>
            <a:pPr marL="228594" indent="-228594">
              <a:buFont typeface="Wingdings" panose="05000000000000000000" pitchFamily="2" charset="2"/>
              <a:buChar char="q"/>
            </a:pPr>
            <a:r>
              <a:rPr lang="ru-RU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2.Требуется текущий  ремонт актового зала. Имеется дефектная ведомость по замене полового покрытия, оштукатуривания стен, покраске и побелке на общую сумму 16440, 599 тыс. тенге.</a:t>
            </a:r>
            <a:endParaRPr lang="ru-KZ" sz="10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594" indent="-228594">
              <a:buFont typeface="Wingdings" panose="05000000000000000000" pitchFamily="2" charset="2"/>
              <a:buChar char="q"/>
            </a:pPr>
            <a:endParaRPr lang="ru-RU" sz="10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7537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a82387d-61fb-4b2f-9eff-ef815e45d6b6">
      <Terms xmlns="http://schemas.microsoft.com/office/infopath/2007/PartnerControls"/>
    </lcf76f155ced4ddcb4097134ff3c332f>
    <TaxCatchAll xmlns="b06eeaaa-3f6e-4adf-a4f2-525bbb44651a" xsi:nil="true"/>
    <SharedWithUsers xmlns="b06eeaaa-3f6e-4adf-a4f2-525bbb44651a">
      <UserInfo>
        <DisplayName>Galiya Karbayeva</DisplayName>
        <AccountId>68</AccountId>
        <AccountType/>
      </UserInfo>
      <UserInfo>
        <DisplayName>Надежда Дыбачевская</DisplayName>
        <AccountId>2302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C769B17AC1344D49B43DECC362824163" ma:contentTypeVersion="18" ma:contentTypeDescription="Создание документа." ma:contentTypeScope="" ma:versionID="690dc63386c80d130ff1d7405cc024e5">
  <xsd:schema xmlns:xsd="http://www.w3.org/2001/XMLSchema" xmlns:xs="http://www.w3.org/2001/XMLSchema" xmlns:p="http://schemas.microsoft.com/office/2006/metadata/properties" xmlns:ns2="2a82387d-61fb-4b2f-9eff-ef815e45d6b6" xmlns:ns3="b06eeaaa-3f6e-4adf-a4f2-525bbb44651a" targetNamespace="http://schemas.microsoft.com/office/2006/metadata/properties" ma:root="true" ma:fieldsID="7e10940aa9a66bc73e88e1cbdfd597f8" ns2:_="" ns3:_="">
    <xsd:import namespace="2a82387d-61fb-4b2f-9eff-ef815e45d6b6"/>
    <xsd:import namespace="b06eeaaa-3f6e-4adf-a4f2-525bbb4465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82387d-61fb-4b2f-9eff-ef815e45d6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Теги изображений" ma:readOnly="false" ma:fieldId="{5cf76f15-5ced-4ddc-b409-7134ff3c332f}" ma:taxonomyMulti="true" ma:sspId="c09832c1-04f0-4310-be15-596a7ef17b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6eeaaa-3f6e-4adf-a4f2-525bbb44651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0bf9b0e-3055-44f0-b861-4d47fa4687fc}" ma:internalName="TaxCatchAll" ma:showField="CatchAllData" ma:web="b06eeaaa-3f6e-4adf-a4f2-525bbb4465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0723434-FAA2-4447-8E0C-CBA1BA9D0068}">
  <ds:schemaRefs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b06eeaaa-3f6e-4adf-a4f2-525bbb44651a"/>
    <ds:schemaRef ds:uri="http://schemas.openxmlformats.org/package/2006/metadata/core-properties"/>
    <ds:schemaRef ds:uri="2a82387d-61fb-4b2f-9eff-ef815e45d6b6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ADA1C6A-8DFD-401A-A72B-F7F6F3E9858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EAFD3A-83C6-4930-9737-57B7EBE8DA28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2a82387d-61fb-4b2f-9eff-ef815e45d6b6"/>
    <ds:schemaRef ds:uri="b06eeaaa-3f6e-4adf-a4f2-525bbb44651a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2109</TotalTime>
  <Words>1651</Words>
  <Application>Microsoft Office PowerPoint</Application>
  <PresentationFormat>Широкоэкранный</PresentationFormat>
  <Paragraphs>342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Mektep</cp:lastModifiedBy>
  <cp:revision>224</cp:revision>
  <cp:lastPrinted>2024-05-10T10:17:23Z</cp:lastPrinted>
  <dcterms:created xsi:type="dcterms:W3CDTF">2024-02-28T07:03:45Z</dcterms:created>
  <dcterms:modified xsi:type="dcterms:W3CDTF">2024-10-11T08:51:32Z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0x010100C769B17AC1344D49B43DECC362824163</vt:lpwstr>
  </property>
  <property fmtid="{D5CDD505-2E9C-101B-9397-08002B2CF9AE}" pid="3" name="MediaServiceImageTags">
    <vt:lpwstr/>
  </property>
</Properties>
</file>