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84" r:id="rId5"/>
    <p:sldId id="395" r:id="rId6"/>
    <p:sldId id="390" r:id="rId7"/>
    <p:sldId id="386" r:id="rId8"/>
    <p:sldId id="393" r:id="rId9"/>
    <p:sldId id="385" r:id="rId10"/>
    <p:sldId id="396" r:id="rId11"/>
    <p:sldId id="397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B7B953-1DF4-8E25-2FD7-461A6661F625}" name="user" initials="user" userId="us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DB2"/>
    <a:srgbClr val="CF35A3"/>
    <a:srgbClr val="0136B8"/>
    <a:srgbClr val="EB895F"/>
    <a:srgbClr val="E66C37"/>
    <a:srgbClr val="DEEBF7"/>
    <a:srgbClr val="30D46C"/>
    <a:srgbClr val="9071CE"/>
    <a:srgbClr val="FFFFFF"/>
    <a:srgbClr val="BDD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6448" autoAdjust="0"/>
  </p:normalViewPr>
  <p:slideViewPr>
    <p:cSldViewPr snapToGrid="0">
      <p:cViewPr>
        <p:scale>
          <a:sx n="100" d="100"/>
          <a:sy n="100" d="100"/>
        </p:scale>
        <p:origin x="18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PowerPoint]Лист1'!$A$12:$A$14</c:f>
              <c:strCache>
                <c:ptCount val="3"/>
                <c:pt idx="0">
                  <c:v>Исследователи</c:v>
                </c:pt>
                <c:pt idx="1">
                  <c:v>Эксперты</c:v>
                </c:pt>
                <c:pt idx="2">
                  <c:v>Модераторы</c:v>
                </c:pt>
              </c:strCache>
            </c:strRef>
          </c:cat>
          <c:val>
            <c:numRef>
              <c:f>'[Диаграмма в Microsoft PowerPoint]Лист1'!$B$12:$B$14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C-4E86-9D98-15D11C9061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</a:t>
            </a:r>
            <a:r>
              <a:rPr lang="ru-RU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стажу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Лист1!$A$6:$A$9</c:f>
              <c:strCache>
                <c:ptCount val="4"/>
                <c:pt idx="0">
                  <c:v>до 3 лет</c:v>
                </c:pt>
                <c:pt idx="1">
                  <c:v>от 3 до 15 лет</c:v>
                </c:pt>
                <c:pt idx="2">
                  <c:v>от 16 до 25 лет</c:v>
                </c:pt>
                <c:pt idx="3">
                  <c:v>свыше 25 лет</c:v>
                </c:pt>
              </c:strCache>
            </c:strRef>
          </c:cat>
          <c:val>
            <c:numRef>
              <c:f>Лист1!$B$6:$B$9</c:f>
              <c:numCache>
                <c:formatCode>General</c:formatCode>
                <c:ptCount val="4"/>
                <c:pt idx="0">
                  <c:v>5</c:v>
                </c:pt>
                <c:pt idx="1">
                  <c:v>19</c:v>
                </c:pt>
                <c:pt idx="2">
                  <c:v>8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5-4B2B-816B-D24AD5A2262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5925546561438167"/>
          <c:y val="0.23250664197162757"/>
          <c:w val="0.53962720635948824"/>
          <c:h val="0.21379403113653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</a:t>
            </a:r>
          </a:p>
        </c:rich>
      </c:tx>
      <c:layout>
        <c:manualLayout>
          <c:xMode val="edge"/>
          <c:yMode val="edge"/>
          <c:x val="0.2264125893353975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Лист4!$A$1:$A$5</c:f>
              <c:strCache>
                <c:ptCount val="5"/>
                <c:pt idx="0">
                  <c:v>дети с ООП</c:v>
                </c:pt>
                <c:pt idx="1">
                  <c:v>из многодетный семей</c:v>
                </c:pt>
                <c:pt idx="2">
                  <c:v>из малообеспеченных семей</c:v>
                </c:pt>
                <c:pt idx="3">
                  <c:v>из неполных семей</c:v>
                </c:pt>
                <c:pt idx="4">
                  <c:v>все остальные дети</c:v>
                </c:pt>
              </c:strCache>
            </c:strRef>
          </c:cat>
          <c:val>
            <c:numRef>
              <c:f>Лист4!$B$1:$B$5</c:f>
              <c:numCache>
                <c:formatCode>General</c:formatCode>
                <c:ptCount val="5"/>
                <c:pt idx="0">
                  <c:v>34</c:v>
                </c:pt>
                <c:pt idx="1">
                  <c:v>33</c:v>
                </c:pt>
                <c:pt idx="2">
                  <c:v>8</c:v>
                </c:pt>
                <c:pt idx="3">
                  <c:v>120</c:v>
                </c:pt>
                <c:pt idx="4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0-4AFF-BDA5-A20B1C598B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03-4CE8-B7CB-D26CE3687C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03-4CE8-B7CB-D26CE3687C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03-4CE8-B7CB-D26CE3687C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1-4 классы</c:v>
                </c:pt>
                <c:pt idx="1">
                  <c:v>5-9 классы</c:v>
                </c:pt>
                <c:pt idx="2">
                  <c:v>10-11 классы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250</c:v>
                </c:pt>
                <c:pt idx="1">
                  <c:v>292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03-4CE8-B7CB-D26CE3687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r>
              <a:rPr lang="ru-RU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знаний за 3 года</a:t>
            </a:r>
            <a:endParaRPr lang="ru-RU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2021-2022 уч.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Лист3!$A$4:$A$7</c:f>
              <c:strCache>
                <c:ptCount val="4"/>
                <c:pt idx="0">
                  <c:v>Качество знаний учащихся</c:v>
                </c:pt>
                <c:pt idx="1">
                  <c:v>Начальная школа</c:v>
                </c:pt>
                <c:pt idx="2">
                  <c:v>Основная школа</c:v>
                </c:pt>
                <c:pt idx="3">
                  <c:v>Средняя школа</c:v>
                </c:pt>
              </c:strCache>
            </c:strRef>
          </c:cat>
          <c:val>
            <c:numRef>
              <c:f>Лист3!$B$4:$B$7</c:f>
              <c:numCache>
                <c:formatCode>0.00%</c:formatCode>
                <c:ptCount val="4"/>
                <c:pt idx="0">
                  <c:v>0.498</c:v>
                </c:pt>
                <c:pt idx="1">
                  <c:v>0.628</c:v>
                </c:pt>
                <c:pt idx="2">
                  <c:v>0.375</c:v>
                </c:pt>
                <c:pt idx="3">
                  <c:v>0.56499999999999995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3-4DE7-A220-C0139F1A7D64}"/>
            </c:ext>
          </c:extLst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2022-2023 уч.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Лист3!$A$4:$A$7</c:f>
              <c:strCache>
                <c:ptCount val="4"/>
                <c:pt idx="0">
                  <c:v>Качество знаний учащихся</c:v>
                </c:pt>
                <c:pt idx="1">
                  <c:v>Начальная школа</c:v>
                </c:pt>
                <c:pt idx="2">
                  <c:v>Основная школа</c:v>
                </c:pt>
                <c:pt idx="3">
                  <c:v>Средняя школа</c:v>
                </c:pt>
              </c:strCache>
            </c:strRef>
          </c:cat>
          <c:val>
            <c:numRef>
              <c:f>Лист3!$C$4:$C$7</c:f>
              <c:numCache>
                <c:formatCode>0.00%</c:formatCode>
                <c:ptCount val="4"/>
                <c:pt idx="0">
                  <c:v>0.51300000000000001</c:v>
                </c:pt>
                <c:pt idx="1">
                  <c:v>0.63400000000000001</c:v>
                </c:pt>
                <c:pt idx="2">
                  <c:v>0.41799999999999998</c:v>
                </c:pt>
                <c:pt idx="3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23-4DE7-A220-C0139F1A7D64}"/>
            </c:ext>
          </c:extLst>
        </c:ser>
        <c:ser>
          <c:idx val="2"/>
          <c:order val="2"/>
          <c:tx>
            <c:strRef>
              <c:f>Лист3!$D$3</c:f>
              <c:strCache>
                <c:ptCount val="1"/>
                <c:pt idx="0">
                  <c:v>2023-2024 уч.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Лист3!$A$4:$A$7</c:f>
              <c:strCache>
                <c:ptCount val="4"/>
                <c:pt idx="0">
                  <c:v>Качество знаний учащихся</c:v>
                </c:pt>
                <c:pt idx="1">
                  <c:v>Начальная школа</c:v>
                </c:pt>
                <c:pt idx="2">
                  <c:v>Основная школа</c:v>
                </c:pt>
                <c:pt idx="3">
                  <c:v>Средняя школа</c:v>
                </c:pt>
              </c:strCache>
            </c:strRef>
          </c:cat>
          <c:val>
            <c:numRef>
              <c:f>Лист3!$D$4:$D$7</c:f>
              <c:numCache>
                <c:formatCode>0.00%</c:formatCode>
                <c:ptCount val="4"/>
                <c:pt idx="0">
                  <c:v>0.51200000000000001</c:v>
                </c:pt>
                <c:pt idx="1">
                  <c:v>0.65800000000000003</c:v>
                </c:pt>
                <c:pt idx="2">
                  <c:v>0.42399999999999999</c:v>
                </c:pt>
                <c:pt idx="3">
                  <c:v>0.39300000000000002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23-4DE7-A220-C0139F1A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93982640"/>
        <c:axId val="1487241120"/>
      </c:barChart>
      <c:catAx>
        <c:axId val="149398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487241120"/>
        <c:crosses val="autoZero"/>
        <c:auto val="1"/>
        <c:lblAlgn val="ctr"/>
        <c:lblOffset val="100"/>
        <c:noMultiLvlLbl val="0"/>
      </c:catAx>
      <c:valAx>
        <c:axId val="14872411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49398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результатов ЕНТ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3459429229570405E-2"/>
          <c:y val="9.8175863897886406E-2"/>
          <c:w val="0.93946722357309842"/>
          <c:h val="0.8349146102075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Лист11!$B$3</c:f>
              <c:strCache>
                <c:ptCount val="1"/>
                <c:pt idx="0">
                  <c:v>История К.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Лист11!$B$4:$B$5</c:f>
              <c:numCache>
                <c:formatCode>General</c:formatCode>
                <c:ptCount val="2"/>
                <c:pt idx="0">
                  <c:v>6</c:v>
                </c:pt>
                <c:pt idx="1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C-4477-9E74-6C186B76A001}"/>
            </c:ext>
          </c:extLst>
        </c:ser>
        <c:ser>
          <c:idx val="1"/>
          <c:order val="1"/>
          <c:tx>
            <c:strRef>
              <c:f>Лист11!$C$3</c:f>
              <c:strCache>
                <c:ptCount val="1"/>
                <c:pt idx="0">
                  <c:v>Матем.грамотность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Лист11!$C$4:$C$5</c:f>
              <c:numCache>
                <c:formatCode>General</c:formatCode>
                <c:ptCount val="2"/>
                <c:pt idx="0">
                  <c:v>6.5</c:v>
                </c:pt>
                <c:pt idx="1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EC-4477-9E74-6C186B76A001}"/>
            </c:ext>
          </c:extLst>
        </c:ser>
        <c:ser>
          <c:idx val="2"/>
          <c:order val="2"/>
          <c:tx>
            <c:strRef>
              <c:f>Лист11!$D$3</c:f>
              <c:strCache>
                <c:ptCount val="1"/>
                <c:pt idx="0">
                  <c:v>Грамотность чтения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Лист11!$D$4:$D$5</c:f>
              <c:numCache>
                <c:formatCode>General</c:formatCode>
                <c:ptCount val="2"/>
                <c:pt idx="0">
                  <c:v>16.399999999999999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EC-4477-9E74-6C186B76A001}"/>
            </c:ext>
          </c:extLst>
        </c:ser>
        <c:ser>
          <c:idx val="3"/>
          <c:order val="3"/>
          <c:tx>
            <c:strRef>
              <c:f>Лист11!$E$3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Лист11!$E$4:$E$5</c:f>
              <c:numCache>
                <c:formatCode>General</c:formatCode>
                <c:ptCount val="2"/>
                <c:pt idx="0">
                  <c:v>23</c:v>
                </c:pt>
                <c:pt idx="1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EC-4477-9E74-6C186B76A001}"/>
            </c:ext>
          </c:extLst>
        </c:ser>
        <c:ser>
          <c:idx val="4"/>
          <c:order val="4"/>
          <c:tx>
            <c:strRef>
              <c:f>Лист11!$F$3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Лист11!$F$4:$F$5</c:f>
              <c:numCache>
                <c:formatCode>General</c:formatCode>
                <c:ptCount val="2"/>
                <c:pt idx="0">
                  <c:v>28</c:v>
                </c:pt>
                <c:pt idx="1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EC-4477-9E74-6C186B76A001}"/>
            </c:ext>
          </c:extLst>
        </c:ser>
        <c:ser>
          <c:idx val="5"/>
          <c:order val="5"/>
          <c:tx>
            <c:strRef>
              <c:f>Лист11!$G$3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Лист11!$G$4:$G$5</c:f>
              <c:numCache>
                <c:formatCode>General</c:formatCode>
                <c:ptCount val="2"/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EC-4477-9E74-6C186B76A001}"/>
            </c:ext>
          </c:extLst>
        </c:ser>
        <c:ser>
          <c:idx val="6"/>
          <c:order val="6"/>
          <c:tx>
            <c:strRef>
              <c:f>Лист11!$H$3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Лист11!$H$4:$H$5</c:f>
              <c:numCache>
                <c:formatCode>General</c:formatCode>
                <c:ptCount val="2"/>
                <c:pt idx="0">
                  <c:v>14.6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EC-4477-9E74-6C186B76A001}"/>
            </c:ext>
          </c:extLst>
        </c:ser>
        <c:ser>
          <c:idx val="7"/>
          <c:order val="7"/>
          <c:tx>
            <c:strRef>
              <c:f>Лист11!$I$3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Лист11!$A$4:$A$5</c:f>
              <c:strCache>
                <c:ptCount val="2"/>
                <c:pt idx="0">
                  <c:v>2022-2023</c:v>
                </c:pt>
                <c:pt idx="1">
                  <c:v>2023-2024</c:v>
                </c:pt>
              </c:strCache>
            </c:strRef>
          </c:cat>
          <c:val>
            <c:numRef>
              <c:f>Лист11!$I$4:$I$5</c:f>
              <c:numCache>
                <c:formatCode>General</c:formatCode>
                <c:ptCount val="2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EC-4477-9E74-6C186B76A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6428416"/>
        <c:axId val="65402496"/>
      </c:barChart>
      <c:catAx>
        <c:axId val="6642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5402496"/>
        <c:crosses val="autoZero"/>
        <c:auto val="1"/>
        <c:lblAlgn val="ctr"/>
        <c:lblOffset val="100"/>
        <c:noMultiLvlLbl val="0"/>
      </c:catAx>
      <c:valAx>
        <c:axId val="65402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4284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государственной аттестации школы 2024 года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Лист6!$C$11</c:f>
              <c:strCache>
                <c:ptCount val="1"/>
                <c:pt idx="0">
                  <c:v>«5»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Лист6!$B$12:$B$14</c:f>
              <c:strCache>
                <c:ptCount val="3"/>
                <c:pt idx="0">
                  <c:v>4кл</c:v>
                </c:pt>
                <c:pt idx="1">
                  <c:v>9кл</c:v>
                </c:pt>
                <c:pt idx="2">
                  <c:v>итого</c:v>
                </c:pt>
              </c:strCache>
            </c:strRef>
          </c:cat>
          <c:val>
            <c:numRef>
              <c:f>Лист6!$C$12:$C$14</c:f>
              <c:numCache>
                <c:formatCode>General</c:formatCode>
                <c:ptCount val="3"/>
                <c:pt idx="0">
                  <c:v>1.7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0-4A06-A7AB-4152B6A50440}"/>
            </c:ext>
          </c:extLst>
        </c:ser>
        <c:ser>
          <c:idx val="1"/>
          <c:order val="1"/>
          <c:tx>
            <c:strRef>
              <c:f>Лист6!$D$11</c:f>
              <c:strCache>
                <c:ptCount val="1"/>
                <c:pt idx="0">
                  <c:v>«4»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Лист6!$B$12:$B$14</c:f>
              <c:strCache>
                <c:ptCount val="3"/>
                <c:pt idx="0">
                  <c:v>4кл</c:v>
                </c:pt>
                <c:pt idx="1">
                  <c:v>9кл</c:v>
                </c:pt>
                <c:pt idx="2">
                  <c:v>итого</c:v>
                </c:pt>
              </c:strCache>
            </c:strRef>
          </c:cat>
          <c:val>
            <c:numRef>
              <c:f>Лист6!$D$12:$D$14</c:f>
              <c:numCache>
                <c:formatCode>General</c:formatCode>
                <c:ptCount val="3"/>
                <c:pt idx="0">
                  <c:v>12.2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0-4A06-A7AB-4152B6A50440}"/>
            </c:ext>
          </c:extLst>
        </c:ser>
        <c:ser>
          <c:idx val="2"/>
          <c:order val="2"/>
          <c:tx>
            <c:strRef>
              <c:f>Лист6!$E$11</c:f>
              <c:strCache>
                <c:ptCount val="1"/>
                <c:pt idx="0">
                  <c:v>«3»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Лист6!$B$12:$B$14</c:f>
              <c:strCache>
                <c:ptCount val="3"/>
                <c:pt idx="0">
                  <c:v>4кл</c:v>
                </c:pt>
                <c:pt idx="1">
                  <c:v>9кл</c:v>
                </c:pt>
                <c:pt idx="2">
                  <c:v>итого</c:v>
                </c:pt>
              </c:strCache>
            </c:strRef>
          </c:cat>
          <c:val>
            <c:numRef>
              <c:f>Лист6!$E$12:$E$14</c:f>
              <c:numCache>
                <c:formatCode>General</c:formatCode>
                <c:ptCount val="3"/>
                <c:pt idx="0">
                  <c:v>29.8</c:v>
                </c:pt>
                <c:pt idx="1">
                  <c:v>34.200000000000003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0-4A06-A7AB-4152B6A50440}"/>
            </c:ext>
          </c:extLst>
        </c:ser>
        <c:ser>
          <c:idx val="3"/>
          <c:order val="3"/>
          <c:tx>
            <c:strRef>
              <c:f>Лист6!$F$11</c:f>
              <c:strCache>
                <c:ptCount val="1"/>
                <c:pt idx="0">
                  <c:v>«2»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Лист6!$B$12:$B$14</c:f>
              <c:strCache>
                <c:ptCount val="3"/>
                <c:pt idx="0">
                  <c:v>4кл</c:v>
                </c:pt>
                <c:pt idx="1">
                  <c:v>9кл</c:v>
                </c:pt>
                <c:pt idx="2">
                  <c:v>итого</c:v>
                </c:pt>
              </c:strCache>
            </c:strRef>
          </c:cat>
          <c:val>
            <c:numRef>
              <c:f>Лист6!$F$12:$F$14</c:f>
              <c:numCache>
                <c:formatCode>General</c:formatCode>
                <c:ptCount val="3"/>
                <c:pt idx="0">
                  <c:v>26.1</c:v>
                </c:pt>
                <c:pt idx="1">
                  <c:v>65.8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0-4A06-A7AB-4152B6A50440}"/>
            </c:ext>
          </c:extLst>
        </c:ser>
        <c:ser>
          <c:idx val="4"/>
          <c:order val="4"/>
          <c:tx>
            <c:strRef>
              <c:f>Лист6!$G$11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Лист6!$B$12:$B$14</c:f>
              <c:strCache>
                <c:ptCount val="3"/>
                <c:pt idx="0">
                  <c:v>4кл</c:v>
                </c:pt>
                <c:pt idx="1">
                  <c:v>9кл</c:v>
                </c:pt>
                <c:pt idx="2">
                  <c:v>итого</c:v>
                </c:pt>
              </c:strCache>
            </c:strRef>
          </c:cat>
          <c:val>
            <c:numRef>
              <c:f>Лист6!$G$12:$G$14</c:f>
              <c:numCache>
                <c:formatCode>General</c:formatCode>
                <c:ptCount val="3"/>
                <c:pt idx="0">
                  <c:v>11.8</c:v>
                </c:pt>
                <c:pt idx="1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20-4A06-A7AB-4152B6A504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328256"/>
        <c:axId val="109131968"/>
      </c:barChart>
      <c:catAx>
        <c:axId val="143328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KZ"/>
          </a:p>
        </c:txPr>
        <c:crossAx val="109131968"/>
        <c:crosses val="autoZero"/>
        <c:auto val="1"/>
        <c:lblAlgn val="ctr"/>
        <c:lblOffset val="100"/>
        <c:noMultiLvlLbl val="0"/>
      </c:catAx>
      <c:valAx>
        <c:axId val="109131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33282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K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 педагогов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Лист8!$A$2:$A$5</c:f>
              <c:strCache>
                <c:ptCount val="4"/>
                <c:pt idx="0">
                  <c:v>исследователи</c:v>
                </c:pt>
                <c:pt idx="1">
                  <c:v>эксперты</c:v>
                </c:pt>
                <c:pt idx="2">
                  <c:v>модераторы</c:v>
                </c:pt>
                <c:pt idx="3">
                  <c:v>педагоги</c:v>
                </c:pt>
              </c:strCache>
            </c:strRef>
          </c:cat>
          <c:val>
            <c:numRef>
              <c:f>Лист8!$B$2:$B$5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13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1-47C9-9586-C29BDAF2FE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727" cy="498244"/>
          </a:xfrm>
          <a:prstGeom prst="rect">
            <a:avLst/>
          </a:prstGeom>
        </p:spPr>
        <p:txBody>
          <a:bodyPr vert="horz" lIns="63103" tIns="31551" rIns="63103" bIns="31551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082" y="1"/>
            <a:ext cx="2972824" cy="498244"/>
          </a:xfrm>
          <a:prstGeom prst="rect">
            <a:avLst/>
          </a:prstGeom>
        </p:spPr>
        <p:txBody>
          <a:bodyPr vert="horz" lIns="63103" tIns="31551" rIns="63103" bIns="31551" rtlCol="0"/>
          <a:lstStyle>
            <a:lvl1pPr algn="r">
              <a:defRPr sz="800"/>
            </a:lvl1pPr>
          </a:lstStyle>
          <a:p>
            <a:fld id="{D309AC80-A727-4B8E-952F-9FCAC283AB2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4600"/>
            <a:ext cx="59690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103" tIns="31551" rIns="63103" bIns="315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64" y="4786662"/>
            <a:ext cx="5487278" cy="3917757"/>
          </a:xfrm>
          <a:prstGeom prst="rect">
            <a:avLst/>
          </a:prstGeom>
        </p:spPr>
        <p:txBody>
          <a:bodyPr vert="horz" lIns="63103" tIns="31551" rIns="63103" bIns="315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9031"/>
            <a:ext cx="2971727" cy="498244"/>
          </a:xfrm>
          <a:prstGeom prst="rect">
            <a:avLst/>
          </a:prstGeom>
        </p:spPr>
        <p:txBody>
          <a:bodyPr vert="horz" lIns="63103" tIns="31551" rIns="63103" bIns="31551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082" y="9449031"/>
            <a:ext cx="2972824" cy="498244"/>
          </a:xfrm>
          <a:prstGeom prst="rect">
            <a:avLst/>
          </a:prstGeom>
        </p:spPr>
        <p:txBody>
          <a:bodyPr vert="horz" lIns="63103" tIns="31551" rIns="63103" bIns="31551" rtlCol="0" anchor="b"/>
          <a:lstStyle>
            <a:lvl1pPr algn="r">
              <a:defRPr sz="800"/>
            </a:lvl1pPr>
          </a:lstStyle>
          <a:p>
            <a:fld id="{8CF15C3A-AE94-4FEB-ACF2-FC747D440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7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EFB72-2358-6687-FDB1-642D90DBB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3B9EB1-CA5A-13A8-C6FF-BB60FED0A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A6FFB-703B-B27A-8E78-1E3CB76A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9A0D6-E8D3-14A5-9D6B-F35ACA65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FD25A9-27A0-56E4-ECB6-BA6063AB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A42E9-C45C-1AD6-084C-D70E6775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FDD92F-2029-A92C-86B3-E7F8A89BB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102E9-25DC-7BDA-0D87-D960C9AE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FB1518-4352-8FB6-3B76-A2573FB0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280BF3-6045-E66C-AAA6-A020D138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DF64AD-CED0-03E9-BF29-150171B9F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B2E7D4-934F-59F7-A1D0-904C05167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2A173A-9956-A742-8835-9868A51C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9D061-3032-B135-E65C-19166E67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63A762-A365-6D2C-0E12-FB23DF36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9249F-26BB-B688-A7F5-5F6A04E5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FC961-EF7A-056B-C07B-577C2B5FB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686B61-CA2F-B9D0-3858-59D0334B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102E5F-A59E-E9D1-8C0B-3F706C8A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39179-27E6-8FEF-4B38-0C6D38BA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4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A73BF-996E-862E-3D94-B1B4F822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7F4DD0-1474-B76F-3679-5E3A0ED12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C34B3A-6167-9388-EFB1-F39DF911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338A2-4D24-A6DE-50EB-D9826D8F1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15CB26-05DF-8E11-B4AF-EC4507A8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8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42DDC-D250-9E14-24FB-87FE9016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208827-F080-3950-2AC6-6626F5E5F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DCDCA5-D109-72B8-33A7-67FD7F96E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89D73E-9F8F-CAB0-B322-DC4AE8C4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C3A9D9-B686-895B-1A9E-DC99F4F6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D6B24-87B5-F76D-773E-E593667F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B25AC-970E-561A-51B9-4A07690E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856301-8C91-7B93-AB88-EA75CA069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410D2F-7C88-4950-0D85-448BAD03F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29AA45-53FE-8C76-BDE5-05BBF7D93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FD6F42-E4F8-B0F7-BF81-A9DC20B95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EFF915-0922-5D62-72DD-C0A91733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CB6D73-2763-3571-6507-687C16FE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099713-49C7-076A-1697-8A58E2C7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C3DAD-5AF1-1843-3EC7-3F154AF3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485502-9A6E-102C-D837-35CEA9FD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B3DF78-46E5-3AFE-9DB5-6A0F7A02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77058F-4303-928C-F031-3D253570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DB23BD-561C-3C85-CA22-746CEB46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58BF2A-8804-92D8-D1A3-3DCF6D95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AD03B6-2300-1CED-6F52-D6879C50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0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6F274-7A74-E85F-CE58-F9119286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B33B44-E38D-6313-F409-B07CA879D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060F33-CDB7-AC23-4A56-D53179FAF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413879-0124-BC6A-24E8-B3C18905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B98A2D-0D78-62D9-5F18-A6501E43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C08EEE-6C19-141A-B273-1DCED937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51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86DFE-48AE-D9E3-6163-C2583627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254FCB-6D32-ECCC-0474-9BB9BE26D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59633A-8EF5-C500-65B4-DAAB15895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733FDE-10A1-B880-B58E-952095F6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5F1797-B0AA-A050-256C-706121BD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931EE4-5A0F-D2DC-A8E7-B5E79F3B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8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26EB3-872A-A365-1678-C9336893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8B2139-FB7B-C1A7-8805-1362E26F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83FD4-A2B5-7F14-FA2F-4B7E2ECE2D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E9EF-A95F-4A0D-BF06-8D2D07E7D883}" type="datetimeFigureOut">
              <a:rPr lang="ru-RU" smtClean="0"/>
              <a:t>11.10.2024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10F82C-1EF6-B31E-635C-9DB046B57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58EF43-86F3-DEDA-A3B3-981065BA3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1BD2-C2EA-4B2B-B51D-A06D17F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0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FE626C4-DB80-D722-A03B-30EEF25AE60F}"/>
              </a:ext>
            </a:extLst>
          </p:cNvPr>
          <p:cNvSpPr txBox="1">
            <a:spLocks/>
          </p:cNvSpPr>
          <p:nvPr/>
        </p:nvSpPr>
        <p:spPr>
          <a:xfrm>
            <a:off x="0" y="18610"/>
            <a:ext cx="4487333" cy="67733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altLang="ko-K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FFE626C4-DB80-D722-A03B-30EEF25AE60F}"/>
              </a:ext>
            </a:extLst>
          </p:cNvPr>
          <p:cNvSpPr txBox="1">
            <a:spLocks/>
          </p:cNvSpPr>
          <p:nvPr/>
        </p:nvSpPr>
        <p:spPr>
          <a:xfrm>
            <a:off x="559382" y="-16058"/>
            <a:ext cx="11367503" cy="67733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51226" y="1615415"/>
            <a:ext cx="1284262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</a:t>
            </a:r>
          </a:p>
          <a:p>
            <a:pPr algn="ctr"/>
            <a:endParaRPr lang="ru-RU" sz="1333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47359" y="704552"/>
            <a:ext cx="4337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</a:p>
        </p:txBody>
      </p:sp>
      <p:cxnSp>
        <p:nvCxnSpPr>
          <p:cNvPr id="12" name="Прямая соединительная линия 170">
            <a:extLst>
              <a:ext uri="{FF2B5EF4-FFF2-40B4-BE49-F238E27FC236}">
                <a16:creationId xmlns:a16="http://schemas.microsoft.com/office/drawing/2014/main" id="{77812D9D-122E-FD0F-670F-1CDD682BD3FC}"/>
              </a:ext>
            </a:extLst>
          </p:cNvPr>
          <p:cNvCxnSpPr>
            <a:cxnSpLocks/>
          </p:cNvCxnSpPr>
          <p:nvPr/>
        </p:nvCxnSpPr>
        <p:spPr>
          <a:xfrm flipH="1" flipV="1">
            <a:off x="1527610" y="1515443"/>
            <a:ext cx="8509615" cy="3123"/>
          </a:xfrm>
          <a:prstGeom prst="line">
            <a:avLst/>
          </a:prstGeom>
          <a:noFill/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3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>
            <a:off x="1551505" y="1197549"/>
            <a:ext cx="1" cy="193739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4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>
            <a:off x="10057107" y="1198177"/>
            <a:ext cx="1" cy="197984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cxnSp>
        <p:nvCxnSpPr>
          <p:cNvPr id="15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>
            <a:off x="5779494" y="1353033"/>
            <a:ext cx="1" cy="197984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1119" y="1563555"/>
            <a:ext cx="10424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43265" y="1576210"/>
            <a:ext cx="1028902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количество</a:t>
            </a:r>
            <a:endParaRPr lang="ru-RU" sz="1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3426447" y="1639427"/>
            <a:ext cx="672032" cy="338554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 flipV="1">
            <a:off x="2208011" y="1786588"/>
            <a:ext cx="1147664" cy="1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844948" y="1736986"/>
            <a:ext cx="2873576" cy="54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</a:t>
            </a:r>
          </a:p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зданию школы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0" y="0"/>
            <a:ext cx="12192000" cy="1146756"/>
            <a:chOff x="0" y="0"/>
            <a:chExt cx="12192000" cy="114675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08731F0-A455-B6C9-1922-93AA51B96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770227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1324156" y="38760"/>
              <a:ext cx="8957580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k-KZ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Целевая школа: КГУ </a:t>
              </a:r>
              <a:r>
                <a:rPr lang="ru-RU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«ОШ №13» отдела образования города Сарани</a:t>
              </a:r>
            </a:p>
            <a:p>
              <a:pPr algn="ctr"/>
              <a:r>
                <a:rPr lang="ru-RU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город Сарань поселок </a:t>
              </a:r>
              <a:r>
                <a:rPr lang="ru-RU" sz="22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Актас</a:t>
              </a:r>
              <a:r>
                <a:rPr lang="ru-RU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улица Бейбітшілік, 7</a:t>
              </a:r>
              <a:endPara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6438207" y="1576210"/>
            <a:ext cx="1028902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количество</a:t>
            </a:r>
            <a:endParaRPr lang="ru-RU" sz="1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 flipV="1">
            <a:off x="6400449" y="1786587"/>
            <a:ext cx="1147664" cy="1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7712607" y="1621706"/>
            <a:ext cx="672032" cy="338554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569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384638" y="2437802"/>
            <a:ext cx="3673245" cy="3785652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 1966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типовое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состояние здания – удовлетворительное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 и канализация – централизованное.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отопления АСО.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Спортзал есть, площадь – 278,2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наличии предметные кабинеты: химия 2024, физика 2024, биология 2024,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STEM-202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технология (для девочек и мальчиков)-2021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предметных кабинетах: математика, информатика.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учебных кабинетов 25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мощность 560 мест.</a:t>
            </a:r>
          </a:p>
          <a:p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1-11 классы 569 учеников. (26 класс-комплектов)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2 смены: 1 смена – 334 ученика, 2 смена 235 учеников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капитальный ремонт входной группы 2024 год </a:t>
            </a: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055282"/>
              </p:ext>
            </p:extLst>
          </p:nvPr>
        </p:nvGraphicFramePr>
        <p:xfrm>
          <a:off x="505201" y="2318599"/>
          <a:ext cx="3818088" cy="2021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53847"/>
              </p:ext>
            </p:extLst>
          </p:nvPr>
        </p:nvGraphicFramePr>
        <p:xfrm>
          <a:off x="548980" y="4284359"/>
          <a:ext cx="3549500" cy="217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083196"/>
              </p:ext>
            </p:extLst>
          </p:nvPr>
        </p:nvGraphicFramePr>
        <p:xfrm>
          <a:off x="4002839" y="4330628"/>
          <a:ext cx="4145059" cy="243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>
            <a:extLst>
              <a:ext uri="{FF2B5EF4-FFF2-40B4-BE49-F238E27FC236}">
                <a16:creationId xmlns:a16="http://schemas.microsoft.com/office/drawing/2014/main" id="{2AB2978F-6180-47D9-BD03-023AAD9FDC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797023"/>
              </p:ext>
            </p:extLst>
          </p:nvPr>
        </p:nvGraphicFramePr>
        <p:xfrm>
          <a:off x="4560029" y="2360339"/>
          <a:ext cx="3159108" cy="190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5073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130719" y="899132"/>
            <a:ext cx="1771946" cy="430887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показатель качества знаний 51,0%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8798512" y="1979315"/>
            <a:ext cx="3036982" cy="4644733"/>
            <a:chOff x="8956713" y="1876082"/>
            <a:chExt cx="3036982" cy="464473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097F69-5CE0-12B7-72ED-E3F33BB736F8}"/>
                </a:ext>
              </a:extLst>
            </p:cNvPr>
            <p:cNvSpPr txBox="1"/>
            <p:nvPr/>
          </p:nvSpPr>
          <p:spPr>
            <a:xfrm>
              <a:off x="9615335" y="1876082"/>
              <a:ext cx="1442635" cy="318100"/>
            </a:xfrm>
            <a:prstGeom prst="rect">
              <a:avLst/>
            </a:prstGeom>
            <a:solidFill>
              <a:srgbClr val="FF7F7F"/>
            </a:solidFill>
            <a:effectLst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467" b="1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Проблема</a:t>
              </a:r>
              <a:endParaRPr lang="ru-RU" sz="14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971156" y="2328337"/>
              <a:ext cx="3008096" cy="1384995"/>
            </a:xfrm>
            <a:prstGeom prst="rect">
              <a:avLst/>
            </a:prstGeom>
            <a:ln>
              <a:solidFill>
                <a:srgbClr val="1D4999"/>
              </a:solidFill>
            </a:ln>
          </p:spPr>
          <p:txBody>
            <a:bodyPr wrap="square">
              <a:spAutoFit/>
            </a:bodyPr>
            <a:lstStyle/>
            <a:p>
              <a:pPr marL="228594" indent="-228594" algn="just">
                <a:buFont typeface="Wingdings" panose="05000000000000000000" pitchFamily="2" charset="2"/>
                <a:buChar char="q"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Снижение качества знаний наблюдается по предметам «Математика» и «Физика»</a:t>
              </a:r>
            </a:p>
            <a:p>
              <a:pPr marL="228594" indent="-228594" algn="just">
                <a:buFont typeface="Wingdings" panose="05000000000000000000" pitchFamily="2" charset="2"/>
                <a:buChar char="q"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организована системная работа с «резервом» отличников и ударников.</a:t>
              </a:r>
            </a:p>
            <a:p>
              <a:pPr marL="228594" indent="-228594" algn="just">
                <a:buFont typeface="Wingdings" panose="05000000000000000000" pitchFamily="2" charset="2"/>
                <a:buChar char="q"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Низкое качество знаний в классах 8 «А», 9 «В».</a:t>
              </a:r>
            </a:p>
          </p:txBody>
        </p:sp>
        <p:cxnSp>
          <p:nvCxnSpPr>
            <p:cNvPr id="14" name="Прямая соединительная линия 175">
              <a:extLst>
                <a:ext uri="{FF2B5EF4-FFF2-40B4-BE49-F238E27FC236}">
                  <a16:creationId xmlns:a16="http://schemas.microsoft.com/office/drawing/2014/main" id="{1D0EA431-54A2-2741-9775-83A17BA266F7}"/>
                </a:ext>
              </a:extLst>
            </p:cNvPr>
            <p:cNvCxnSpPr>
              <a:cxnSpLocks/>
            </p:cNvCxnSpPr>
            <p:nvPr/>
          </p:nvCxnSpPr>
          <p:spPr>
            <a:xfrm>
              <a:off x="8956713" y="1876082"/>
              <a:ext cx="0" cy="1770501"/>
            </a:xfrm>
            <a:prstGeom prst="line">
              <a:avLst/>
            </a:prstGeom>
            <a:noFill/>
            <a:ln>
              <a:solidFill>
                <a:srgbClr val="002060"/>
              </a:solidFill>
              <a:headEnd type="none"/>
              <a:tailEnd type="triangle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0097F69-5CE0-12B7-72ED-E3F33BB736F8}"/>
                </a:ext>
              </a:extLst>
            </p:cNvPr>
            <p:cNvSpPr txBox="1"/>
            <p:nvPr/>
          </p:nvSpPr>
          <p:spPr>
            <a:xfrm>
              <a:off x="9615335" y="3891058"/>
              <a:ext cx="1442635" cy="318100"/>
            </a:xfrm>
            <a:prstGeom prst="rect">
              <a:avLst/>
            </a:prstGeom>
            <a:solidFill>
              <a:srgbClr val="FF7F7F"/>
            </a:solidFill>
            <a:effectLst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467" b="1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Пути решения</a:t>
              </a:r>
              <a:endParaRPr lang="ru-RU" sz="146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956713" y="4397157"/>
              <a:ext cx="3036982" cy="2123658"/>
            </a:xfrm>
            <a:prstGeom prst="rect">
              <a:avLst/>
            </a:prstGeom>
            <a:ln>
              <a:solidFill>
                <a:srgbClr val="1D4999"/>
              </a:solidFill>
            </a:ln>
          </p:spPr>
          <p:txBody>
            <a:bodyPr wrap="square">
              <a:spAutoFit/>
            </a:bodyPr>
            <a:lstStyle/>
            <a:p>
              <a:pPr marL="228594" indent="-228594" algn="just">
                <a:buFont typeface="Wingdings" panose="05000000000000000000" pitchFamily="2" charset="2"/>
                <a:buChar char="q"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Исследование урока (</a:t>
              </a:r>
              <a:r>
                <a:rPr lang="en-US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LS</a:t>
              </a: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в 8а и 9в классах</a:t>
              </a:r>
              <a:r>
                <a:rPr lang="en-US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(2  фокус группы - 8 педагогов)</a:t>
              </a:r>
            </a:p>
            <a:p>
              <a:pPr marL="171450" indent="-171450" algn="just">
                <a:buFont typeface="Wingdings" panose="05000000000000000000" pitchFamily="2" charset="2"/>
                <a:buChar char="q"/>
              </a:pPr>
              <a:r>
                <a:rPr lang="ru-RU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Дополнительные занятия для слабоуспевающих учащихся</a:t>
              </a:r>
              <a:r>
                <a:rPr lang="en-US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 </a:t>
              </a: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фокусом на учащихся с одной тройкой – 10 учеников</a:t>
              </a:r>
              <a:r>
                <a:rPr lang="en-US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q"/>
              </a:pP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Методическая помощь в разработке заданий СОР/СОЧ и наблюдение за процедурой проведения внутреннего оценивания (взаимообучение)</a:t>
              </a: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93998" y="965335"/>
            <a:ext cx="4830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учащихся 2-11 классов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BB57B089-A046-4013-90AA-78A7DF3404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288835"/>
              </p:ext>
            </p:extLst>
          </p:nvPr>
        </p:nvGraphicFramePr>
        <p:xfrm>
          <a:off x="2502977" y="388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805782-13CC-45BC-A34D-20E5BC3C1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81777"/>
              </p:ext>
            </p:extLst>
          </p:nvPr>
        </p:nvGraphicFramePr>
        <p:xfrm>
          <a:off x="1559049" y="1588366"/>
          <a:ext cx="6459856" cy="21277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73022">
                  <a:extLst>
                    <a:ext uri="{9D8B030D-6E8A-4147-A177-3AD203B41FA5}">
                      <a16:colId xmlns:a16="http://schemas.microsoft.com/office/drawing/2014/main" val="1041526"/>
                    </a:ext>
                  </a:extLst>
                </a:gridCol>
                <a:gridCol w="1257632">
                  <a:extLst>
                    <a:ext uri="{9D8B030D-6E8A-4147-A177-3AD203B41FA5}">
                      <a16:colId xmlns:a16="http://schemas.microsoft.com/office/drawing/2014/main" val="688490656"/>
                    </a:ext>
                  </a:extLst>
                </a:gridCol>
                <a:gridCol w="1264601">
                  <a:extLst>
                    <a:ext uri="{9D8B030D-6E8A-4147-A177-3AD203B41FA5}">
                      <a16:colId xmlns:a16="http://schemas.microsoft.com/office/drawing/2014/main" val="3145694449"/>
                    </a:ext>
                  </a:extLst>
                </a:gridCol>
                <a:gridCol w="1264601">
                  <a:extLst>
                    <a:ext uri="{9D8B030D-6E8A-4147-A177-3AD203B41FA5}">
                      <a16:colId xmlns:a16="http://schemas.microsoft.com/office/drawing/2014/main" val="147042177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статистики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68922"/>
                  </a:ext>
                </a:extLst>
              </a:tr>
              <a:tr h="432435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790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 учащихся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306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073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школа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773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школа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611431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A3C0486-B875-43A7-954C-890789013150}"/>
              </a:ext>
            </a:extLst>
          </p:cNvPr>
          <p:cNvSpPr/>
          <p:nvPr/>
        </p:nvSpPr>
        <p:spPr>
          <a:xfrm>
            <a:off x="8798512" y="991414"/>
            <a:ext cx="3008096" cy="830997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качества знаний учащихся начальной школы выше городского показателя на 0,2%, в основной школе выше на 0,3%.</a:t>
            </a:r>
          </a:p>
        </p:txBody>
      </p:sp>
    </p:spTree>
    <p:extLst>
      <p:ext uri="{BB962C8B-B14F-4D97-AF65-F5344CB8AC3E}">
        <p14:creationId xmlns:p14="http://schemas.microsoft.com/office/powerpoint/2010/main" val="363665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1644" y="939896"/>
            <a:ext cx="4965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итоговой аттестации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305681" y="3039958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305681" y="4605186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решения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637C417-4941-4050-B36A-5D46DAB54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52000"/>
              </p:ext>
            </p:extLst>
          </p:nvPr>
        </p:nvGraphicFramePr>
        <p:xfrm>
          <a:off x="567384" y="1568171"/>
          <a:ext cx="6926394" cy="4272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683">
                  <a:extLst>
                    <a:ext uri="{9D8B030D-6E8A-4147-A177-3AD203B41FA5}">
                      <a16:colId xmlns:a16="http://schemas.microsoft.com/office/drawing/2014/main" val="801629603"/>
                    </a:ext>
                  </a:extLst>
                </a:gridCol>
                <a:gridCol w="1114784">
                  <a:extLst>
                    <a:ext uri="{9D8B030D-6E8A-4147-A177-3AD203B41FA5}">
                      <a16:colId xmlns:a16="http://schemas.microsoft.com/office/drawing/2014/main" val="2143369208"/>
                    </a:ext>
                  </a:extLst>
                </a:gridCol>
                <a:gridCol w="548636">
                  <a:extLst>
                    <a:ext uri="{9D8B030D-6E8A-4147-A177-3AD203B41FA5}">
                      <a16:colId xmlns:a16="http://schemas.microsoft.com/office/drawing/2014/main" val="3812162165"/>
                    </a:ext>
                  </a:extLst>
                </a:gridCol>
                <a:gridCol w="861790">
                  <a:extLst>
                    <a:ext uri="{9D8B030D-6E8A-4147-A177-3AD203B41FA5}">
                      <a16:colId xmlns:a16="http://schemas.microsoft.com/office/drawing/2014/main" val="1563061731"/>
                    </a:ext>
                  </a:extLst>
                </a:gridCol>
                <a:gridCol w="861790">
                  <a:extLst>
                    <a:ext uri="{9D8B030D-6E8A-4147-A177-3AD203B41FA5}">
                      <a16:colId xmlns:a16="http://schemas.microsoft.com/office/drawing/2014/main" val="2345309261"/>
                    </a:ext>
                  </a:extLst>
                </a:gridCol>
                <a:gridCol w="1021320">
                  <a:extLst>
                    <a:ext uri="{9D8B030D-6E8A-4147-A177-3AD203B41FA5}">
                      <a16:colId xmlns:a16="http://schemas.microsoft.com/office/drawing/2014/main" val="1042141370"/>
                    </a:ext>
                  </a:extLst>
                </a:gridCol>
                <a:gridCol w="1053391">
                  <a:extLst>
                    <a:ext uri="{9D8B030D-6E8A-4147-A177-3AD203B41FA5}">
                      <a16:colId xmlns:a16="http://schemas.microsoft.com/office/drawing/2014/main" val="1732476651"/>
                    </a:ext>
                  </a:extLst>
                </a:gridCol>
              </a:tblGrid>
              <a:tr h="896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Успев.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865869"/>
                  </a:ext>
                </a:extLst>
              </a:tr>
              <a:tr h="471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629283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5262442"/>
                  </a:ext>
                </a:extLst>
              </a:tr>
              <a:tr h="440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44269"/>
                  </a:ext>
                </a:extLst>
              </a:tr>
              <a:tr h="436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язык и литература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1424211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«Биология»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915795"/>
                  </a:ext>
                </a:extLst>
              </a:tr>
              <a:tr h="369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«География»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47468"/>
                  </a:ext>
                </a:extLst>
              </a:tr>
              <a:tr h="440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«Иностранный язык»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527145"/>
                  </a:ext>
                </a:extLst>
              </a:tr>
              <a:tr h="440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«Информатика»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69426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2BB8CCD-57E5-4D39-BE41-EAEF8AA27AB3}"/>
              </a:ext>
            </a:extLst>
          </p:cNvPr>
          <p:cNvSpPr/>
          <p:nvPr/>
        </p:nvSpPr>
        <p:spPr>
          <a:xfrm>
            <a:off x="8329851" y="893146"/>
            <a:ext cx="3740785" cy="20551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92% выпускников школы на итоговой аттестации подтвердили годовые оценки, 6% получили оценки выше годовых..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Двое учащихся 11а класса –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Акберова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Э.  и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Курулёва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на итоговой аттестации подтвердили свои годовые оценки -  им выдан аттестат об общем среднем образовании с отличием.</a:t>
            </a: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учащихся выбирают предмет по выбору, соответствующий профилю обучения.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5E32310-83E6-47CE-BAD3-BDF81C636932}"/>
              </a:ext>
            </a:extLst>
          </p:cNvPr>
          <p:cNvSpPr/>
          <p:nvPr/>
        </p:nvSpPr>
        <p:spPr>
          <a:xfrm>
            <a:off x="8329852" y="3573123"/>
            <a:ext cx="3747526" cy="869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2% выпускников школы не подтвердили годовые оценки на итоговой аттестации .</a:t>
            </a: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8% выпускников выбирают предмет по выбору, не соответствующий профилю обучения.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FD7B2B0-1E2F-4705-B96C-BE4834C69AFE}"/>
              </a:ext>
            </a:extLst>
          </p:cNvPr>
          <p:cNvSpPr/>
          <p:nvPr/>
        </p:nvSpPr>
        <p:spPr>
          <a:xfrm>
            <a:off x="8329851" y="5144427"/>
            <a:ext cx="3747527" cy="12647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Активизировать работу по ранней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профилизации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реализацию проекта «Предпрофильная и профильная подготовка».</a:t>
            </a: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мониторинга результатов промежуточного тестирования и работа над восполнением пробелов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47776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09407" y="951041"/>
            <a:ext cx="3093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ЕНТ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720927" y="2313474"/>
            <a:ext cx="1442635" cy="318100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86932" y="804218"/>
            <a:ext cx="2910626" cy="1384995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балл ЕНТ по школе 89,4 баллов (Средний балл ЕНТ по РК 68 баллов)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5 сдававших ЕНТ-2024 получено 4 гранта 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высокий балл ЕНТ-2024 108 баллов, самый низкий балл – 60.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720926" y="3928715"/>
            <a:ext cx="1442635" cy="318100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решения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847881" y="4348813"/>
            <a:ext cx="3053846" cy="2123658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занятия по западающим темам, использование базы видеоуроков по западающим темам на сайте УМЦ РО</a:t>
            </a:r>
            <a:endParaRPr lang="kk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тренажерах и прохождение пробного ЕНТ на сайте Тестцентра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ресурсов для самостоятельного обучения 10-11 классов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endParaRPr lang="kk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заданий разработанных на сайте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Bilimal</a:t>
            </a:r>
            <a:endParaRPr lang="kk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78883"/>
              </p:ext>
            </p:extLst>
          </p:nvPr>
        </p:nvGraphicFramePr>
        <p:xfrm>
          <a:off x="115869" y="1551206"/>
          <a:ext cx="8182344" cy="475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5F2C52-F163-4CD1-8091-E033E3D0B304}"/>
              </a:ext>
            </a:extLst>
          </p:cNvPr>
          <p:cNvSpPr/>
          <p:nvPr/>
        </p:nvSpPr>
        <p:spPr>
          <a:xfrm>
            <a:off x="8986933" y="2717095"/>
            <a:ext cx="291062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12 выпускников только 5 учащихся (41,7% ) сдавали ЕНТ.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низкий балл по предмету физика – 7,2.</a:t>
            </a:r>
            <a:endParaRPr lang="ru-KZ" sz="1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4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28742" y="838243"/>
            <a:ext cx="3952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МОДО-2022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18962" y="1306370"/>
            <a:ext cx="4330390" cy="1938992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направлений тестирования среди четвероклассников ЦШ1 показала: средний балл составил 19,3 балла из 30 максимально возможных, что ниже городского показателя (21,1 балл )  на 1,8 балла. 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 более успешные результаты учащиеся 4 классов показали по математической грамотности.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девятиклассников – 51,8 баллов из 75 максимально возможных, данный показатель на 5,1 б. выше городского показателя (46,7б). 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среди 9 классов в данной школе показали хорошие результаты по естественно-научной грамотности. 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162839" y="3317088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162839" y="5075464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решения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58637" y="5555083"/>
            <a:ext cx="3358645" cy="900246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тренажерах «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Bilimland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sz="10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 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МОДО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PISA-20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открытом доступе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методической помощи педагогов ШЛ №1 г.Сарани.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1556EE5-540B-4098-BC22-07156F23F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12221"/>
              </p:ext>
            </p:extLst>
          </p:nvPr>
        </p:nvGraphicFramePr>
        <p:xfrm>
          <a:off x="1010866" y="1352537"/>
          <a:ext cx="6138079" cy="5218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982">
                  <a:extLst>
                    <a:ext uri="{9D8B030D-6E8A-4147-A177-3AD203B41FA5}">
                      <a16:colId xmlns:a16="http://schemas.microsoft.com/office/drawing/2014/main" val="3420220416"/>
                    </a:ext>
                  </a:extLst>
                </a:gridCol>
                <a:gridCol w="721922">
                  <a:extLst>
                    <a:ext uri="{9D8B030D-6E8A-4147-A177-3AD203B41FA5}">
                      <a16:colId xmlns:a16="http://schemas.microsoft.com/office/drawing/2014/main" val="92200348"/>
                    </a:ext>
                  </a:extLst>
                </a:gridCol>
                <a:gridCol w="1336703">
                  <a:extLst>
                    <a:ext uri="{9D8B030D-6E8A-4147-A177-3AD203B41FA5}">
                      <a16:colId xmlns:a16="http://schemas.microsoft.com/office/drawing/2014/main" val="4145485914"/>
                    </a:ext>
                  </a:extLst>
                </a:gridCol>
                <a:gridCol w="1336703">
                  <a:extLst>
                    <a:ext uri="{9D8B030D-6E8A-4147-A177-3AD203B41FA5}">
                      <a16:colId xmlns:a16="http://schemas.microsoft.com/office/drawing/2014/main" val="3952782640"/>
                    </a:ext>
                  </a:extLst>
                </a:gridCol>
                <a:gridCol w="1286769">
                  <a:extLst>
                    <a:ext uri="{9D8B030D-6E8A-4147-A177-3AD203B41FA5}">
                      <a16:colId xmlns:a16="http://schemas.microsoft.com/office/drawing/2014/main" val="1486220160"/>
                    </a:ext>
                  </a:extLst>
                </a:gridCol>
              </a:tblGrid>
              <a:tr h="2609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99191"/>
                  </a:ext>
                </a:extLst>
              </a:tr>
              <a:tr h="782731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 чтения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Естественно-научная грамотность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955205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классы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 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 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287780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 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35626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6,82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5,49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406341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20,93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7,06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8,39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5,28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377425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классы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K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5888143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913989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40,04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17,79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16,17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4050982"/>
                  </a:ext>
                </a:extLst>
              </a:tr>
              <a:tr h="521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Республиканский показатель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19,61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7,03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18,56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930155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0CD9792-57DA-4EB6-A3AB-F6F1D713C9FB}"/>
              </a:ext>
            </a:extLst>
          </p:cNvPr>
          <p:cNvSpPr/>
          <p:nvPr/>
        </p:nvSpPr>
        <p:spPr>
          <a:xfrm>
            <a:off x="8086153" y="3793801"/>
            <a:ext cx="3596005" cy="1169551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Отставание от средних результатов по республике и областных показателей в 4 классе на 0.62 балла от областного показателя, в 9 классе по грамотности чтения на 0,39 балла от областного показателя, на 0,21 балла от республиканского показателя.</a:t>
            </a:r>
            <a:endParaRPr lang="ru-KZ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Существуют пробелы знаний учащихся 4, 9 классов по  естественно-научной, математической грамотности.</a:t>
            </a:r>
            <a:endParaRPr lang="ru-KZ" sz="10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0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23200" y="830997"/>
            <a:ext cx="4066163" cy="1384995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аттестация проходила в 2024 году.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 срезе знаний в рамках гос. аттестации показали, что в разрезе проверяемых предметов наибольшие сложности вызвали предметы «Русский язык», «Математика».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классов обучения более успешно справились ученики 4 классов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517412"/>
              </p:ext>
            </p:extLst>
          </p:nvPr>
        </p:nvGraphicFramePr>
        <p:xfrm>
          <a:off x="302637" y="1342242"/>
          <a:ext cx="6650182" cy="395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0BEB3F5-459C-4AE4-84DA-28E502B65D39}"/>
              </a:ext>
            </a:extLst>
          </p:cNvPr>
          <p:cNvSpPr txBox="1"/>
          <p:nvPr/>
        </p:nvSpPr>
        <p:spPr>
          <a:xfrm>
            <a:off x="9065674" y="2358607"/>
            <a:ext cx="1442635" cy="318100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A97254E-F572-478A-B534-D5C7239756E6}"/>
              </a:ext>
            </a:extLst>
          </p:cNvPr>
          <p:cNvSpPr/>
          <p:nvPr/>
        </p:nvSpPr>
        <p:spPr>
          <a:xfrm>
            <a:off x="7823200" y="2788837"/>
            <a:ext cx="4168125" cy="1200329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1.Результаты в срезе знаний в рамках государственной  аттестации показали, что в разрезе проверяемых предметов наибольшие сложности вызвали предметы «Физика», «Математика».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Учащиеся 9-х классов показали низкий уровень качества знаний -34,29%.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01F468-5280-4280-8A4D-86BA00D6E9A6}"/>
              </a:ext>
            </a:extLst>
          </p:cNvPr>
          <p:cNvSpPr txBox="1"/>
          <p:nvPr/>
        </p:nvSpPr>
        <p:spPr>
          <a:xfrm>
            <a:off x="9185944" y="4052358"/>
            <a:ext cx="1442635" cy="318100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решения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5F3C9DF-0062-46FB-A456-65C05CF55E6D}"/>
              </a:ext>
            </a:extLst>
          </p:cNvPr>
          <p:cNvSpPr/>
          <p:nvPr/>
        </p:nvSpPr>
        <p:spPr>
          <a:xfrm>
            <a:off x="7823200" y="4433650"/>
            <a:ext cx="4168125" cy="2360133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Проведение подробного анализа результатов государственной аттестации, привести в систему повторение пройденного материала, структурировать ошибки, повысить качество проводимых занятий.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2..Дополнительные занятия для слабоуспевающих учащихся, использование базы видеоуроков по западающим темам на сайте УМЦ РО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3.Повышение квалификации педагогов по предметам естественнонаучной и математической грамотности в рамках проекта «943 – Развитие целевых школ страны» с упором на предметные знания, выработку предметных компетенций</a:t>
            </a:r>
            <a:endParaRPr lang="ru-KZ" sz="1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09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47917" y="772979"/>
            <a:ext cx="3083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ОЗП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8833355" y="834416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47881" y="1314499"/>
            <a:ext cx="2910626" cy="1015663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доля педагогов с высокими квалификационными категориями (эксперт, исследователь)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71 % педагогов в 2024 году не прошли на заявленную категорию</a:t>
            </a:r>
          </a:p>
        </p:txBody>
      </p:sp>
      <p:cxnSp>
        <p:nvCxnSpPr>
          <p:cNvPr id="18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>
            <a:off x="8833355" y="1225395"/>
            <a:ext cx="14526" cy="1815537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8875061" y="2483455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решения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833355" y="3040932"/>
            <a:ext cx="3009778" cy="3046988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курсах Орлеу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Школы молодого педагога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наставничества над молодыми педагогами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наставников на курсах наставничества (ЦПМ)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пробных тестирований ОЗП на тренажерах и тестцентре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педагогов в предметных творческих группах при УМЦ РО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 в рамках проекта «Зейін»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администрации в областном проекте 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наблюдению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анализу урока и предоставлению обратной связи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8769" y="1386073"/>
          <a:ext cx="7386452" cy="188817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749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8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Принимало участие в ОЗП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пороговый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прошли пороговый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(100%)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(71,4%)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2(28,6%)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(28,6%)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(71,4%)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/>
        </p:nvGraphicFramePr>
        <p:xfrm>
          <a:off x="834577" y="3623790"/>
          <a:ext cx="4826680" cy="3234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2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75692CD-C17E-41A5-0F8E-12417B1A52D6}"/>
              </a:ext>
            </a:extLst>
          </p:cNvPr>
          <p:cNvSpPr txBox="1"/>
          <p:nvPr/>
        </p:nvSpPr>
        <p:spPr>
          <a:xfrm>
            <a:off x="1470258" y="-30386"/>
            <a:ext cx="88474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Шоқан Уәлиханов атындағы ЖББМ» КММ-нің «Нысаналы мектеп» жобасы барысында орта мерзімді жоспар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8731F0-A455-B6C9-1922-93AA51B96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02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94542" y="770225"/>
            <a:ext cx="5859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 – техническая база школы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097F69-5CE0-12B7-72ED-E3F33BB736F8}"/>
              </a:ext>
            </a:extLst>
          </p:cNvPr>
          <p:cNvSpPr txBox="1"/>
          <p:nvPr/>
        </p:nvSpPr>
        <p:spPr>
          <a:xfrm>
            <a:off x="9595685" y="2985756"/>
            <a:ext cx="1442635" cy="390979"/>
          </a:xfrm>
          <a:prstGeom prst="rect">
            <a:avLst/>
          </a:prstGeom>
          <a:solidFill>
            <a:srgbClr val="FF7F7F"/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67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1467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21031" y="1026186"/>
            <a:ext cx="3119282" cy="1869743"/>
          </a:xfrm>
          <a:prstGeom prst="rect">
            <a:avLst/>
          </a:prstGeom>
          <a:ln>
            <a:solidFill>
              <a:srgbClr val="1D4999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 школе имеются: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Спортзал, площадь – 278,2 </a:t>
            </a:r>
            <a:r>
              <a:rPr lang="ru-RU" sz="10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Столовая, площадь – 262,4 </a:t>
            </a:r>
            <a:r>
              <a:rPr lang="ru-RU" sz="10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на 72 посадочных места.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кабинеты -лаборатории новой модификации: химия 2024, физика 2024, биология 2024, </a:t>
            </a:r>
            <a:r>
              <a:rPr lang="en-US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STEM-202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технология (для девочек и мальчиков)-2021.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поддержки инклюзии.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Этнографический музей «</a:t>
            </a:r>
            <a:r>
              <a:rPr lang="kk-KZ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28594" indent="-228594" algn="just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Коворкинг – центр.</a:t>
            </a:r>
          </a:p>
        </p:txBody>
      </p:sp>
      <p:cxnSp>
        <p:nvCxnSpPr>
          <p:cNvPr id="18" name="Прямая соединительная линия 175">
            <a:extLst>
              <a:ext uri="{FF2B5EF4-FFF2-40B4-BE49-F238E27FC236}">
                <a16:creationId xmlns:a16="http://schemas.microsoft.com/office/drawing/2014/main" id="{1D0EA431-54A2-2741-9775-83A17BA266F7}"/>
              </a:ext>
            </a:extLst>
          </p:cNvPr>
          <p:cNvCxnSpPr>
            <a:cxnSpLocks/>
          </p:cNvCxnSpPr>
          <p:nvPr/>
        </p:nvCxnSpPr>
        <p:spPr>
          <a:xfrm>
            <a:off x="8833355" y="1225395"/>
            <a:ext cx="14526" cy="1815537"/>
          </a:xfrm>
          <a:prstGeom prst="line">
            <a:avLst/>
          </a:prstGeom>
          <a:noFill/>
          <a:ln>
            <a:solidFill>
              <a:srgbClr val="002060"/>
            </a:solidFill>
            <a:headEnd type="none"/>
            <a:tailEnd type="triangle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288890" y="169669"/>
            <a:ext cx="90281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«ОШ №13» отдела образования города Сарани 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DEDF650-2ED7-4EDB-AB24-E40D8B043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98850"/>
              </p:ext>
            </p:extLst>
          </p:nvPr>
        </p:nvGraphicFramePr>
        <p:xfrm>
          <a:off x="2260050" y="1401559"/>
          <a:ext cx="6445561" cy="1277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751">
                  <a:extLst>
                    <a:ext uri="{9D8B030D-6E8A-4147-A177-3AD203B41FA5}">
                      <a16:colId xmlns:a16="http://schemas.microsoft.com/office/drawing/2014/main" val="1951904092"/>
                    </a:ext>
                  </a:extLst>
                </a:gridCol>
                <a:gridCol w="1015835">
                  <a:extLst>
                    <a:ext uri="{9D8B030D-6E8A-4147-A177-3AD203B41FA5}">
                      <a16:colId xmlns:a16="http://schemas.microsoft.com/office/drawing/2014/main" val="588828039"/>
                    </a:ext>
                  </a:extLst>
                </a:gridCol>
                <a:gridCol w="720694">
                  <a:extLst>
                    <a:ext uri="{9D8B030D-6E8A-4147-A177-3AD203B41FA5}">
                      <a16:colId xmlns:a16="http://schemas.microsoft.com/office/drawing/2014/main" val="625643446"/>
                    </a:ext>
                  </a:extLst>
                </a:gridCol>
                <a:gridCol w="658921">
                  <a:extLst>
                    <a:ext uri="{9D8B030D-6E8A-4147-A177-3AD203B41FA5}">
                      <a16:colId xmlns:a16="http://schemas.microsoft.com/office/drawing/2014/main" val="3996966551"/>
                    </a:ext>
                  </a:extLst>
                </a:gridCol>
                <a:gridCol w="624602">
                  <a:extLst>
                    <a:ext uri="{9D8B030D-6E8A-4147-A177-3AD203B41FA5}">
                      <a16:colId xmlns:a16="http://schemas.microsoft.com/office/drawing/2014/main" val="1418294166"/>
                    </a:ext>
                  </a:extLst>
                </a:gridCol>
                <a:gridCol w="592224">
                  <a:extLst>
                    <a:ext uri="{9D8B030D-6E8A-4147-A177-3AD203B41FA5}">
                      <a16:colId xmlns:a16="http://schemas.microsoft.com/office/drawing/2014/main" val="4153412457"/>
                    </a:ext>
                  </a:extLst>
                </a:gridCol>
                <a:gridCol w="937185">
                  <a:extLst>
                    <a:ext uri="{9D8B030D-6E8A-4147-A177-3AD203B41FA5}">
                      <a16:colId xmlns:a16="http://schemas.microsoft.com/office/drawing/2014/main" val="1322541460"/>
                    </a:ext>
                  </a:extLst>
                </a:gridCol>
                <a:gridCol w="728349">
                  <a:extLst>
                    <a:ext uri="{9D8B030D-6E8A-4147-A177-3AD203B41FA5}">
                      <a16:colId xmlns:a16="http://schemas.microsoft.com/office/drawing/2014/main" val="15532880"/>
                    </a:ext>
                  </a:extLst>
                </a:gridCol>
              </a:tblGrid>
              <a:tr h="2272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компьютерной техники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имеющих доступ к интернету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K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K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455768"/>
                  </a:ext>
                </a:extLst>
              </a:tr>
              <a:tr h="82694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компьютеров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ноутбуков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планшетов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Моноблоков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используются в учебном процессе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используются 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учебном процессе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253563"/>
                  </a:ext>
                </a:extLst>
              </a:tr>
              <a:tr h="223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K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KZ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KZ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06557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98EAE63-D79B-4E8D-B02C-41A26D14A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425994"/>
              </p:ext>
            </p:extLst>
          </p:nvPr>
        </p:nvGraphicFramePr>
        <p:xfrm>
          <a:off x="2721163" y="3280131"/>
          <a:ext cx="5733125" cy="221668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32317">
                  <a:extLst>
                    <a:ext uri="{9D8B030D-6E8A-4147-A177-3AD203B41FA5}">
                      <a16:colId xmlns:a16="http://schemas.microsoft.com/office/drawing/2014/main" val="4172966438"/>
                    </a:ext>
                  </a:extLst>
                </a:gridCol>
                <a:gridCol w="1614730">
                  <a:extLst>
                    <a:ext uri="{9D8B030D-6E8A-4147-A177-3AD203B41FA5}">
                      <a16:colId xmlns:a16="http://schemas.microsoft.com/office/drawing/2014/main" val="951755634"/>
                    </a:ext>
                  </a:extLst>
                </a:gridCol>
                <a:gridCol w="857974">
                  <a:extLst>
                    <a:ext uri="{9D8B030D-6E8A-4147-A177-3AD203B41FA5}">
                      <a16:colId xmlns:a16="http://schemas.microsoft.com/office/drawing/2014/main" val="3532905555"/>
                    </a:ext>
                  </a:extLst>
                </a:gridCol>
                <a:gridCol w="1193781">
                  <a:extLst>
                    <a:ext uri="{9D8B030D-6E8A-4147-A177-3AD203B41FA5}">
                      <a16:colId xmlns:a16="http://schemas.microsoft.com/office/drawing/2014/main" val="49864442"/>
                    </a:ext>
                  </a:extLst>
                </a:gridCol>
                <a:gridCol w="1434323">
                  <a:extLst>
                    <a:ext uri="{9D8B030D-6E8A-4147-A177-3AD203B41FA5}">
                      <a16:colId xmlns:a16="http://schemas.microsoft.com/office/drawing/2014/main" val="635569868"/>
                    </a:ext>
                  </a:extLst>
                </a:gridCol>
              </a:tblGrid>
              <a:tr h="343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KZ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ремонта</a:t>
                      </a:r>
                      <a:endParaRPr lang="ru-KZ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KZ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тенге) </a:t>
                      </a:r>
                      <a:endParaRPr lang="ru-KZ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  <a:endParaRPr lang="ru-KZ" sz="1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 </a:t>
                      </a:r>
                      <a:endParaRPr lang="ru-KZ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742928"/>
                  </a:ext>
                </a:extLst>
              </a:tr>
              <a:tr h="48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кровли запасных выходов и входной группы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3234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финансирование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«Ахмет</a:t>
                      </a:r>
                      <a:r>
                        <a:rPr lang="kk-KZ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қалиев Амангельді</a:t>
                      </a:r>
                      <a:r>
                        <a:rPr lang="ru-KZ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«Хотэй GOLD»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extLst>
                  <a:ext uri="{0D108BD9-81ED-4DB2-BD59-A6C34878D82A}">
                    <a16:rowId xmlns:a16="http://schemas.microsoft.com/office/drawing/2014/main" val="3363611940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модульной котельной БМК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20714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финансирование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</a:t>
                      </a:r>
                      <a:r>
                        <a:rPr lang="ru-RU" sz="105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Техносервис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extLst>
                  <a:ext uri="{0D108BD9-81ED-4DB2-BD59-A6C34878D82A}">
                    <a16:rowId xmlns:a16="http://schemas.microsoft.com/office/drawing/2014/main" val="3034331626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(замена светильников, линолеума)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1013,482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финансирование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extLst>
                  <a:ext uri="{0D108BD9-81ED-4DB2-BD59-A6C34878D82A}">
                    <a16:rowId xmlns:a16="http://schemas.microsoft.com/office/drawing/2014/main" val="89751068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устаревших видеокамер на цифровые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4.890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финансирование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«</a:t>
                      </a:r>
                      <a:r>
                        <a:rPr lang="kk-KZ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АБДУРАХМАНОВ ЖАНАТ ТЕМИРЖАНОВИЧ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extLst>
                  <a:ext uri="{0D108BD9-81ED-4DB2-BD59-A6C34878D82A}">
                    <a16:rowId xmlns:a16="http://schemas.microsoft.com/office/drawing/2014/main" val="2732125359"/>
                  </a:ext>
                </a:extLst>
              </a:tr>
              <a:tr h="3407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" marR="4445" marT="635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входной группы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20962, 237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финансирование</a:t>
                      </a:r>
                      <a:endParaRPr lang="ru-K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</a:t>
                      </a:r>
                      <a:r>
                        <a:rPr lang="ru-RU" sz="105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ЕМ.КазСитиСтрой</a:t>
                      </a:r>
                      <a:r>
                        <a:rPr lang="ru-RU" sz="105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K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75" marR="41275" marT="7620" marB="0" anchor="ctr"/>
                </a:tc>
                <a:extLst>
                  <a:ext uri="{0D108BD9-81ED-4DB2-BD59-A6C34878D82A}">
                    <a16:rowId xmlns:a16="http://schemas.microsoft.com/office/drawing/2014/main" val="336025136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CE7A88A-FECB-417F-B45A-3723E70345E8}"/>
              </a:ext>
            </a:extLst>
          </p:cNvPr>
          <p:cNvSpPr/>
          <p:nvPr/>
        </p:nvSpPr>
        <p:spPr>
          <a:xfrm>
            <a:off x="8847881" y="3466562"/>
            <a:ext cx="3119282" cy="2516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предметных кабинетах: математика, информатика.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Устаревшая компьютерная база.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благоустройство прилегающей территории: пришкольная территория   требует асфальтирования, замены бордюрного камня (имеется сметная документация на общую сумму 16182 </a:t>
            </a:r>
            <a:r>
              <a:rPr lang="ru-RU" sz="10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тыс.тенге</a:t>
            </a: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 marL="228594" indent="-228594">
              <a:buFont typeface="Wingdings" panose="05000000000000000000" pitchFamily="2" charset="2"/>
              <a:buChar char="q"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2.Требуется текущий  ремонт актового зала. Имеется дефектная ведомость по замене полового покрытия, оштукатуривания стен, покраске и побелке на общую сумму 16440, 599 тыс. тенге.</a:t>
            </a:r>
            <a:endParaRPr lang="ru-KZ" sz="10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94" indent="-228594">
              <a:buFont typeface="Wingdings" panose="05000000000000000000" pitchFamily="2" charset="2"/>
              <a:buChar char="q"/>
            </a:pPr>
            <a:endParaRPr lang="ru-RU" sz="10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53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  <SharedWithUsers xmlns="b06eeaaa-3f6e-4adf-a4f2-525bbb44651a">
      <UserInfo>
        <DisplayName>Galiya Karbayeva</DisplayName>
        <AccountId>68</AccountId>
        <AccountType/>
      </UserInfo>
      <UserInfo>
        <DisplayName>Надежда Дыбачевская</DisplayName>
        <AccountId>2302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8" ma:contentTypeDescription="Создание документа." ma:contentTypeScope="" ma:versionID="690dc63386c80d130ff1d7405cc024e5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7e10940aa9a66bc73e88e1cbdfd597f8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bf9b0e-3055-44f0-b861-4d47fa4687fc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723434-FAA2-4447-8E0C-CBA1BA9D0068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b06eeaaa-3f6e-4adf-a4f2-525bbb44651a"/>
    <ds:schemaRef ds:uri="http://schemas.openxmlformats.org/package/2006/metadata/core-properties"/>
    <ds:schemaRef ds:uri="2a82387d-61fb-4b2f-9eff-ef815e45d6b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ADA1C6A-8DFD-401A-A72B-F7F6F3E985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AFD3A-83C6-4930-9737-57B7EBE8DA2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82387d-61fb-4b2f-9eff-ef815e45d6b6"/>
    <ds:schemaRef ds:uri="b06eeaaa-3f6e-4adf-a4f2-525bbb44651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1651</Words>
  <Application>Microsoft Office PowerPoint</Application>
  <PresentationFormat>Широкоэкранный</PresentationFormat>
  <Paragraphs>342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Mektep</cp:lastModifiedBy>
  <cp:revision>224</cp:revision>
  <cp:lastPrinted>2024-05-10T10:17:23Z</cp:lastPrinted>
  <dcterms:created xsi:type="dcterms:W3CDTF">2024-02-28T07:03:45Z</dcterms:created>
  <dcterms:modified xsi:type="dcterms:W3CDTF">2024-10-11T08:51:32Z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