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332" r:id="rId3"/>
    <p:sldId id="333" r:id="rId4"/>
    <p:sldId id="334" r:id="rId5"/>
    <p:sldId id="335" r:id="rId6"/>
    <p:sldId id="337" r:id="rId7"/>
    <p:sldId id="338" r:id="rId8"/>
    <p:sldId id="339" r:id="rId9"/>
    <p:sldId id="32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86" autoAdjust="0"/>
    <p:restoredTop sz="94660"/>
  </p:normalViewPr>
  <p:slideViewPr>
    <p:cSldViewPr>
      <p:cViewPr>
        <p:scale>
          <a:sx n="70" d="100"/>
          <a:sy n="70" d="100"/>
        </p:scale>
        <p:origin x="-114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61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568" y="620688"/>
            <a:ext cx="7772400" cy="82554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362585" algn="ctr">
              <a:lnSpc>
                <a:spcPts val="3170"/>
              </a:lnSpc>
              <a:spcBef>
                <a:spcPts val="275"/>
              </a:spcBef>
            </a:pPr>
            <a:r>
              <a:rPr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КОКЛЮШ</a:t>
            </a:r>
            <a:r>
              <a:rPr sz="2400" b="1" spc="-5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b="1" spc="-3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ВАКЦИНОУПРАВЛЯЕМАЯ </a:t>
            </a:r>
            <a:r>
              <a:rPr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ИНФЕКЦИЯ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11960" y="5157192"/>
            <a:ext cx="4176464" cy="852115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Боревич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Р.Ф – заведующая отделением профилактики и социально-психологической службы  КГП «Поликлиника №5 г. Караганды»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4464496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09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28605"/>
            <a:ext cx="82478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Эпидемиологическая ситуация 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по заболеванию коклюшем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по Карагандинской области: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Коклюш  не регистрировали в регионе  больше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10 лет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сегодняшний день по области за 7 месяцев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зарегистрировано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около 200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случаев.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 них  43 ребенка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 детских дошкольных учреждений, 37 детей школьного возраста. Болеют не привитые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дети 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Коклюш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это регулируемая инфекция. Остановить ее можно только с помощью прививки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  Детям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ее делают в 2, 3, 4 и 18 месяцев.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оклюш. Это не просто кашель… - добрый док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714356"/>
            <a:ext cx="3034595" cy="2165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98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Клиника заболевания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Коклюш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острое инфекционное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заболевание,  вызываемое  коклюшной палочкой. Обычно встречается у детей в возрасте 6–7 лет. Передается воздушно капельным путем.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Источник инфекции – больной коклюшем или носитель коклюшной палочки.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Ранние симптомы катарального периода маскируются под ОРЗ: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небольшое повышение температуры тела,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*заложенность носа,   чихание, кашель.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*поражаются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дыхательные пути (преимущественно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трахея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бронхи).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*затем, через 1,5 – 2 недели, возникает  сильный                 приступообразный кашель, с задержкой и остановкой       дыхания, длящийся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 3–4 месяцев.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оклюш - Учреждение здравоохранения &quot;Гродненская областная инфекционная  клиническая больниц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286124"/>
            <a:ext cx="1714480" cy="2786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осложнения коклюша: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5357850"/>
          </a:xfrm>
        </p:spPr>
        <p:txBody>
          <a:bodyPr>
            <a:normAutofit fontScale="25000" lnSpcReduction="20000"/>
          </a:bodyPr>
          <a:lstStyle/>
          <a:p>
            <a:pPr marL="82550">
              <a:lnSpc>
                <a:spcPct val="100000"/>
              </a:lnSpc>
              <a:spcBef>
                <a:spcPts val="95"/>
              </a:spcBef>
            </a:pPr>
            <a:endParaRPr lang="ru-RU" sz="2200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100000"/>
              </a:lnSpc>
              <a:spcBef>
                <a:spcPts val="95"/>
              </a:spcBef>
            </a:pPr>
            <a:endParaRPr lang="ru-RU" sz="2200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100000"/>
              </a:lnSpc>
              <a:spcBef>
                <a:spcPts val="95"/>
              </a:spcBef>
            </a:pPr>
            <a:endParaRPr lang="ru-RU" sz="2200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гипопноэ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или апноэ — задержка или остановка дыхания продолжительностью от 30 секунд до 2 минут;</a:t>
            </a:r>
          </a:p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* энцефалопатия — поражение головного мозга и развитие тяжёлых неврологических симптомов, включая судорожный синдром;</a:t>
            </a:r>
          </a:p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* пневмония ;</a:t>
            </a:r>
          </a:p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* ателектаз (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спадение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) доли лёгкого из-за закупорки просвета бронхов вязкой слизью и дальнейшего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спадения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альвеол;</a:t>
            </a:r>
          </a:p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* пупочная или паховая грыжа — появляется из-за чрезмерного напряжения брюшной стенки и повышения внутрибрюшного давления при кашле;</a:t>
            </a:r>
          </a:p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* трещины рёбер из-за чрезмерного сокращения межрёберных мышц при сильном кашле;</a:t>
            </a:r>
          </a:p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* кровоизлияния в склеру глаза, слизистые оболочки, под кожу, в головной мозг.</a:t>
            </a:r>
          </a:p>
          <a:p>
            <a:pPr>
              <a:buFont typeface="Arial" charset="0"/>
              <a:buChar char="•"/>
            </a:pP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ru-RU" sz="7200" i="1" spc="2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расчетный</a:t>
            </a:r>
            <a:r>
              <a:rPr lang="ru-RU" sz="7200" i="1" spc="2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spc="-10" dirty="0" smtClean="0">
                <a:latin typeface="Times New Roman" pitchFamily="18" charset="0"/>
                <a:cs typeface="Times New Roman" pitchFamily="18" charset="0"/>
              </a:rPr>
              <a:t>показатель</a:t>
            </a:r>
            <a:r>
              <a:rPr lang="ru-RU" sz="7200" i="1" spc="2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летальности</a:t>
            </a:r>
            <a:r>
              <a:rPr lang="ru-RU" sz="7200" i="1" spc="2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ru-RU" sz="7200" i="1" spc="2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spc="-25" dirty="0" smtClean="0">
                <a:latin typeface="Times New Roman" pitchFamily="18" charset="0"/>
                <a:cs typeface="Times New Roman" pitchFamily="18" charset="0"/>
              </a:rPr>
              <a:t>4%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7200" i="1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младенцев</a:t>
            </a:r>
            <a:r>
              <a:rPr lang="ru-RU" sz="7200" i="1" spc="-35" dirty="0" smtClean="0">
                <a:latin typeface="Times New Roman" pitchFamily="18" charset="0"/>
                <a:cs typeface="Times New Roman" pitchFamily="18" charset="0"/>
              </a:rPr>
              <a:t> до года 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200" i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ru-RU" sz="7200" i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среди</a:t>
            </a:r>
            <a:r>
              <a:rPr lang="ru-RU" sz="7200" i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7200" i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200" i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spc="-10" dirty="0" smtClean="0">
                <a:latin typeface="Times New Roman" pitchFamily="18" charset="0"/>
                <a:cs typeface="Times New Roman" pitchFamily="18" charset="0"/>
              </a:rPr>
              <a:t>возрасте </a:t>
            </a:r>
            <a:r>
              <a:rPr lang="ru-RU" sz="7200" i="1" spc="160" dirty="0" smtClean="0">
                <a:latin typeface="Times New Roman" pitchFamily="18" charset="0"/>
                <a:cs typeface="Times New Roman" pitchFamily="18" charset="0"/>
              </a:rPr>
              <a:t>1–4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года.</a:t>
            </a:r>
            <a:r>
              <a:rPr lang="ru-RU" sz="7200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100000"/>
              </a:lnSpc>
              <a:spcBef>
                <a:spcPts val="95"/>
              </a:spcBef>
            </a:pPr>
            <a:endParaRPr lang="ru-RU" sz="8800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100000"/>
              </a:lnSpc>
              <a:spcBef>
                <a:spcPts val="95"/>
              </a:spcBef>
            </a:pPr>
            <a:endParaRPr lang="ru-RU" sz="8800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100000"/>
              </a:lnSpc>
              <a:spcBef>
                <a:spcPts val="95"/>
              </a:spcBef>
            </a:pPr>
            <a:endParaRPr lang="ru-RU" sz="8800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100000"/>
              </a:lnSpc>
              <a:spcBef>
                <a:spcPts val="95"/>
              </a:spcBef>
            </a:pPr>
            <a:endParaRPr lang="ru-RU" sz="8800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>
              <a:lnSpc>
                <a:spcPct val="100000"/>
              </a:lnSpc>
              <a:spcBef>
                <a:spcPts val="95"/>
              </a:spcBef>
            </a:pPr>
            <a:endParaRPr lang="ru-RU" sz="8800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3571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Профилактика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572560" cy="50006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Основной профилактической мерой против коклюша является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вакцинация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Согласно Национальному календарю прививок Республики Казахстан, вакцинация детей проводится с применением пяти- 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шестикомпонентых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комбинированных вакцин, содержащих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АбКДС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которые защищают детей соответственно от 5-6 заболеваний одновременно: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* дифтерии,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* столбняка,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* коклюша,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* полиомиелита,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*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гемофильной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инфекции типа В;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* гепатита В.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Для максимальной защиты от коклюша детям необходимо получить 5 прививок: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-   3 прививки – начиная с 2 месяцев с интервалом в 1 месяц,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-  затем проводится первая ревакцинация в полтора года,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-  вторая ревакцинация – в 6 лет.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idx="1"/>
          </p:nvPr>
        </p:nvSpPr>
        <p:spPr>
          <a:xfrm>
            <a:off x="500034" y="2285992"/>
            <a:ext cx="8183880" cy="4187952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0042"/>
            <a:ext cx="85725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indent="-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Нормативные документы используемые для профилактики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вакциноуправляемых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инфекций в организованных коллективах.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Приказ и.о. Министра здравоохранения Республики Казахстан от 21 сентября 2023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150.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утверждении Санитарных правил "Санитарно-эпидемиологические требования к организации и проведению профилактических прививок населению».</a:t>
            </a:r>
          </a:p>
          <a:p>
            <a:pPr marL="493776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Приказ Министра образования и науки Республики Казахстан от 19 июня 2020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254.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утверждении правил оказания государственных услуг в сфере дошкольного образования».Параграф 2.- «….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выявлении оснований для отказа в оказании государственной услуги согласно пункту 9 Перечня требований, в указанный срок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услугодатель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направляет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услугополучателю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"личный кабинет" уведомление об отказе в оказании государственной услуги по причине :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составлении в возрастной группе доли детей, не получивших плановые профилактические прививки, более 10 % является основанием для отказа в оказании государственной услуги в соответствии с пунктом 11 статьи 85 Кодекса Республики Казахстан "О здоровье народа и системе здравоохранения".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28641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4400" dirty="0" smtClean="0"/>
              <a:t>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Изменения к приказу Министра образования и науки РК от 19 июня 2020 года № 254 от 31.05.2024г. № 133 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28.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Услугодатель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аннулирует зачисление ребенка по следующим причинам: 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заявитель не представил, требуемые для заключения договора, документы или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истекшим срока действия документов (паспорт здоровья ребенка и справка о состоянии здоровья ребенка, выданная не позднее чем за три календарных дня по отношению к дате заключения договора);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согласно представленным документам ребенок имеет медицинские противопоказания для зачисления в ДО;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 превышении порогового уровня коллективного иммунитета в группах (более 10% детей, не получивших плановые профилактические прививки).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517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Дети, больные коклюшем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3286124"/>
            <a:ext cx="2149794" cy="2214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142984"/>
            <a:ext cx="3000396" cy="1928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357562"/>
            <a:ext cx="2714644" cy="2286016"/>
          </a:xfrm>
          <a:prstGeom prst="rect">
            <a:avLst/>
          </a:prstGeom>
        </p:spPr>
      </p:pic>
      <p:sp>
        <p:nvSpPr>
          <p:cNvPr id="1026" name="AutoShape 2" descr="Профилактика коклюша | Федеральное бюджетное учреждение здравоохранения  &quot;Центр гигиены и эпидемиологии в Новосибирской облас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рофилактика коклюша | Федеральное бюджетное учреждение здравоохранения  &quot;Центр гигиены и эпидемиологии в Новосибирской облас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оклюш у детей: от младенцев до подрост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142984"/>
            <a:ext cx="2928958" cy="1743076"/>
          </a:xfrm>
          <a:prstGeom prst="rect">
            <a:avLst/>
          </a:prstGeom>
          <a:noFill/>
        </p:spPr>
      </p:pic>
      <p:pic>
        <p:nvPicPr>
          <p:cNvPr id="1032" name="Picture 8" descr="Коклюш — Википед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357562"/>
            <a:ext cx="2109789" cy="2205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918" y="4214818"/>
            <a:ext cx="5643602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1F5F"/>
                </a:solidFill>
                <a:latin typeface="Arial"/>
                <a:cs typeface="Arial"/>
              </a:rPr>
              <a:t>БЛАГОДАРЮ</a:t>
            </a:r>
            <a:r>
              <a:rPr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ЗА</a:t>
            </a:r>
            <a:r>
              <a:rPr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1F5F"/>
                </a:solidFill>
                <a:latin typeface="Arial"/>
                <a:cs typeface="Arial"/>
              </a:rPr>
              <a:t>ВНИМАНИЕ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84" y="1000108"/>
            <a:ext cx="4643470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16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1223</TotalTime>
  <Words>341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КОКЛЮШ – ВАКЦИНОУПРАВЛЯЕМАЯ ИНФЕКЦИЯ</vt:lpstr>
      <vt:lpstr>Слайд 2</vt:lpstr>
      <vt:lpstr>Слайд 3</vt:lpstr>
      <vt:lpstr>Основные осложнения коклюша: </vt:lpstr>
      <vt:lpstr>Профилактика</vt:lpstr>
      <vt:lpstr>Слайд 6</vt:lpstr>
      <vt:lpstr>Слайд 7</vt:lpstr>
      <vt:lpstr>Дети, больные коклюшем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КОКЛЮШ – ВАКЦИНОУПРАВЛЯЕМАЯ ИНФЕКЦИЯ – ДИАГНОСТИКА И ЛЕЧЕНИЕ</dc:title>
  <cp:lastModifiedBy>medic</cp:lastModifiedBy>
  <cp:revision>41</cp:revision>
  <dcterms:modified xsi:type="dcterms:W3CDTF">2024-08-07T10:15:05Z</dcterms:modified>
</cp:coreProperties>
</file>