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4"/>
  </p:notesMasterIdLst>
  <p:sldIdLst>
    <p:sldId id="1116" r:id="rId5"/>
    <p:sldId id="1102" r:id="rId6"/>
    <p:sldId id="1164" r:id="rId7"/>
    <p:sldId id="9366" r:id="rId8"/>
    <p:sldId id="1212" r:id="rId9"/>
    <p:sldId id="1213" r:id="rId10"/>
    <p:sldId id="9364" r:id="rId11"/>
    <p:sldId id="9365" r:id="rId12"/>
    <p:sldId id="9359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C802B3-7A93-450B-90B2-14981955416A}" v="283" dt="2024-03-27T13:56:08.289"/>
    <p1510:client id="{F6115280-9733-47CF-B7A2-7564F43E70FC}" v="244" dt="2024-03-27T03:52:43.775"/>
  </p1510:revLst>
</p1510:revInfo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/>
    <p:restoredTop sz="94672"/>
  </p:normalViewPr>
  <p:slideViewPr>
    <p:cSldViewPr snapToGrid="0">
      <p:cViewPr varScale="1">
        <p:scale>
          <a:sx n="108" d="100"/>
          <a:sy n="108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05A1F-FDD6-4C27-9CED-ABA1E453EDB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0EAF81B-E297-4099-8041-A4FE3AC3D759}">
      <dgm:prSet/>
      <dgm:spPr/>
      <dgm:t>
        <a:bodyPr/>
        <a:lstStyle/>
        <a:p>
          <a:r>
            <a:rPr lang="ru-RU" dirty="0"/>
            <a:t>Убедиться, что в день проведения тестирования плакаты, либо любые другие учебные материалы не видны на стенах, полках, стеллажах аудитории</a:t>
          </a:r>
          <a:endParaRPr lang="en-US" dirty="0"/>
        </a:p>
      </dgm:t>
    </dgm:pt>
    <dgm:pt modelId="{0F1FE466-5806-42FB-8638-6EEB0A09A832}" type="parTrans" cxnId="{C9C32C95-044D-4293-9A87-5A9ED0B51B7C}">
      <dgm:prSet/>
      <dgm:spPr/>
      <dgm:t>
        <a:bodyPr/>
        <a:lstStyle/>
        <a:p>
          <a:endParaRPr lang="en-US"/>
        </a:p>
      </dgm:t>
    </dgm:pt>
    <dgm:pt modelId="{362E7655-CB23-4A30-8366-6C7D7B6C060A}" type="sibTrans" cxnId="{C9C32C95-044D-4293-9A87-5A9ED0B51B7C}">
      <dgm:prSet/>
      <dgm:spPr/>
      <dgm:t>
        <a:bodyPr/>
        <a:lstStyle/>
        <a:p>
          <a:endParaRPr lang="en-US"/>
        </a:p>
      </dgm:t>
    </dgm:pt>
    <dgm:pt modelId="{63EC9841-0A53-450D-B1F6-134C72C2BE77}">
      <dgm:prSet/>
      <dgm:spPr/>
      <dgm:t>
        <a:bodyPr/>
        <a:lstStyle/>
        <a:p>
          <a:r>
            <a:rPr lang="ru-RU" dirty="0"/>
            <a:t>Наличие чистых листов и письменных принадлежностей (карандаши, ручки)</a:t>
          </a:r>
          <a:endParaRPr lang="en-US" dirty="0"/>
        </a:p>
      </dgm:t>
    </dgm:pt>
    <dgm:pt modelId="{D4A47E4C-B056-46AA-8103-0071E25E8AE8}" type="parTrans" cxnId="{5838917B-C247-4484-B1A1-AEAAF31C5EE9}">
      <dgm:prSet/>
      <dgm:spPr/>
      <dgm:t>
        <a:bodyPr/>
        <a:lstStyle/>
        <a:p>
          <a:endParaRPr lang="en-US"/>
        </a:p>
      </dgm:t>
    </dgm:pt>
    <dgm:pt modelId="{2E9FE90D-44A9-4BC7-BF7F-77BAEA1CD5A7}" type="sibTrans" cxnId="{5838917B-C247-4484-B1A1-AEAAF31C5EE9}">
      <dgm:prSet/>
      <dgm:spPr/>
      <dgm:t>
        <a:bodyPr/>
        <a:lstStyle/>
        <a:p>
          <a:endParaRPr lang="en-US"/>
        </a:p>
      </dgm:t>
    </dgm:pt>
    <dgm:pt modelId="{EB4D2770-6010-4A09-90FE-26978AE7E9BD}">
      <dgm:prSet/>
      <dgm:spPr/>
      <dgm:t>
        <a:bodyPr/>
        <a:lstStyle/>
        <a:p>
          <a:r>
            <a:rPr lang="ru-RU" dirty="0"/>
            <a:t>Наличие таблички «Идет тестирование – не беспокоить» для каждой аудитории</a:t>
          </a:r>
          <a:endParaRPr lang="en-US" dirty="0"/>
        </a:p>
      </dgm:t>
    </dgm:pt>
    <dgm:pt modelId="{879B2EC5-DF9A-4CEC-8BD0-C6DB349091DA}" type="parTrans" cxnId="{F5244B2B-B9F2-47A4-919C-3299BC0D3E6A}">
      <dgm:prSet/>
      <dgm:spPr/>
      <dgm:t>
        <a:bodyPr/>
        <a:lstStyle/>
        <a:p>
          <a:endParaRPr lang="en-US"/>
        </a:p>
      </dgm:t>
    </dgm:pt>
    <dgm:pt modelId="{65205207-490C-407B-ACB3-F352297B50A7}" type="sibTrans" cxnId="{F5244B2B-B9F2-47A4-919C-3299BC0D3E6A}">
      <dgm:prSet/>
      <dgm:spPr/>
      <dgm:t>
        <a:bodyPr/>
        <a:lstStyle/>
        <a:p>
          <a:endParaRPr lang="en-US"/>
        </a:p>
      </dgm:t>
    </dgm:pt>
    <dgm:pt modelId="{5D2B14D1-347D-4DF5-A940-2E30A5909FDA}">
      <dgm:prSet custT="1"/>
      <dgm:spPr/>
      <dgm:t>
        <a:bodyPr/>
        <a:lstStyle/>
        <a:p>
          <a:pPr rtl="0"/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Содействие в работе тест-администратора в день тестирования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91C0AA59-76B6-4BB2-8E7F-CAD56079EDD7}" type="parTrans" cxnId="{E076BBBF-171A-498E-ACB3-E2E10230F831}">
      <dgm:prSet/>
      <dgm:spPr/>
      <dgm:t>
        <a:bodyPr/>
        <a:lstStyle/>
        <a:p>
          <a:endParaRPr lang="en-US"/>
        </a:p>
      </dgm:t>
    </dgm:pt>
    <dgm:pt modelId="{30221985-34BC-4296-A579-13114E1BB3B3}" type="sibTrans" cxnId="{E076BBBF-171A-498E-ACB3-E2E10230F831}">
      <dgm:prSet/>
      <dgm:spPr/>
      <dgm:t>
        <a:bodyPr/>
        <a:lstStyle/>
        <a:p>
          <a:endParaRPr lang="en-US"/>
        </a:p>
      </dgm:t>
    </dgm:pt>
    <dgm:pt modelId="{76FCBE8D-4A45-4C6A-BAE7-F68162C5379E}">
      <dgm:prSet/>
      <dgm:spPr/>
      <dgm:t>
        <a:bodyPr/>
        <a:lstStyle/>
        <a:p>
          <a:r>
            <a:rPr lang="ru-RU" dirty="0"/>
            <a:t>Сообщить тест-администратору об отсутствующих участниках мониторинга и предоставить документ, подтверждающий причину его отсутствия</a:t>
          </a:r>
          <a:endParaRPr lang="en-US" dirty="0"/>
        </a:p>
      </dgm:t>
    </dgm:pt>
    <dgm:pt modelId="{A7CA4415-B698-4CDD-A8D9-DCFE0981D3CB}" type="parTrans" cxnId="{6DA64110-2911-403F-8BC9-C2F65DD3A5BF}">
      <dgm:prSet/>
      <dgm:spPr/>
      <dgm:t>
        <a:bodyPr/>
        <a:lstStyle/>
        <a:p>
          <a:endParaRPr lang="en-US"/>
        </a:p>
      </dgm:t>
    </dgm:pt>
    <dgm:pt modelId="{9A999395-9CB3-494E-8D00-87D04982B1BE}" type="sibTrans" cxnId="{6DA64110-2911-403F-8BC9-C2F65DD3A5BF}">
      <dgm:prSet/>
      <dgm:spPr/>
      <dgm:t>
        <a:bodyPr/>
        <a:lstStyle/>
        <a:p>
          <a:endParaRPr lang="en-US"/>
        </a:p>
      </dgm:t>
    </dgm:pt>
    <dgm:pt modelId="{90C65D17-8AED-4F49-AD05-691D18932537}">
      <dgm:prSet/>
      <dgm:spPr/>
      <dgm:t>
        <a:bodyPr/>
        <a:lstStyle/>
        <a:p>
          <a:r>
            <a:rPr lang="ru-RU" dirty="0"/>
            <a:t>Убедиться, что за час до начала тестирования системный администратор и дежурные находятся в ОО</a:t>
          </a:r>
        </a:p>
      </dgm:t>
    </dgm:pt>
    <dgm:pt modelId="{550DE556-B4A8-4F48-A7CE-C39484D8FE2C}" type="parTrans" cxnId="{F1DEAF79-DF2F-4BC0-8591-3E4AF6EF5F51}">
      <dgm:prSet/>
      <dgm:spPr/>
      <dgm:t>
        <a:bodyPr/>
        <a:lstStyle/>
        <a:p>
          <a:endParaRPr lang="en-US"/>
        </a:p>
      </dgm:t>
    </dgm:pt>
    <dgm:pt modelId="{8515F3AC-AE4F-4964-8622-91D1357C4876}" type="sibTrans" cxnId="{F1DEAF79-DF2F-4BC0-8591-3E4AF6EF5F51}">
      <dgm:prSet/>
      <dgm:spPr/>
      <dgm:t>
        <a:bodyPr/>
        <a:lstStyle/>
        <a:p>
          <a:endParaRPr lang="en-US"/>
        </a:p>
      </dgm:t>
    </dgm:pt>
    <dgm:pt modelId="{CAF06D60-D8FB-4B87-AFFD-9432D4A9906F}" type="pres">
      <dgm:prSet presAssocID="{6E805A1F-FDD6-4C27-9CED-ABA1E453EDB4}" presName="vert0" presStyleCnt="0">
        <dgm:presLayoutVars>
          <dgm:dir/>
          <dgm:animOne val="branch"/>
          <dgm:animLvl val="lvl"/>
        </dgm:presLayoutVars>
      </dgm:prSet>
      <dgm:spPr/>
    </dgm:pt>
    <dgm:pt modelId="{A42E60F1-F7D5-4D82-8103-1254B086DB35}" type="pres">
      <dgm:prSet presAssocID="{80EAF81B-E297-4099-8041-A4FE3AC3D759}" presName="thickLine" presStyleLbl="alignNode1" presStyleIdx="0" presStyleCnt="6"/>
      <dgm:spPr/>
    </dgm:pt>
    <dgm:pt modelId="{A8701326-2ED5-4BDA-9923-8083D3221FE4}" type="pres">
      <dgm:prSet presAssocID="{80EAF81B-E297-4099-8041-A4FE3AC3D759}" presName="horz1" presStyleCnt="0"/>
      <dgm:spPr/>
    </dgm:pt>
    <dgm:pt modelId="{3A408220-EA17-4D91-B6D5-A71D7C930AF4}" type="pres">
      <dgm:prSet presAssocID="{80EAF81B-E297-4099-8041-A4FE3AC3D759}" presName="tx1" presStyleLbl="revTx" presStyleIdx="0" presStyleCnt="6"/>
      <dgm:spPr/>
    </dgm:pt>
    <dgm:pt modelId="{85BDEEEA-B5AB-44CD-AD4C-0EBE5262C5D6}" type="pres">
      <dgm:prSet presAssocID="{80EAF81B-E297-4099-8041-A4FE3AC3D759}" presName="vert1" presStyleCnt="0"/>
      <dgm:spPr/>
    </dgm:pt>
    <dgm:pt modelId="{634D8C55-6A0B-488F-888C-F21B4B90C8CA}" type="pres">
      <dgm:prSet presAssocID="{63EC9841-0A53-450D-B1F6-134C72C2BE77}" presName="thickLine" presStyleLbl="alignNode1" presStyleIdx="1" presStyleCnt="6"/>
      <dgm:spPr>
        <a:ln>
          <a:solidFill>
            <a:schemeClr val="accent1">
              <a:lumMod val="75000"/>
            </a:schemeClr>
          </a:solidFill>
        </a:ln>
      </dgm:spPr>
    </dgm:pt>
    <dgm:pt modelId="{7F4DD800-F588-4DA8-9FA7-CED3355D8D1E}" type="pres">
      <dgm:prSet presAssocID="{63EC9841-0A53-450D-B1F6-134C72C2BE77}" presName="horz1" presStyleCnt="0"/>
      <dgm:spPr/>
    </dgm:pt>
    <dgm:pt modelId="{4961DDC9-2C58-44A5-B1B4-E33FD12ECDF5}" type="pres">
      <dgm:prSet presAssocID="{63EC9841-0A53-450D-B1F6-134C72C2BE77}" presName="tx1" presStyleLbl="revTx" presStyleIdx="1" presStyleCnt="6" custLinFactNeighborY="-6841"/>
      <dgm:spPr/>
    </dgm:pt>
    <dgm:pt modelId="{EBBAFDFC-B31A-4E39-8772-CBD608B798AB}" type="pres">
      <dgm:prSet presAssocID="{63EC9841-0A53-450D-B1F6-134C72C2BE77}" presName="vert1" presStyleCnt="0"/>
      <dgm:spPr/>
    </dgm:pt>
    <dgm:pt modelId="{BF1DABBA-1001-49CD-ABCB-67DF042B4866}" type="pres">
      <dgm:prSet presAssocID="{EB4D2770-6010-4A09-90FE-26978AE7E9BD}" presName="thickLine" presStyleLbl="alignNode1" presStyleIdx="2" presStyleCnt="6" custLinFactNeighborX="457" custLinFactNeighborY="-30786"/>
      <dgm:spPr>
        <a:ln>
          <a:solidFill>
            <a:schemeClr val="accent1">
              <a:lumMod val="75000"/>
            </a:schemeClr>
          </a:solidFill>
        </a:ln>
      </dgm:spPr>
    </dgm:pt>
    <dgm:pt modelId="{39EE2B12-9D47-42C4-AB9D-F6255C4E5613}" type="pres">
      <dgm:prSet presAssocID="{EB4D2770-6010-4A09-90FE-26978AE7E9BD}" presName="horz1" presStyleCnt="0"/>
      <dgm:spPr/>
    </dgm:pt>
    <dgm:pt modelId="{33062E38-6141-40ED-9D69-3AF4F9CB573C}" type="pres">
      <dgm:prSet presAssocID="{EB4D2770-6010-4A09-90FE-26978AE7E9BD}" presName="tx1" presStyleLbl="revTx" presStyleIdx="2" presStyleCnt="6" custLinFactNeighborX="1278" custLinFactNeighborY="-29711"/>
      <dgm:spPr/>
    </dgm:pt>
    <dgm:pt modelId="{0DFE40F8-7527-4654-AD10-E3C9F98452AE}" type="pres">
      <dgm:prSet presAssocID="{EB4D2770-6010-4A09-90FE-26978AE7E9BD}" presName="vert1" presStyleCnt="0"/>
      <dgm:spPr/>
    </dgm:pt>
    <dgm:pt modelId="{2AFFF7D6-8EC0-4B68-9F7B-F90095A4A3E7}" type="pres">
      <dgm:prSet presAssocID="{5D2B14D1-347D-4DF5-A940-2E30A5909FDA}" presName="thickLine" presStyleLbl="alignNode1" presStyleIdx="3" presStyleCnt="6" custLinFactNeighborX="2497" custLinFactNeighborY="-51309"/>
      <dgm:spPr>
        <a:ln>
          <a:solidFill>
            <a:schemeClr val="accent1">
              <a:lumMod val="75000"/>
            </a:schemeClr>
          </a:solidFill>
        </a:ln>
      </dgm:spPr>
    </dgm:pt>
    <dgm:pt modelId="{A2C945A6-C68B-46A2-989E-3FAFE263FE2A}" type="pres">
      <dgm:prSet presAssocID="{5D2B14D1-347D-4DF5-A940-2E30A5909FDA}" presName="horz1" presStyleCnt="0"/>
      <dgm:spPr/>
    </dgm:pt>
    <dgm:pt modelId="{983BE894-A52C-4624-874E-20FE417B5156}" type="pres">
      <dgm:prSet presAssocID="{5D2B14D1-347D-4DF5-A940-2E30A5909FDA}" presName="tx1" presStyleLbl="revTx" presStyleIdx="3" presStyleCnt="6" custLinFactNeighborX="228" custLinFactNeighborY="-46847"/>
      <dgm:spPr/>
    </dgm:pt>
    <dgm:pt modelId="{790AB4DF-F9BA-488F-8D31-345A62EAA46D}" type="pres">
      <dgm:prSet presAssocID="{5D2B14D1-347D-4DF5-A940-2E30A5909FDA}" presName="vert1" presStyleCnt="0"/>
      <dgm:spPr/>
    </dgm:pt>
    <dgm:pt modelId="{F6E8B515-4CC9-49AC-ABE0-FD3256A8E632}" type="pres">
      <dgm:prSet presAssocID="{76FCBE8D-4A45-4C6A-BAE7-F68162C5379E}" presName="thickLine" presStyleLbl="alignNode1" presStyleIdx="4" presStyleCnt="6" custLinFactNeighborX="-1599" custLinFactNeighborY="-96264"/>
      <dgm:spPr>
        <a:ln>
          <a:solidFill>
            <a:schemeClr val="accent1">
              <a:lumMod val="75000"/>
            </a:schemeClr>
          </a:solidFill>
        </a:ln>
      </dgm:spPr>
    </dgm:pt>
    <dgm:pt modelId="{8328CC21-9FFE-41E2-8C05-67F07B552848}" type="pres">
      <dgm:prSet presAssocID="{76FCBE8D-4A45-4C6A-BAE7-F68162C5379E}" presName="horz1" presStyleCnt="0"/>
      <dgm:spPr/>
    </dgm:pt>
    <dgm:pt modelId="{0AC90595-CA05-4074-9F6A-AB31404179BC}" type="pres">
      <dgm:prSet presAssocID="{76FCBE8D-4A45-4C6A-BAE7-F68162C5379E}" presName="tx1" presStyleLbl="revTx" presStyleIdx="4" presStyleCnt="6" custLinFactNeighborY="-96847"/>
      <dgm:spPr/>
    </dgm:pt>
    <dgm:pt modelId="{F9B8DF0B-5A34-4436-8754-098DAC946E4E}" type="pres">
      <dgm:prSet presAssocID="{76FCBE8D-4A45-4C6A-BAE7-F68162C5379E}" presName="vert1" presStyleCnt="0"/>
      <dgm:spPr/>
    </dgm:pt>
    <dgm:pt modelId="{ACAFC631-0B74-443F-9619-5195FF1458BD}" type="pres">
      <dgm:prSet presAssocID="{90C65D17-8AED-4F49-AD05-691D18932537}" presName="thickLine" presStyleLbl="alignNode1" presStyleIdx="5" presStyleCnt="6" custLinFactY="-100000" custLinFactNeighborY="-100422"/>
      <dgm:spPr>
        <a:ln>
          <a:solidFill>
            <a:schemeClr val="accent1">
              <a:lumMod val="75000"/>
            </a:schemeClr>
          </a:solidFill>
        </a:ln>
      </dgm:spPr>
    </dgm:pt>
    <dgm:pt modelId="{44F3BAAC-4C94-40CC-A8FA-DA0BE3236A22}" type="pres">
      <dgm:prSet presAssocID="{90C65D17-8AED-4F49-AD05-691D18932537}" presName="horz1" presStyleCnt="0"/>
      <dgm:spPr/>
    </dgm:pt>
    <dgm:pt modelId="{0296DCBC-BF09-4A64-BE90-2B133070E924}" type="pres">
      <dgm:prSet presAssocID="{90C65D17-8AED-4F49-AD05-691D18932537}" presName="tx1" presStyleLbl="revTx" presStyleIdx="5" presStyleCnt="6" custLinFactY="-4329" custLinFactNeighborX="228" custLinFactNeighborY="-100000"/>
      <dgm:spPr/>
    </dgm:pt>
    <dgm:pt modelId="{B756B21F-0E41-4226-B582-DA80C73D0251}" type="pres">
      <dgm:prSet presAssocID="{90C65D17-8AED-4F49-AD05-691D18932537}" presName="vert1" presStyleCnt="0"/>
      <dgm:spPr/>
    </dgm:pt>
  </dgm:ptLst>
  <dgm:cxnLst>
    <dgm:cxn modelId="{6DA64110-2911-403F-8BC9-C2F65DD3A5BF}" srcId="{6E805A1F-FDD6-4C27-9CED-ABA1E453EDB4}" destId="{76FCBE8D-4A45-4C6A-BAE7-F68162C5379E}" srcOrd="4" destOrd="0" parTransId="{A7CA4415-B698-4CDD-A8D9-DCFE0981D3CB}" sibTransId="{9A999395-9CB3-494E-8D00-87D04982B1BE}"/>
    <dgm:cxn modelId="{F5244B2B-B9F2-47A4-919C-3299BC0D3E6A}" srcId="{6E805A1F-FDD6-4C27-9CED-ABA1E453EDB4}" destId="{EB4D2770-6010-4A09-90FE-26978AE7E9BD}" srcOrd="2" destOrd="0" parTransId="{879B2EC5-DF9A-4CEC-8BD0-C6DB349091DA}" sibTransId="{65205207-490C-407B-ACB3-F352297B50A7}"/>
    <dgm:cxn modelId="{FB7BEC50-A89B-4CC9-BB5B-DA37B145BA24}" type="presOf" srcId="{90C65D17-8AED-4F49-AD05-691D18932537}" destId="{0296DCBC-BF09-4A64-BE90-2B133070E924}" srcOrd="0" destOrd="0" presId="urn:microsoft.com/office/officeart/2008/layout/LinedList"/>
    <dgm:cxn modelId="{F1DEAF79-DF2F-4BC0-8591-3E4AF6EF5F51}" srcId="{6E805A1F-FDD6-4C27-9CED-ABA1E453EDB4}" destId="{90C65D17-8AED-4F49-AD05-691D18932537}" srcOrd="5" destOrd="0" parTransId="{550DE556-B4A8-4F48-A7CE-C39484D8FE2C}" sibTransId="{8515F3AC-AE4F-4964-8622-91D1357C4876}"/>
    <dgm:cxn modelId="{5838917B-C247-4484-B1A1-AEAAF31C5EE9}" srcId="{6E805A1F-FDD6-4C27-9CED-ABA1E453EDB4}" destId="{63EC9841-0A53-450D-B1F6-134C72C2BE77}" srcOrd="1" destOrd="0" parTransId="{D4A47E4C-B056-46AA-8103-0071E25E8AE8}" sibTransId="{2E9FE90D-44A9-4BC7-BF7F-77BAEA1CD5A7}"/>
    <dgm:cxn modelId="{0A08A086-FD5E-4AE4-BB10-0216D282FEC1}" type="presOf" srcId="{63EC9841-0A53-450D-B1F6-134C72C2BE77}" destId="{4961DDC9-2C58-44A5-B1B4-E33FD12ECDF5}" srcOrd="0" destOrd="0" presId="urn:microsoft.com/office/officeart/2008/layout/LinedList"/>
    <dgm:cxn modelId="{C9C32C95-044D-4293-9A87-5A9ED0B51B7C}" srcId="{6E805A1F-FDD6-4C27-9CED-ABA1E453EDB4}" destId="{80EAF81B-E297-4099-8041-A4FE3AC3D759}" srcOrd="0" destOrd="0" parTransId="{0F1FE466-5806-42FB-8638-6EEB0A09A832}" sibTransId="{362E7655-CB23-4A30-8366-6C7D7B6C060A}"/>
    <dgm:cxn modelId="{59319095-D2AA-4699-99E4-5662A2F5A33D}" type="presOf" srcId="{76FCBE8D-4A45-4C6A-BAE7-F68162C5379E}" destId="{0AC90595-CA05-4074-9F6A-AB31404179BC}" srcOrd="0" destOrd="0" presId="urn:microsoft.com/office/officeart/2008/layout/LinedList"/>
    <dgm:cxn modelId="{80D519A1-70F8-4A31-BC0B-4A78D63365BF}" type="presOf" srcId="{5D2B14D1-347D-4DF5-A940-2E30A5909FDA}" destId="{983BE894-A52C-4624-874E-20FE417B5156}" srcOrd="0" destOrd="0" presId="urn:microsoft.com/office/officeart/2008/layout/LinedList"/>
    <dgm:cxn modelId="{96D04AB3-4277-48C5-9D8E-74C1DFE565EC}" type="presOf" srcId="{EB4D2770-6010-4A09-90FE-26978AE7E9BD}" destId="{33062E38-6141-40ED-9D69-3AF4F9CB573C}" srcOrd="0" destOrd="0" presId="urn:microsoft.com/office/officeart/2008/layout/LinedList"/>
    <dgm:cxn modelId="{E076BBBF-171A-498E-ACB3-E2E10230F831}" srcId="{6E805A1F-FDD6-4C27-9CED-ABA1E453EDB4}" destId="{5D2B14D1-347D-4DF5-A940-2E30A5909FDA}" srcOrd="3" destOrd="0" parTransId="{91C0AA59-76B6-4BB2-8E7F-CAD56079EDD7}" sibTransId="{30221985-34BC-4296-A579-13114E1BB3B3}"/>
    <dgm:cxn modelId="{6E90AFC4-DA19-4B54-9A6A-C643C29390AD}" type="presOf" srcId="{6E805A1F-FDD6-4C27-9CED-ABA1E453EDB4}" destId="{CAF06D60-D8FB-4B87-AFFD-9432D4A9906F}" srcOrd="0" destOrd="0" presId="urn:microsoft.com/office/officeart/2008/layout/LinedList"/>
    <dgm:cxn modelId="{23BF24F6-E064-45E8-9DB7-72EDA6265531}" type="presOf" srcId="{80EAF81B-E297-4099-8041-A4FE3AC3D759}" destId="{3A408220-EA17-4D91-B6D5-A71D7C930AF4}" srcOrd="0" destOrd="0" presId="urn:microsoft.com/office/officeart/2008/layout/LinedList"/>
    <dgm:cxn modelId="{07D52F0C-1E6A-4649-847A-648FC1C5A95D}" type="presParOf" srcId="{CAF06D60-D8FB-4B87-AFFD-9432D4A9906F}" destId="{A42E60F1-F7D5-4D82-8103-1254B086DB35}" srcOrd="0" destOrd="0" presId="urn:microsoft.com/office/officeart/2008/layout/LinedList"/>
    <dgm:cxn modelId="{0187B466-5853-4B7B-9251-36F28049A997}" type="presParOf" srcId="{CAF06D60-D8FB-4B87-AFFD-9432D4A9906F}" destId="{A8701326-2ED5-4BDA-9923-8083D3221FE4}" srcOrd="1" destOrd="0" presId="urn:microsoft.com/office/officeart/2008/layout/LinedList"/>
    <dgm:cxn modelId="{029734F4-B8FB-460D-B4EC-B8A9DE0F2B6C}" type="presParOf" srcId="{A8701326-2ED5-4BDA-9923-8083D3221FE4}" destId="{3A408220-EA17-4D91-B6D5-A71D7C930AF4}" srcOrd="0" destOrd="0" presId="urn:microsoft.com/office/officeart/2008/layout/LinedList"/>
    <dgm:cxn modelId="{C9B75088-4EF4-4781-B953-D1918F2BED6D}" type="presParOf" srcId="{A8701326-2ED5-4BDA-9923-8083D3221FE4}" destId="{85BDEEEA-B5AB-44CD-AD4C-0EBE5262C5D6}" srcOrd="1" destOrd="0" presId="urn:microsoft.com/office/officeart/2008/layout/LinedList"/>
    <dgm:cxn modelId="{89A38A7B-AD19-409F-BED5-4CC5BFA3D96C}" type="presParOf" srcId="{CAF06D60-D8FB-4B87-AFFD-9432D4A9906F}" destId="{634D8C55-6A0B-488F-888C-F21B4B90C8CA}" srcOrd="2" destOrd="0" presId="urn:microsoft.com/office/officeart/2008/layout/LinedList"/>
    <dgm:cxn modelId="{A3737180-D6A7-45F6-A20E-53597B1ACEA7}" type="presParOf" srcId="{CAF06D60-D8FB-4B87-AFFD-9432D4A9906F}" destId="{7F4DD800-F588-4DA8-9FA7-CED3355D8D1E}" srcOrd="3" destOrd="0" presId="urn:microsoft.com/office/officeart/2008/layout/LinedList"/>
    <dgm:cxn modelId="{6D7C767E-52CC-4A6D-8BD1-7D55372CFDC9}" type="presParOf" srcId="{7F4DD800-F588-4DA8-9FA7-CED3355D8D1E}" destId="{4961DDC9-2C58-44A5-B1B4-E33FD12ECDF5}" srcOrd="0" destOrd="0" presId="urn:microsoft.com/office/officeart/2008/layout/LinedList"/>
    <dgm:cxn modelId="{D0174153-2A19-4707-875A-366CB12BB50E}" type="presParOf" srcId="{7F4DD800-F588-4DA8-9FA7-CED3355D8D1E}" destId="{EBBAFDFC-B31A-4E39-8772-CBD608B798AB}" srcOrd="1" destOrd="0" presId="urn:microsoft.com/office/officeart/2008/layout/LinedList"/>
    <dgm:cxn modelId="{0E4A6B61-F2C6-4741-A52F-D58ABF36527B}" type="presParOf" srcId="{CAF06D60-D8FB-4B87-AFFD-9432D4A9906F}" destId="{BF1DABBA-1001-49CD-ABCB-67DF042B4866}" srcOrd="4" destOrd="0" presId="urn:microsoft.com/office/officeart/2008/layout/LinedList"/>
    <dgm:cxn modelId="{9941742D-4EE8-42B4-B2FC-D50B178A5096}" type="presParOf" srcId="{CAF06D60-D8FB-4B87-AFFD-9432D4A9906F}" destId="{39EE2B12-9D47-42C4-AB9D-F6255C4E5613}" srcOrd="5" destOrd="0" presId="urn:microsoft.com/office/officeart/2008/layout/LinedList"/>
    <dgm:cxn modelId="{4A8734C9-88F4-417C-B8E3-87920BF6061A}" type="presParOf" srcId="{39EE2B12-9D47-42C4-AB9D-F6255C4E5613}" destId="{33062E38-6141-40ED-9D69-3AF4F9CB573C}" srcOrd="0" destOrd="0" presId="urn:microsoft.com/office/officeart/2008/layout/LinedList"/>
    <dgm:cxn modelId="{B652B780-CFF6-46E7-9ACD-B7E642CAA6C2}" type="presParOf" srcId="{39EE2B12-9D47-42C4-AB9D-F6255C4E5613}" destId="{0DFE40F8-7527-4654-AD10-E3C9F98452AE}" srcOrd="1" destOrd="0" presId="urn:microsoft.com/office/officeart/2008/layout/LinedList"/>
    <dgm:cxn modelId="{07852BC3-E8F9-4D00-9577-0FD3E8FB150F}" type="presParOf" srcId="{CAF06D60-D8FB-4B87-AFFD-9432D4A9906F}" destId="{2AFFF7D6-8EC0-4B68-9F7B-F90095A4A3E7}" srcOrd="6" destOrd="0" presId="urn:microsoft.com/office/officeart/2008/layout/LinedList"/>
    <dgm:cxn modelId="{4A5777A4-CC42-436E-B42D-411FF4D2EA42}" type="presParOf" srcId="{CAF06D60-D8FB-4B87-AFFD-9432D4A9906F}" destId="{A2C945A6-C68B-46A2-989E-3FAFE263FE2A}" srcOrd="7" destOrd="0" presId="urn:microsoft.com/office/officeart/2008/layout/LinedList"/>
    <dgm:cxn modelId="{D0B19801-207F-4C10-84E6-36CB5463C9DF}" type="presParOf" srcId="{A2C945A6-C68B-46A2-989E-3FAFE263FE2A}" destId="{983BE894-A52C-4624-874E-20FE417B5156}" srcOrd="0" destOrd="0" presId="urn:microsoft.com/office/officeart/2008/layout/LinedList"/>
    <dgm:cxn modelId="{ED9FEB90-12A8-406E-B7A0-D70D648B10F9}" type="presParOf" srcId="{A2C945A6-C68B-46A2-989E-3FAFE263FE2A}" destId="{790AB4DF-F9BA-488F-8D31-345A62EAA46D}" srcOrd="1" destOrd="0" presId="urn:microsoft.com/office/officeart/2008/layout/LinedList"/>
    <dgm:cxn modelId="{64660B27-CD1C-4899-972A-A50F87A6A32C}" type="presParOf" srcId="{CAF06D60-D8FB-4B87-AFFD-9432D4A9906F}" destId="{F6E8B515-4CC9-49AC-ABE0-FD3256A8E632}" srcOrd="8" destOrd="0" presId="urn:microsoft.com/office/officeart/2008/layout/LinedList"/>
    <dgm:cxn modelId="{3C851444-EDAB-46E5-8DBB-B30AB2A16DA2}" type="presParOf" srcId="{CAF06D60-D8FB-4B87-AFFD-9432D4A9906F}" destId="{8328CC21-9FFE-41E2-8C05-67F07B552848}" srcOrd="9" destOrd="0" presId="urn:microsoft.com/office/officeart/2008/layout/LinedList"/>
    <dgm:cxn modelId="{7572CBD7-F664-453E-9A61-8AC5DC0DD47B}" type="presParOf" srcId="{8328CC21-9FFE-41E2-8C05-67F07B552848}" destId="{0AC90595-CA05-4074-9F6A-AB31404179BC}" srcOrd="0" destOrd="0" presId="urn:microsoft.com/office/officeart/2008/layout/LinedList"/>
    <dgm:cxn modelId="{F766791F-39F8-434E-AB2A-6B94A6374440}" type="presParOf" srcId="{8328CC21-9FFE-41E2-8C05-67F07B552848}" destId="{F9B8DF0B-5A34-4436-8754-098DAC946E4E}" srcOrd="1" destOrd="0" presId="urn:microsoft.com/office/officeart/2008/layout/LinedList"/>
    <dgm:cxn modelId="{689AACC7-D9A5-4B38-8F88-CDF3639CB8D9}" type="presParOf" srcId="{CAF06D60-D8FB-4B87-AFFD-9432D4A9906F}" destId="{ACAFC631-0B74-443F-9619-5195FF1458BD}" srcOrd="10" destOrd="0" presId="urn:microsoft.com/office/officeart/2008/layout/LinedList"/>
    <dgm:cxn modelId="{2F7D1C6B-97C5-41A8-B6A1-BE5FE4A348EB}" type="presParOf" srcId="{CAF06D60-D8FB-4B87-AFFD-9432D4A9906F}" destId="{44F3BAAC-4C94-40CC-A8FA-DA0BE3236A22}" srcOrd="11" destOrd="0" presId="urn:microsoft.com/office/officeart/2008/layout/LinedList"/>
    <dgm:cxn modelId="{4F9EC102-DA95-4873-9166-7EFF6443C4D0}" type="presParOf" srcId="{44F3BAAC-4C94-40CC-A8FA-DA0BE3236A22}" destId="{0296DCBC-BF09-4A64-BE90-2B133070E924}" srcOrd="0" destOrd="0" presId="urn:microsoft.com/office/officeart/2008/layout/LinedList"/>
    <dgm:cxn modelId="{FDAE581A-09B2-4E13-8EFE-D3A35B8C1AD3}" type="presParOf" srcId="{44F3BAAC-4C94-40CC-A8FA-DA0BE3236A22}" destId="{B756B21F-0E41-4226-B582-DA80C73D0251}" srcOrd="1" destOrd="0" presId="urn:microsoft.com/office/officeart/2008/layout/Lin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E60F1-F7D5-4D82-8103-1254B086DB35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08220-EA17-4D91-B6D5-A71D7C930AF4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Убедиться, что в день проведения тестирования плакаты, либо любые другие учебные материалы не видны на стенах, полках, стеллажах аудитории</a:t>
          </a:r>
          <a:endParaRPr lang="en-US" sz="1800" kern="1200" dirty="0"/>
        </a:p>
      </dsp:txBody>
      <dsp:txXfrm>
        <a:off x="0" y="2703"/>
        <a:ext cx="6900512" cy="921789"/>
      </dsp:txXfrm>
    </dsp:sp>
    <dsp:sp modelId="{634D8C55-6A0B-488F-888C-F21B4B90C8CA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1DDC9-2C58-44A5-B1B4-E33FD12ECDF5}">
      <dsp:nvSpPr>
        <dsp:cNvPr id="0" name=""/>
        <dsp:cNvSpPr/>
      </dsp:nvSpPr>
      <dsp:spPr>
        <a:xfrm>
          <a:off x="0" y="86143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Наличие чистых листов и письменных принадлежностей (карандаши, ручки)</a:t>
          </a:r>
          <a:endParaRPr lang="en-US" sz="1800" kern="1200" dirty="0"/>
        </a:p>
      </dsp:txBody>
      <dsp:txXfrm>
        <a:off x="0" y="861432"/>
        <a:ext cx="6900512" cy="921789"/>
      </dsp:txXfrm>
    </dsp:sp>
    <dsp:sp modelId="{BF1DABBA-1001-49CD-ABCB-67DF042B4866}">
      <dsp:nvSpPr>
        <dsp:cNvPr id="0" name=""/>
        <dsp:cNvSpPr/>
      </dsp:nvSpPr>
      <dsp:spPr>
        <a:xfrm>
          <a:off x="0" y="156249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62E38-6141-40ED-9D69-3AF4F9CB573C}">
      <dsp:nvSpPr>
        <dsp:cNvPr id="0" name=""/>
        <dsp:cNvSpPr/>
      </dsp:nvSpPr>
      <dsp:spPr>
        <a:xfrm>
          <a:off x="0" y="157240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Наличие таблички «Идет тестирование – не беспокоить» для каждой аудитории</a:t>
          </a:r>
          <a:endParaRPr lang="en-US" sz="1800" kern="1200" dirty="0"/>
        </a:p>
      </dsp:txBody>
      <dsp:txXfrm>
        <a:off x="0" y="1572408"/>
        <a:ext cx="6900512" cy="921789"/>
      </dsp:txXfrm>
    </dsp:sp>
    <dsp:sp modelId="{2AFFF7D6-8EC0-4B68-9F7B-F90095A4A3E7}">
      <dsp:nvSpPr>
        <dsp:cNvPr id="0" name=""/>
        <dsp:cNvSpPr/>
      </dsp:nvSpPr>
      <dsp:spPr>
        <a:xfrm>
          <a:off x="0" y="229510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BE894-A52C-4624-874E-20FE417B5156}">
      <dsp:nvSpPr>
        <dsp:cNvPr id="0" name=""/>
        <dsp:cNvSpPr/>
      </dsp:nvSpPr>
      <dsp:spPr>
        <a:xfrm>
          <a:off x="0" y="233623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Содействие в работе тест-администратора в день тестирования</a:t>
          </a:r>
          <a:endParaRPr lang="en-US" sz="1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0" y="2336239"/>
        <a:ext cx="6900512" cy="921789"/>
      </dsp:txXfrm>
    </dsp:sp>
    <dsp:sp modelId="{F6E8B515-4CC9-49AC-ABE0-FD3256A8E632}">
      <dsp:nvSpPr>
        <dsp:cNvPr id="0" name=""/>
        <dsp:cNvSpPr/>
      </dsp:nvSpPr>
      <dsp:spPr>
        <a:xfrm>
          <a:off x="0" y="280250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90595-CA05-4074-9F6A-AB31404179BC}">
      <dsp:nvSpPr>
        <dsp:cNvPr id="0" name=""/>
        <dsp:cNvSpPr/>
      </dsp:nvSpPr>
      <dsp:spPr>
        <a:xfrm>
          <a:off x="0" y="2797134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Сообщить тест-администратору об отсутствующих участниках мониторинга и предоставить документ, подтверждающий причину его отсутствия</a:t>
          </a:r>
          <a:endParaRPr lang="en-US" sz="1800" kern="1200" dirty="0"/>
        </a:p>
      </dsp:txBody>
      <dsp:txXfrm>
        <a:off x="0" y="2797134"/>
        <a:ext cx="6900512" cy="921789"/>
      </dsp:txXfrm>
    </dsp:sp>
    <dsp:sp modelId="{ACAFC631-0B74-443F-9619-5195FF1458BD}">
      <dsp:nvSpPr>
        <dsp:cNvPr id="0" name=""/>
        <dsp:cNvSpPr/>
      </dsp:nvSpPr>
      <dsp:spPr>
        <a:xfrm>
          <a:off x="0" y="364996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6DCBC-BF09-4A64-BE90-2B133070E924}">
      <dsp:nvSpPr>
        <dsp:cNvPr id="0" name=""/>
        <dsp:cNvSpPr/>
      </dsp:nvSpPr>
      <dsp:spPr>
        <a:xfrm>
          <a:off x="0" y="3649955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Убедиться, что за час до начала тестирования системный администратор и дежурные находятся в ОО</a:t>
          </a:r>
        </a:p>
      </dsp:txBody>
      <dsp:txXfrm>
        <a:off x="0" y="3649955"/>
        <a:ext cx="6900512" cy="92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48B5-26E8-479F-8FC9-3AC1128FFDAB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F128-B875-4C9C-A13E-B6D6900B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00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3F128-B875-4C9C-A13E-B6D6900B94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1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8E6E-03D0-9F0D-E821-F627368C9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2AEDC-5F3E-44D4-C21F-C4DD65E26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6DCBF-B0AA-0F40-4995-676029AF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76723-9128-4AB0-F51F-88160274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519DF-16B7-F440-F69F-2FEFDD0D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8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2845A-9632-1B98-B393-81D43E86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6F00F-8A7B-57D3-877F-AAE64B898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93887-5529-345D-A377-F9B3EC2C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440D-575C-3A43-ACBA-AB51047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1B5CE-E38D-2BE3-B807-2AA3F4E9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0C629-053F-609F-592F-E2D5E0B2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AB215-0A94-5F20-AF0D-FDC7AC490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0D689-7B81-8450-DFD1-B58DA488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9679A-7C20-EB3D-B673-6588F9D0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9EA89-6BED-534B-D158-32EF8622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E23-E52C-1D01-3329-0B9BCE4A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52BBC-08A7-CC29-6AA2-FD53A3CDA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4BFAF-5C49-E6FE-CC4B-1D4DDCDA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B78F7-075B-29B7-C596-AF9D347E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B3416-8D9D-B549-D13E-D980ECD2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0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68D3-219E-6EF7-69F7-117CFF6E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65593-5782-552B-E087-EFCB9A997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69316-47FF-7FAD-D513-394FC5E8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BD5B-4937-B393-2075-E2F51BF5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545AC-5D0B-AED7-3E67-2939C9D5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E923-E5EF-8A52-8328-8F628D044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7E1BA-6C2B-2F88-9D71-F1A80711D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DE8DE-999E-8741-A1AD-72A5F6E9F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EBA52-CF64-498F-5745-80669FA37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7E233-8ACB-7226-0A45-9B087799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D5FC3-DE64-FB0E-41DF-867A8D58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2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805E-5835-4D28-7B20-886FFFC6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4E6B1-1C60-34E1-88B7-DEAED2BA0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7682A-3004-6E64-3294-F5B2954A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7192F-696C-3548-FF57-7F8E820D4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CF457-7280-E67D-224B-9D24E4271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845A63-D6FF-2BE8-83D0-C212489D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95982-DABB-EA08-A9C2-1AAF9C18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2948C-CC29-F5B2-4B99-545B1A07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68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2D05-AEC5-2A13-41EE-C5827092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F86A57-9CDC-0670-D713-ACC74954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90C07-132D-A168-FE0C-01EC0C24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3FC1B-49E6-E970-338D-0863D1A1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6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81F791-53E2-E900-506A-C8D705EC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EF3F6-8535-E10B-F436-D4C9D464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C17EE-5BBA-1E23-8B48-0C5D9CFA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8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85EC-6CCA-944D-71A7-DF8CD68A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6E70C-B3A7-E515-7F51-FDA889614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920B6-0B20-79F8-AFAB-1C9E4C24B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9B7F4-4802-2669-02A9-5D2F694F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A920A-5A13-E4B4-5A83-E2BB0DC1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6BED3-2B97-F532-A2EE-F704F85C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5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66EAD-7424-1731-03AD-CAD7B0F7B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0C3223-5DBD-0691-9D59-8699C8ADB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A872A-6DB5-BB13-797F-CD2594F77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F93FA-64E3-AE32-2A4F-E11DD6778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26932-96F3-F319-1EA7-7F71B5E5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5333D-B6D3-27DB-7B9D-60CB9CC4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7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C1E618-4E94-7432-2C95-BE0EDEC3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B8163-E1C5-0048-8F35-4D40ED2A7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34BA5-2404-38EE-BDDB-FEB54743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A1AB-BC88-4414-8B75-9B118EAD80FD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0B82E-FB92-4604-C65E-D25743B22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E857-56D8-2413-6680-F43F0211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2" descr="Блокнот и карандаш на столе">
            <a:extLst>
              <a:ext uri="{FF2B5EF4-FFF2-40B4-BE49-F238E27FC236}">
                <a16:creationId xmlns:a16="http://schemas.microsoft.com/office/drawing/2014/main" id="{46D614D3-92E9-B74E-6556-7017A771FA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0865"/>
            <a:ext cx="12192000" cy="81322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3908C-00F5-42E4-A875-A2E2F3BBA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05670"/>
            <a:ext cx="12192000" cy="923330"/>
          </a:xfrm>
        </p:spPr>
        <p:txBody>
          <a:bodyPr anchor="b">
            <a:normAutofit/>
          </a:bodyPr>
          <a:lstStyle/>
          <a:p>
            <a:r>
              <a:rPr lang="ru-RU" sz="2400" b="1" dirty="0">
                <a:latin typeface="Montserrat"/>
              </a:rPr>
              <a:t>Процедуры подготовки и проведения МОДО - 2024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F8AC88D-3E31-472F-9400-A772292869B5}"/>
              </a:ext>
            </a:extLst>
          </p:cNvPr>
          <p:cNvSpPr txBox="1"/>
          <p:nvPr/>
        </p:nvSpPr>
        <p:spPr>
          <a:xfrm>
            <a:off x="5161351" y="5986915"/>
            <a:ext cx="212895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г</a:t>
            </a:r>
            <a:r>
              <a:rPr kumimoji="0" lang="kk-KZ" sz="1800" b="0" i="0" u="none" strike="noStrike" kern="1200" cap="none" spc="0" normalizeH="0" baseline="0" noProof="0" dirty="0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. </a:t>
            </a:r>
            <a:r>
              <a:rPr lang="kk-KZ" dirty="0">
                <a:solidFill>
                  <a:srgbClr val="002469"/>
                </a:solidFill>
                <a:latin typeface="Montserrat"/>
              </a:rPr>
              <a:t>Астана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, </a:t>
            </a:r>
            <a:r>
              <a:rPr lang="en-US" dirty="0">
                <a:solidFill>
                  <a:srgbClr val="002469"/>
                </a:solidFill>
                <a:latin typeface="Montserrat"/>
              </a:rPr>
              <a:t>202</a:t>
            </a:r>
            <a:r>
              <a:rPr lang="ru-RU" dirty="0">
                <a:solidFill>
                  <a:srgbClr val="002469"/>
                </a:solidFill>
                <a:latin typeface="Montserrat"/>
              </a:rPr>
              <a:t>4</a:t>
            </a:r>
            <a:endParaRPr kumimoji="0" lang="kk-KZ" sz="1800" b="0" i="0" u="none" strike="noStrike" kern="1200" cap="none" spc="0" normalizeH="0" baseline="0" noProof="0" dirty="0">
              <a:ln>
                <a:noFill/>
              </a:ln>
              <a:solidFill>
                <a:srgbClr val="002469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6D9D9C-2196-09ED-F343-F26F30AB8062}"/>
              </a:ext>
            </a:extLst>
          </p:cNvPr>
          <p:cNvSpPr txBox="1"/>
          <p:nvPr/>
        </p:nvSpPr>
        <p:spPr>
          <a:xfrm>
            <a:off x="2396286" y="260835"/>
            <a:ext cx="76590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Министерство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просвещения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центр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 и оценки образования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им. А.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Байтұрсынұлы</a:t>
            </a:r>
            <a:endParaRPr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8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5">
            <a:extLst>
              <a:ext uri="{FF2B5EF4-FFF2-40B4-BE49-F238E27FC236}">
                <a16:creationId xmlns:a16="http://schemas.microsoft.com/office/drawing/2014/main" id="{5C911DF8-BCF1-A0A5-BEC6-E92C1390649A}"/>
              </a:ext>
            </a:extLst>
          </p:cNvPr>
          <p:cNvSpPr/>
          <p:nvPr/>
        </p:nvSpPr>
        <p:spPr>
          <a:xfrm>
            <a:off x="1050589" y="1987761"/>
            <a:ext cx="45931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Цель:  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оценка качества знаний обучающихся в соответствии требованиями ГОСО</a:t>
            </a:r>
          </a:p>
        </p:txBody>
      </p:sp>
      <p:sp>
        <p:nvSpPr>
          <p:cNvPr id="38" name="Прямоугольник 28">
            <a:extLst>
              <a:ext uri="{FF2B5EF4-FFF2-40B4-BE49-F238E27FC236}">
                <a16:creationId xmlns:a16="http://schemas.microsoft.com/office/drawing/2014/main" id="{39282952-A888-38ED-FB54-70C6DD872C4A}"/>
              </a:ext>
            </a:extLst>
          </p:cNvPr>
          <p:cNvSpPr/>
          <p:nvPr/>
        </p:nvSpPr>
        <p:spPr>
          <a:xfrm>
            <a:off x="6845755" y="4103453"/>
            <a:ext cx="44652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Формат: </a:t>
            </a:r>
            <a:r>
              <a:rPr lang="ru-RU" sz="1600">
                <a:latin typeface="Arial"/>
                <a:cs typeface="Arial"/>
              </a:rPr>
              <a:t>компьютерный, онлайн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E51C4-EEC5-9C19-708C-B97B0C8FD25D}"/>
              </a:ext>
            </a:extLst>
          </p:cNvPr>
          <p:cNvSpPr txBox="1"/>
          <p:nvPr/>
        </p:nvSpPr>
        <p:spPr>
          <a:xfrm>
            <a:off x="1114528" y="4030556"/>
            <a:ext cx="4465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Участники: 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4, 9 классы (выборочно по 42 ученика, итого 84)</a:t>
            </a:r>
            <a:endParaRPr lang="aa-E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9AEA1D1-64DB-F96F-81C8-EB5E52FCFF74}"/>
              </a:ext>
            </a:extLst>
          </p:cNvPr>
          <p:cNvSpPr txBox="1"/>
          <p:nvPr/>
        </p:nvSpPr>
        <p:spPr>
          <a:xfrm>
            <a:off x="6830354" y="2038614"/>
            <a:ext cx="47607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Охват: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 все полнокомплектные школы, ранее не участвовавшие в МОДО - </a:t>
            </a:r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2462</a:t>
            </a:r>
          </a:p>
        </p:txBody>
      </p:sp>
      <p:sp>
        <p:nvSpPr>
          <p:cNvPr id="2" name="Google Shape;131;p3">
            <a:extLst>
              <a:ext uri="{FF2B5EF4-FFF2-40B4-BE49-F238E27FC236}">
                <a16:creationId xmlns:a16="http://schemas.microsoft.com/office/drawing/2014/main" id="{3955533B-2AF6-16D8-72F3-27CA234B70E9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id="{99EDB5A0-223D-0CBC-9FF5-EA3D445F4729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132;p3">
            <a:extLst>
              <a:ext uri="{FF2B5EF4-FFF2-40B4-BE49-F238E27FC236}">
                <a16:creationId xmlns:a16="http://schemas.microsoft.com/office/drawing/2014/main" id="{8DF21BB4-D247-08FD-F01C-7141AA8C1F2A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3;p3">
            <a:extLst>
              <a:ext uri="{FF2B5EF4-FFF2-40B4-BE49-F238E27FC236}">
                <a16:creationId xmlns:a16="http://schemas.microsoft.com/office/drawing/2014/main" id="{A7C9B148-0323-80B2-7494-55F495CDBB4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kk-KZ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МОНИТОРИНГ ОБРАЗОВАТЕЛЬНЫХ ДОСТИЖЕНИЙ ОБУЧАЮЩИХСЯ</a:t>
            </a:r>
          </a:p>
        </p:txBody>
      </p:sp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id="{957CF4FA-2B6D-89BB-E465-6A95D90FD754}"/>
              </a:ext>
            </a:extLst>
          </p:cNvPr>
          <p:cNvSpPr/>
          <p:nvPr/>
        </p:nvSpPr>
        <p:spPr>
          <a:xfrm>
            <a:off x="870013" y="832882"/>
            <a:ext cx="1038334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МОДО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 в соответствии с пунктом 4 статьи 55 Закона Республики Казахстан                             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образовании»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27 июля 2007 года № 319-III</a:t>
            </a:r>
          </a:p>
          <a:p>
            <a:pPr algn="ctr"/>
            <a:r>
              <a:rPr lang="ru-RU" sz="1500" dirty="0"/>
              <a:t> </a:t>
            </a:r>
            <a:endParaRPr lang="ru-RU" sz="15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D70431-F615-39E4-86AA-1959D99800C0}"/>
              </a:ext>
            </a:extLst>
          </p:cNvPr>
          <p:cNvSpPr txBox="1"/>
          <p:nvPr/>
        </p:nvSpPr>
        <p:spPr>
          <a:xfrm>
            <a:off x="1096452" y="3111529"/>
            <a:ext cx="446527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Даты</a:t>
            </a: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15-26 апреля 2024 года (10 </a:t>
            </a:r>
            <a:r>
              <a:rPr lang="ru-RU" sz="1600" err="1">
                <a:latin typeface="Arial" panose="020B0604020202020204" pitchFamily="34" charset="0"/>
                <a:cs typeface="Arial" panose="020B0604020202020204" pitchFamily="34" charset="0"/>
              </a:rPr>
              <a:t>раб.дней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FC8B9EF-D3C1-29FB-E3B7-C65490044B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028" y="3030275"/>
            <a:ext cx="506922" cy="4566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1B50FD-F54F-EA57-EC45-4C3A2E115E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5485" y="4081358"/>
            <a:ext cx="704735" cy="382744"/>
          </a:xfrm>
          <a:prstGeom prst="rect">
            <a:avLst/>
          </a:prstGeom>
        </p:spPr>
      </p:pic>
      <p:sp>
        <p:nvSpPr>
          <p:cNvPr id="13" name="Freeform 9">
            <a:extLst>
              <a:ext uri="{FF2B5EF4-FFF2-40B4-BE49-F238E27FC236}">
                <a16:creationId xmlns:a16="http://schemas.microsoft.com/office/drawing/2014/main" id="{7013D308-FC17-7D31-CEAD-EA7ABDD7A19B}"/>
              </a:ext>
            </a:extLst>
          </p:cNvPr>
          <p:cNvSpPr/>
          <p:nvPr/>
        </p:nvSpPr>
        <p:spPr>
          <a:xfrm>
            <a:off x="414569" y="2038614"/>
            <a:ext cx="506381" cy="456603"/>
          </a:xfrm>
          <a:custGeom>
            <a:avLst/>
            <a:gdLst/>
            <a:ahLst/>
            <a:cxnLst/>
            <a:rect l="l" t="t" r="r" b="b"/>
            <a:pathLst>
              <a:path w="4152550" h="4114800">
                <a:moveTo>
                  <a:pt x="0" y="0"/>
                </a:moveTo>
                <a:lnTo>
                  <a:pt x="4152551" y="0"/>
                </a:lnTo>
                <a:lnTo>
                  <a:pt x="415255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17A09F5-12AC-34A0-FD9D-497BD4C8258B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85213" y="2086148"/>
            <a:ext cx="448909" cy="4489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07B0AFE-1113-95DD-D19D-BB516407AE81}"/>
              </a:ext>
            </a:extLst>
          </p:cNvPr>
          <p:cNvSpPr txBox="1"/>
          <p:nvPr/>
        </p:nvSpPr>
        <p:spPr>
          <a:xfrm>
            <a:off x="6845755" y="2888123"/>
            <a:ext cx="49322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Области оценивания: </a:t>
            </a: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чтение, математика, естествознание </a:t>
            </a:r>
            <a:r>
              <a:rPr kumimoji="0" lang="ru-RU" sz="16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языке обучения</a:t>
            </a: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и анкетирование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A6577DD-D629-665F-81C4-E750C8D7A0A0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14406" y="2956321"/>
            <a:ext cx="590525" cy="57098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84D72CE-3369-8771-C2E5-C99128BD33EF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21702" y="4016844"/>
            <a:ext cx="608652" cy="56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1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FF15EF2-D81D-91C7-5D67-D2648E540BBC}"/>
              </a:ext>
            </a:extLst>
          </p:cNvPr>
          <p:cNvSpPr txBox="1"/>
          <p:nvPr/>
        </p:nvSpPr>
        <p:spPr>
          <a:xfrm>
            <a:off x="224213" y="886585"/>
            <a:ext cx="2544924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4 класс</a:t>
            </a:r>
            <a:endParaRPr lang="aa-ET" sz="23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8">
            <a:extLst>
              <a:ext uri="{FF2B5EF4-FFF2-40B4-BE49-F238E27FC236}">
                <a16:creationId xmlns:a16="http://schemas.microsoft.com/office/drawing/2014/main" id="{1A1A387D-55AA-867F-B1F1-631047B7D25A}"/>
              </a:ext>
            </a:extLst>
          </p:cNvPr>
          <p:cNvSpPr/>
          <p:nvPr/>
        </p:nvSpPr>
        <p:spPr>
          <a:xfrm>
            <a:off x="756051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154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ты (2 часа 34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en-US" i="1" dirty="0">
                <a:solidFill>
                  <a:srgbClr val="002060"/>
                </a:solidFill>
                <a:latin typeface="Arial"/>
                <a:cs typeface="Arial"/>
              </a:rPr>
              <a:t>c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перерывами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до 10 минут (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по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желанию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обучающегося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каждые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25 минут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ru-RU" altLang="ru-RU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ФОРМАТ ТЕСТИРОВАНИЯ</a:t>
            </a:r>
            <a:endParaRPr lang="kk-KZ" sz="20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Oswald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629F03-335E-D319-01F5-DA6F2E74E905}"/>
              </a:ext>
            </a:extLst>
          </p:cNvPr>
          <p:cNvCxnSpPr/>
          <p:nvPr/>
        </p:nvCxnSpPr>
        <p:spPr>
          <a:xfrm>
            <a:off x="6037346" y="876843"/>
            <a:ext cx="0" cy="520290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AC32248-ED0C-F047-110A-336AD7AB9B69}"/>
              </a:ext>
            </a:extLst>
          </p:cNvPr>
          <p:cNvSpPr txBox="1"/>
          <p:nvPr/>
        </p:nvSpPr>
        <p:spPr>
          <a:xfrm>
            <a:off x="6243722" y="933997"/>
            <a:ext cx="2952097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Arial" panose="020B0604020202020204" pitchFamily="34" charset="0"/>
                <a:cs typeface="Arial" panose="020B0604020202020204" pitchFamily="34" charset="0"/>
              </a:rPr>
              <a:t>9 класс</a:t>
            </a:r>
            <a:endParaRPr lang="aa-ET" sz="23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8">
            <a:extLst>
              <a:ext uri="{FF2B5EF4-FFF2-40B4-BE49-F238E27FC236}">
                <a16:creationId xmlns:a16="http://schemas.microsoft.com/office/drawing/2014/main" id="{1FAF7DD3-0127-51C0-D21B-F21C6EBDED1B}"/>
              </a:ext>
            </a:extLst>
          </p:cNvPr>
          <p:cNvSpPr/>
          <p:nvPr/>
        </p:nvSpPr>
        <p:spPr>
          <a:xfrm>
            <a:off x="6679380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189 мину</a:t>
            </a:r>
            <a:r>
              <a:rPr lang="ru-RU" dirty="0">
                <a:solidFill>
                  <a:srgbClr val="002060"/>
                </a:solidFill>
                <a:latin typeface="Arial"/>
                <a:cs typeface="Arial"/>
              </a:rPr>
              <a:t>т (3 часа 9 минут)</a:t>
            </a:r>
          </a:p>
          <a:p>
            <a:r>
              <a:rPr lang="kk-KZ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en-US" i="1" dirty="0">
                <a:solidFill>
                  <a:srgbClr val="002060"/>
                </a:solidFill>
                <a:latin typeface="Arial"/>
                <a:cs typeface="Arial"/>
              </a:rPr>
              <a:t>c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перерывами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до 10 минут (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по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желанию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обучающегося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kk-KZ" i="1" dirty="0" err="1">
                <a:solidFill>
                  <a:srgbClr val="002060"/>
                </a:solidFill>
                <a:latin typeface="Arial"/>
                <a:cs typeface="Arial"/>
              </a:rPr>
              <a:t>каждые</a:t>
            </a:r>
            <a:r>
              <a:rPr lang="kk-KZ" i="1" dirty="0">
                <a:solidFill>
                  <a:srgbClr val="002060"/>
                </a:solidFill>
                <a:latin typeface="Arial"/>
                <a:cs typeface="Arial"/>
              </a:rPr>
              <a:t> 35 минут</a:t>
            </a:r>
            <a:endParaRPr lang="ru-RU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2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B6765BA8-74A9-D810-C5FE-0883D1C40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187772" y="4333619"/>
            <a:ext cx="598220" cy="53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id="{7869B30F-1387-5CFE-5CD8-00642365B3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6081160" y="4333619"/>
            <a:ext cx="598220" cy="48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AE7B62F8-DA56-EA91-83C3-7E8E215BF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061772"/>
              </p:ext>
            </p:extLst>
          </p:nvPr>
        </p:nvGraphicFramePr>
        <p:xfrm>
          <a:off x="467549" y="1565131"/>
          <a:ext cx="5041796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01879">
                  <a:extLst>
                    <a:ext uri="{9D8B030D-6E8A-4147-A177-3AD203B41FA5}">
                      <a16:colId xmlns:a16="http://schemas.microsoft.com/office/drawing/2014/main" val="1210484936"/>
                    </a:ext>
                  </a:extLst>
                </a:gridCol>
                <a:gridCol w="2139917">
                  <a:extLst>
                    <a:ext uri="{9D8B030D-6E8A-4147-A177-3AD203B41FA5}">
                      <a16:colId xmlns:a16="http://schemas.microsoft.com/office/drawing/2014/main" val="21025659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вопросов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240505"/>
                  </a:ext>
                </a:extLst>
              </a:tr>
              <a:tr h="626488">
                <a:tc>
                  <a:txBody>
                    <a:bodyPr/>
                    <a:lstStyle/>
                    <a:p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(казахский, русский)</a:t>
                      </a:r>
                      <a:endParaRPr lang="ru-RU" sz="1400" b="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вопросов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592759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грамотность: </a:t>
                      </a: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вопросов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080126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грамотность: </a:t>
                      </a: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вопросов </a:t>
                      </a:r>
                      <a:endParaRPr lang="ru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96131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D031544-9C60-56F7-8F8F-A62AF6313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770079"/>
              </p:ext>
            </p:extLst>
          </p:nvPr>
        </p:nvGraphicFramePr>
        <p:xfrm>
          <a:off x="6333657" y="1565131"/>
          <a:ext cx="5041796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01879">
                  <a:extLst>
                    <a:ext uri="{9D8B030D-6E8A-4147-A177-3AD203B41FA5}">
                      <a16:colId xmlns:a16="http://schemas.microsoft.com/office/drawing/2014/main" val="1210484936"/>
                    </a:ext>
                  </a:extLst>
                </a:gridCol>
                <a:gridCol w="2139917">
                  <a:extLst>
                    <a:ext uri="{9D8B030D-6E8A-4147-A177-3AD203B41FA5}">
                      <a16:colId xmlns:a16="http://schemas.microsoft.com/office/drawing/2014/main" val="21025659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вопросов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240505"/>
                  </a:ext>
                </a:extLst>
              </a:tr>
              <a:tr h="626488">
                <a:tc>
                  <a:txBody>
                    <a:bodyPr/>
                    <a:lstStyle/>
                    <a:p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(казахский, русский)</a:t>
                      </a:r>
                      <a:endParaRPr lang="ru-RU" sz="1400" b="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вопросов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592759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грамотность: </a:t>
                      </a: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вопросов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080126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грамотность: </a:t>
                      </a: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вопросов </a:t>
                      </a:r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KZ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39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75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ПРОЦЕДУРА ТЕСТИРОВАНИЯ МОДО</a:t>
            </a:r>
          </a:p>
        </p:txBody>
      </p:sp>
      <p:sp>
        <p:nvSpPr>
          <p:cNvPr id="7" name="Rectangle: Rounded Corners 16">
            <a:extLst>
              <a:ext uri="{FF2B5EF4-FFF2-40B4-BE49-F238E27FC236}">
                <a16:creationId xmlns:a16="http://schemas.microsoft.com/office/drawing/2014/main" id="{FF4419D5-C8E0-50AE-2ABA-98924F2032F4}"/>
              </a:ext>
            </a:extLst>
          </p:cNvPr>
          <p:cNvSpPr/>
          <p:nvPr/>
        </p:nvSpPr>
        <p:spPr>
          <a:xfrm>
            <a:off x="6359571" y="1590332"/>
            <a:ext cx="5458963" cy="2356026"/>
          </a:xfrm>
          <a:prstGeom prst="roundRect">
            <a:avLst>
              <a:gd name="adj" fmla="val 3083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5714A04A-148D-5522-9099-6CDC6FB58F9A}"/>
              </a:ext>
            </a:extLst>
          </p:cNvPr>
          <p:cNvCxnSpPr>
            <a:cxnSpLocks/>
          </p:cNvCxnSpPr>
          <p:nvPr/>
        </p:nvCxnSpPr>
        <p:spPr>
          <a:xfrm>
            <a:off x="6076487" y="1638767"/>
            <a:ext cx="0" cy="2304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F4556BD-75E7-B133-E28D-F79E30702E9E}"/>
              </a:ext>
            </a:extLst>
          </p:cNvPr>
          <p:cNvSpPr/>
          <p:nvPr/>
        </p:nvSpPr>
        <p:spPr>
          <a:xfrm>
            <a:off x="293567" y="1807042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№1 (21 ученик)</a:t>
            </a:r>
          </a:p>
        </p:txBody>
      </p:sp>
      <p:sp>
        <p:nvSpPr>
          <p:cNvPr id="14" name="Прямоугольник 10">
            <a:extLst>
              <a:ext uri="{FF2B5EF4-FFF2-40B4-BE49-F238E27FC236}">
                <a16:creationId xmlns:a16="http://schemas.microsoft.com/office/drawing/2014/main" id="{6A6CC9EA-A560-8E45-0C25-46A4D5F45FDF}"/>
              </a:ext>
            </a:extLst>
          </p:cNvPr>
          <p:cNvSpPr/>
          <p:nvPr/>
        </p:nvSpPr>
        <p:spPr>
          <a:xfrm>
            <a:off x="3138361" y="1807042"/>
            <a:ext cx="2641307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№2 (21 ученик)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65FF96-6C02-23FE-F176-BC89334C52A3}"/>
              </a:ext>
            </a:extLst>
          </p:cNvPr>
          <p:cNvSpPr txBox="1"/>
          <p:nvPr/>
        </p:nvSpPr>
        <p:spPr>
          <a:xfrm>
            <a:off x="1180791" y="2396108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Тест-админ: </a:t>
            </a:r>
            <a:b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сотрудник школы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3D5CE1-31D0-8F90-24F7-F1E1B6D4EFBA}"/>
              </a:ext>
            </a:extLst>
          </p:cNvPr>
          <p:cNvSpPr txBox="1"/>
          <p:nvPr/>
        </p:nvSpPr>
        <p:spPr>
          <a:xfrm>
            <a:off x="1204039" y="3137547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Наблюдатель:  </a:t>
            </a: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уполномоченные представители МП РК</a:t>
            </a:r>
          </a:p>
        </p:txBody>
      </p:sp>
      <p:pic>
        <p:nvPicPr>
          <p:cNvPr id="23" name="Рисунок 2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C63BA6D2-7C85-560F-D75E-11E8F00D0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46" y="2433365"/>
            <a:ext cx="461665" cy="461665"/>
          </a:xfrm>
          <a:prstGeom prst="rect">
            <a:avLst/>
          </a:prstGeom>
        </p:spPr>
      </p:pic>
      <p:sp>
        <p:nvSpPr>
          <p:cNvPr id="24" name="Rectangle: Rounded Corners 16">
            <a:extLst>
              <a:ext uri="{FF2B5EF4-FFF2-40B4-BE49-F238E27FC236}">
                <a16:creationId xmlns:a16="http://schemas.microsoft.com/office/drawing/2014/main" id="{EBDD1DC2-8FE3-9A13-BFC3-03183871D432}"/>
              </a:ext>
            </a:extLst>
          </p:cNvPr>
          <p:cNvSpPr/>
          <p:nvPr/>
        </p:nvSpPr>
        <p:spPr>
          <a:xfrm>
            <a:off x="373466" y="1590332"/>
            <a:ext cx="5406202" cy="2356026"/>
          </a:xfrm>
          <a:prstGeom prst="roundRect">
            <a:avLst>
              <a:gd name="adj" fmla="val 4667"/>
            </a:avLst>
          </a:prstGeom>
          <a:noFill/>
          <a:ln>
            <a:solidFill>
              <a:srgbClr val="BFBFB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DD83A789-7B80-EDD1-6110-2C3F59476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69" y="3233645"/>
            <a:ext cx="360554" cy="410764"/>
          </a:xfrm>
          <a:prstGeom prst="rect">
            <a:avLst/>
          </a:prstGeom>
        </p:spPr>
      </p:pic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ACEDB2D5-A9D0-435A-BDF2-0E4BF44D4B5B}"/>
              </a:ext>
            </a:extLst>
          </p:cNvPr>
          <p:cNvSpPr/>
          <p:nvPr/>
        </p:nvSpPr>
        <p:spPr>
          <a:xfrm>
            <a:off x="360802" y="758547"/>
            <a:ext cx="11523442" cy="612863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9" name="Таблица 28">
            <a:extLst>
              <a:ext uri="{FF2B5EF4-FFF2-40B4-BE49-F238E27FC236}">
                <a16:creationId xmlns:a16="http://schemas.microsoft.com/office/drawing/2014/main" id="{7C2F5E58-D5F0-AB9F-6FC4-088A159A59EE}"/>
              </a:ext>
            </a:extLst>
          </p:cNvPr>
          <p:cNvGraphicFramePr>
            <a:graphicFrameLocks noGrp="1"/>
          </p:cNvGraphicFramePr>
          <p:nvPr/>
        </p:nvGraphicFramePr>
        <p:xfrm>
          <a:off x="963148" y="862205"/>
          <a:ext cx="9938474" cy="356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96673">
                  <a:extLst>
                    <a:ext uri="{9D8B030D-6E8A-4147-A177-3AD203B41FA5}">
                      <a16:colId xmlns:a16="http://schemas.microsoft.com/office/drawing/2014/main" val="3038667685"/>
                    </a:ext>
                  </a:extLst>
                </a:gridCol>
                <a:gridCol w="4241801">
                  <a:extLst>
                    <a:ext uri="{9D8B030D-6E8A-4147-A177-3AD203B41FA5}">
                      <a16:colId xmlns:a16="http://schemas.microsoft.com/office/drawing/2014/main" val="3655841351"/>
                    </a:ext>
                  </a:extLst>
                </a:gridCol>
              </a:tblGrid>
              <a:tr h="356084">
                <a:tc>
                  <a:txBody>
                    <a:bodyPr/>
                    <a:lstStyle/>
                    <a:p>
                      <a:pPr algn="r"/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ДЕНЬ: 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2-3 тест-администратора, 1 наблюдатель, 84 учащихся: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– 42 учащихся,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797922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C67DF691-DC62-BC33-9BFD-E554DCF0B649}"/>
              </a:ext>
            </a:extLst>
          </p:cNvPr>
          <p:cNvSpPr txBox="1"/>
          <p:nvPr/>
        </p:nvSpPr>
        <p:spPr>
          <a:xfrm>
            <a:off x="8660893" y="895883"/>
            <a:ext cx="21478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класс – 42 учащихся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23EF21-4492-6BAA-30E5-322CAF664A37}"/>
              </a:ext>
            </a:extLst>
          </p:cNvPr>
          <p:cNvSpPr txBox="1"/>
          <p:nvPr/>
        </p:nvSpPr>
        <p:spPr>
          <a:xfrm>
            <a:off x="3889173" y="2387100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Тест-админ: </a:t>
            </a:r>
            <a:b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сотрудник школы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BB1958-867B-EDB1-5832-D790B66963ED}"/>
              </a:ext>
            </a:extLst>
          </p:cNvPr>
          <p:cNvSpPr txBox="1"/>
          <p:nvPr/>
        </p:nvSpPr>
        <p:spPr>
          <a:xfrm>
            <a:off x="3912421" y="3128539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Наблюдатель:  </a:t>
            </a: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уполномоченные представители МП РК</a:t>
            </a:r>
          </a:p>
        </p:txBody>
      </p:sp>
      <p:pic>
        <p:nvPicPr>
          <p:cNvPr id="33" name="Рисунок 3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2E7D3125-2D6C-5D4A-DAC0-63A1FA58B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628" y="2424357"/>
            <a:ext cx="461665" cy="461665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E36A893E-7631-32BD-5ED6-9FCD13C20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551" y="3224637"/>
            <a:ext cx="360554" cy="410764"/>
          </a:xfrm>
          <a:prstGeom prst="rect">
            <a:avLst/>
          </a:prstGeom>
        </p:spPr>
      </p:pic>
      <p:sp>
        <p:nvSpPr>
          <p:cNvPr id="35" name="Прямоугольник 10">
            <a:extLst>
              <a:ext uri="{FF2B5EF4-FFF2-40B4-BE49-F238E27FC236}">
                <a16:creationId xmlns:a16="http://schemas.microsoft.com/office/drawing/2014/main" id="{5B9A5071-9BD5-5600-8DF9-1CD5F91EE3DD}"/>
              </a:ext>
            </a:extLst>
          </p:cNvPr>
          <p:cNvSpPr/>
          <p:nvPr/>
        </p:nvSpPr>
        <p:spPr>
          <a:xfrm>
            <a:off x="6435308" y="1854726"/>
            <a:ext cx="2732609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№1 (21 ученик)</a:t>
            </a:r>
          </a:p>
        </p:txBody>
      </p:sp>
      <p:sp>
        <p:nvSpPr>
          <p:cNvPr id="36" name="Прямоугольник 10">
            <a:extLst>
              <a:ext uri="{FF2B5EF4-FFF2-40B4-BE49-F238E27FC236}">
                <a16:creationId xmlns:a16="http://schemas.microsoft.com/office/drawing/2014/main" id="{DBE01F1D-9F57-1B4E-F226-0BF52A772D77}"/>
              </a:ext>
            </a:extLst>
          </p:cNvPr>
          <p:cNvSpPr/>
          <p:nvPr/>
        </p:nvSpPr>
        <p:spPr>
          <a:xfrm>
            <a:off x="9251528" y="1854726"/>
            <a:ext cx="2520726" cy="3471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Кабинет №2 (21 ученик)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822F23-CE1A-6881-4045-EF6A3926D195}"/>
              </a:ext>
            </a:extLst>
          </p:cNvPr>
          <p:cNvSpPr txBox="1"/>
          <p:nvPr/>
        </p:nvSpPr>
        <p:spPr>
          <a:xfrm>
            <a:off x="7322532" y="2443792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Тест-админ: </a:t>
            </a:r>
            <a:b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сотрудник школы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33B21E-0EEB-48AB-CDFB-395EA1AE2CEE}"/>
              </a:ext>
            </a:extLst>
          </p:cNvPr>
          <p:cNvSpPr txBox="1"/>
          <p:nvPr/>
        </p:nvSpPr>
        <p:spPr>
          <a:xfrm>
            <a:off x="7345780" y="3185231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Наблюдатель:  </a:t>
            </a: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уполномоченные представители МП РК</a:t>
            </a:r>
          </a:p>
        </p:txBody>
      </p:sp>
      <p:pic>
        <p:nvPicPr>
          <p:cNvPr id="39" name="Рисунок 38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FD80BCB8-49A0-8382-74B9-004AE6A3D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987" y="2481049"/>
            <a:ext cx="461665" cy="461665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EB2924DE-2B59-923A-7473-DEEC8CC5D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910" y="3281329"/>
            <a:ext cx="360554" cy="41076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66DBF034-6AB6-8411-01A8-B0FF791C576F}"/>
              </a:ext>
            </a:extLst>
          </p:cNvPr>
          <p:cNvSpPr txBox="1"/>
          <p:nvPr/>
        </p:nvSpPr>
        <p:spPr>
          <a:xfrm>
            <a:off x="10002339" y="2434784"/>
            <a:ext cx="154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Тест-админ: </a:t>
            </a:r>
            <a:b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сотрудник школы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38DAA57-6469-099C-4B52-A4C93B42FB71}"/>
              </a:ext>
            </a:extLst>
          </p:cNvPr>
          <p:cNvSpPr txBox="1"/>
          <p:nvPr/>
        </p:nvSpPr>
        <p:spPr>
          <a:xfrm>
            <a:off x="10025587" y="3176223"/>
            <a:ext cx="1746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Наблюдатель:  </a:t>
            </a: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уполномоченные представители МП РК</a:t>
            </a:r>
          </a:p>
        </p:txBody>
      </p:sp>
      <p:pic>
        <p:nvPicPr>
          <p:cNvPr id="43" name="Рисунок 42" descr="Изображение выглядит как снимок экрана, графическая вставка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73145048-3AD0-E28A-3E84-D395983A2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794" y="2472041"/>
            <a:ext cx="461665" cy="461665"/>
          </a:xfrm>
          <a:prstGeom prst="rect">
            <a:avLst/>
          </a:prstGeom>
        </p:spPr>
      </p:pic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A363C555-8483-DD87-FEB9-E8F9E91F4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2717" y="3272321"/>
            <a:ext cx="360554" cy="410764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CDC0A0D4-5257-EF01-D7AF-EA218AB0A65A}"/>
              </a:ext>
            </a:extLst>
          </p:cNvPr>
          <p:cNvSpPr txBox="1"/>
          <p:nvPr/>
        </p:nvSpPr>
        <p:spPr>
          <a:xfrm>
            <a:off x="466813" y="4261857"/>
            <a:ext cx="5745476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9A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РАЗРЕШАЕТСЯ: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Пользоваться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калькулятором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на платформе МОДО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Пользоваться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таблицей Менделеева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на платформе МОДО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2597F90-0C8D-8CD8-BE3C-5E1EFE51DCF7}"/>
              </a:ext>
            </a:extLst>
          </p:cNvPr>
          <p:cNvSpPr txBox="1"/>
          <p:nvPr/>
        </p:nvSpPr>
        <p:spPr>
          <a:xfrm>
            <a:off x="6359571" y="4253390"/>
            <a:ext cx="5745476" cy="14311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E1F1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ЗАПРЕЩАЕТСЯ: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Пользоваться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телефоном,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фотографировать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задания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Входить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посторонним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кроме тест-администратора, национального наблюдателя 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Заносить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посторонние предметы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кроме ручки, бумаги, воды</a:t>
            </a:r>
          </a:p>
        </p:txBody>
      </p:sp>
      <p:sp>
        <p:nvSpPr>
          <p:cNvPr id="47" name="Прямоугольник 10">
            <a:extLst>
              <a:ext uri="{FF2B5EF4-FFF2-40B4-BE49-F238E27FC236}">
                <a16:creationId xmlns:a16="http://schemas.microsoft.com/office/drawing/2014/main" id="{B68C9BA4-2C07-4AD7-0D23-4FF27566BF4E}"/>
              </a:ext>
            </a:extLst>
          </p:cNvPr>
          <p:cNvSpPr/>
          <p:nvPr/>
        </p:nvSpPr>
        <p:spPr>
          <a:xfrm>
            <a:off x="842955" y="1467955"/>
            <a:ext cx="4467225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(утром), 4-е классы, 154 минут</a:t>
            </a:r>
          </a:p>
        </p:txBody>
      </p:sp>
      <p:sp>
        <p:nvSpPr>
          <p:cNvPr id="48" name="Прямоугольник 10">
            <a:extLst>
              <a:ext uri="{FF2B5EF4-FFF2-40B4-BE49-F238E27FC236}">
                <a16:creationId xmlns:a16="http://schemas.microsoft.com/office/drawing/2014/main" id="{972F25D9-0254-7436-3CD2-DF23018B91E9}"/>
              </a:ext>
            </a:extLst>
          </p:cNvPr>
          <p:cNvSpPr/>
          <p:nvPr/>
        </p:nvSpPr>
        <p:spPr>
          <a:xfrm>
            <a:off x="6567558" y="1429855"/>
            <a:ext cx="5073722" cy="364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3C8C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сессия (после обеда), 9-е классы, 189 минут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2E336B-C91C-7F65-73E5-A740B80812CF}"/>
              </a:ext>
            </a:extLst>
          </p:cNvPr>
          <p:cNvSpPr txBox="1"/>
          <p:nvPr/>
        </p:nvSpPr>
        <p:spPr>
          <a:xfrm>
            <a:off x="395346" y="6115802"/>
            <a:ext cx="1145435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Уважительные причины отсутствия на МОДО: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болезнь, соревнования, выбытие из школы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(предоставление справок, приказов)</a:t>
            </a:r>
          </a:p>
        </p:txBody>
      </p:sp>
      <p:cxnSp>
        <p:nvCxnSpPr>
          <p:cNvPr id="50" name="Straight Connector 25">
            <a:extLst>
              <a:ext uri="{FF2B5EF4-FFF2-40B4-BE49-F238E27FC236}">
                <a16:creationId xmlns:a16="http://schemas.microsoft.com/office/drawing/2014/main" id="{7D1E3755-33D5-7322-99C1-908FDC064F73}"/>
              </a:ext>
            </a:extLst>
          </p:cNvPr>
          <p:cNvCxnSpPr>
            <a:cxnSpLocks/>
          </p:cNvCxnSpPr>
          <p:nvPr/>
        </p:nvCxnSpPr>
        <p:spPr>
          <a:xfrm rot="5400000">
            <a:off x="6096000" y="48353"/>
            <a:ext cx="0" cy="11520000"/>
          </a:xfrm>
          <a:prstGeom prst="line">
            <a:avLst/>
          </a:prstGeom>
          <a:noFill/>
          <a:ln w="9525" cap="flat" cmpd="sng">
            <a:solidFill>
              <a:srgbClr val="BFBFBF"/>
            </a:solidFill>
            <a:prstDash val="lgDash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1431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ФУНКЦИОНАЛЬНЫЕ ОБЯЗАННОСТИ КООРДИНАТОРА ОРГАНИЗАЦИИ ОБРАЗОВАНИЯ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C3FCE83-07BE-E09F-37C4-5D3B7968CA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702968"/>
              </p:ext>
            </p:extLst>
          </p:nvPr>
        </p:nvGraphicFramePr>
        <p:xfrm>
          <a:off x="693189" y="979517"/>
          <a:ext cx="10079874" cy="533400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701502">
                  <a:extLst>
                    <a:ext uri="{9D8B030D-6E8A-4147-A177-3AD203B41FA5}">
                      <a16:colId xmlns:a16="http://schemas.microsoft.com/office/drawing/2014/main" val="427083499"/>
                    </a:ext>
                  </a:extLst>
                </a:gridCol>
                <a:gridCol w="9378372">
                  <a:extLst>
                    <a:ext uri="{9D8B030D-6E8A-4147-A177-3AD203B41FA5}">
                      <a16:colId xmlns:a16="http://schemas.microsoft.com/office/drawing/2014/main" val="502672409"/>
                    </a:ext>
                  </a:extLst>
                </a:gridCol>
              </a:tblGrid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0" kern="1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b="0" kern="1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0" kern="1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Проверка и корректировка списка отобранных обучающихся</a:t>
                      </a:r>
                      <a:endParaRPr lang="ru-RU" sz="1600" b="0" kern="1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2163438054"/>
                  </a:ext>
                </a:extLst>
              </a:tr>
              <a:tr h="535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Определение тест-администраторов для проведения МОДО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29608224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Информирование сотрудников ОО и обучающихся о предстоящем МОДО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560009992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Организация работы по диагностике компьютеров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08261030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Взаимодействие с областным координатором, тест-администратором в подготовке и проведении МОДО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10699156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Подготовка компьютерных аудиторий (в т.ч. компьютеров и интернета)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3417648129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своевременной явки обучающихся на тестирование (за 30 минут до начала)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1378856576"/>
                  </a:ext>
                </a:extLst>
              </a:tr>
              <a:tr h="765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Координирование процесса прохождения анкетирования для руководителя, педагогов школ и родителей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597557390"/>
                  </a:ext>
                </a:extLst>
              </a:tr>
              <a:tr h="491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Распределение  дежурных на время проведения тестирования </a:t>
                      </a:r>
                      <a:endParaRPr lang="ru-RU" sz="16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262" marR="46262" marT="88859" marB="22902" anchor="ctr"/>
                </a:tc>
                <a:extLst>
                  <a:ext uri="{0D108BD9-81ED-4DB2-BD59-A6C34878D82A}">
                    <a16:rowId xmlns:a16="http://schemas.microsoft.com/office/drawing/2014/main" val="80360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31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ФУНКЦИОНАЛЬНЫЕ ОБЯЗАННОСТИ КООРДИНАТОРА ОРГАНИЗАЦИИ ОБРАЗОВАНИЯ</a:t>
            </a:r>
          </a:p>
        </p:txBody>
      </p:sp>
      <p:graphicFrame>
        <p:nvGraphicFramePr>
          <p:cNvPr id="2" name="Table 42">
            <a:extLst>
              <a:ext uri="{FF2B5EF4-FFF2-40B4-BE49-F238E27FC236}">
                <a16:creationId xmlns:a16="http://schemas.microsoft.com/office/drawing/2014/main" id="{21F8B412-D081-D9B4-C39D-5209AF60E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879845"/>
              </p:ext>
            </p:extLst>
          </p:nvPr>
        </p:nvGraphicFramePr>
        <p:xfrm>
          <a:off x="396240" y="1005840"/>
          <a:ext cx="10857114" cy="51816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6156960">
                  <a:extLst>
                    <a:ext uri="{9D8B030D-6E8A-4147-A177-3AD203B41FA5}">
                      <a16:colId xmlns:a16="http://schemas.microsoft.com/office/drawing/2014/main" val="3597278143"/>
                    </a:ext>
                  </a:extLst>
                </a:gridCol>
                <a:gridCol w="4700154">
                  <a:extLst>
                    <a:ext uri="{9D8B030D-6E8A-4147-A177-3AD203B41FA5}">
                      <a16:colId xmlns:a16="http://schemas.microsoft.com/office/drawing/2014/main" val="118983037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 работы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1" i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Требуемое время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1" i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9134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Подготовка</a:t>
                      </a:r>
                      <a:r>
                        <a:rPr lang="az-Cyrl-A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 </a:t>
                      </a:r>
                      <a:r>
                        <a:rPr lang="az-Cyrl-A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компьютерного класса</a:t>
                      </a:r>
                      <a:r>
                        <a:rPr lang="az-Cyrl-A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 dirty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 минут (примерно)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63771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Процедура входа в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 </a:t>
                      </a:r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систему, внесение паролей 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 минут (примерно)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7143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Введение 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</a:p>
                    <a:p>
                      <a:pPr algn="l" fontAlgn="base"/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 минут (примерно)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36818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Тестирование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154 минут (для 4-х классов)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</a:p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В) 189 минут (для 9-х классов)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677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Анкетирование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25-30 минут (примерно)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9674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Завершение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 </a:t>
                      </a:r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тестирования, сбор информации</a:t>
                      </a:r>
                      <a:endParaRPr lang="az-Cyrl-AZ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 минут (примерно)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3098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r>
                        <a:rPr lang="az-Cyrl-AZ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az-Cyrl-A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Общее время: 3 - 4 часа(примерно)</a:t>
                      </a:r>
                      <a:r>
                        <a:rPr lang="az-Cyrl-AZ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az-Cyrl-AZ" sz="1600" b="0" i="0" dirty="0">
                        <a:solidFill>
                          <a:srgbClr val="00246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005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10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46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ru-RU" sz="2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ФУНКЦИОНАЛЬНЫЕ ОБЯЗАННОСТИ КООРДИНАТОРА ОРГАНИЗАЦИИ ОБРАЗОВАНИЯ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CE382-D793-063D-1903-7EA3AC8013F3}"/>
              </a:ext>
            </a:extLst>
          </p:cNvPr>
          <p:cNvSpPr txBox="1">
            <a:spLocks/>
          </p:cNvSpPr>
          <p:nvPr/>
        </p:nvSpPr>
        <p:spPr>
          <a:xfrm>
            <a:off x="571938" y="940368"/>
            <a:ext cx="3418659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/>
              <a:t>ДОПОЛНИТЕЛЬНО</a:t>
            </a:r>
          </a:p>
        </p:txBody>
      </p:sp>
      <p:graphicFrame>
        <p:nvGraphicFramePr>
          <p:cNvPr id="5" name="TextBox 3">
            <a:extLst>
              <a:ext uri="{FF2B5EF4-FFF2-40B4-BE49-F238E27FC236}">
                <a16:creationId xmlns:a16="http://schemas.microsoft.com/office/drawing/2014/main" id="{15E3F05E-87CD-E2A3-6EAE-F01353425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003151"/>
              </p:ext>
            </p:extLst>
          </p:nvPr>
        </p:nvGraphicFramePr>
        <p:xfrm>
          <a:off x="4463201" y="934805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D8E1EF8-F112-44A2-63B5-0CB4D8AFE869}"/>
              </a:ext>
            </a:extLst>
          </p:cNvPr>
          <p:cNvSpPr/>
          <p:nvPr/>
        </p:nvSpPr>
        <p:spPr>
          <a:xfrm>
            <a:off x="4463201" y="5344762"/>
            <a:ext cx="690051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AEFFD9-141A-53C2-C6F9-24E7F8786DD8}"/>
              </a:ext>
            </a:extLst>
          </p:cNvPr>
          <p:cNvSpPr txBox="1"/>
          <p:nvPr/>
        </p:nvSpPr>
        <p:spPr>
          <a:xfrm>
            <a:off x="4453937" y="5416611"/>
            <a:ext cx="6909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Подготовка книг для каждой аудитории на случай, если обучающийся раньше закончил тестирование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34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a-E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ОРГАНИЗАЦИЯ РАБОТЫ ПО ДИАГНОСТИКИ КОМПЬЮТЕРОВ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F01FB-B802-A531-B8AA-765C8A5A5428}"/>
              </a:ext>
            </a:extLst>
          </p:cNvPr>
          <p:cNvSpPr txBox="1"/>
          <p:nvPr/>
        </p:nvSpPr>
        <p:spPr>
          <a:xfrm>
            <a:off x="768234" y="1267214"/>
            <a:ext cx="1048512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dirty="0">
                <a:latin typeface="Montserrat"/>
              </a:rPr>
              <a:t>Диагностика компьютеров проводится </a:t>
            </a:r>
            <a:endParaRPr lang="ru-RU" dirty="0">
              <a:latin typeface="Montserrat" panose="00000500000000000000" pitchFamily="2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Montserrat"/>
              </a:rPr>
              <a:t>на </a:t>
            </a:r>
            <a:r>
              <a:rPr lang="ru-RU" b="1" dirty="0">
                <a:latin typeface="Montserrat"/>
              </a:rPr>
              <a:t>каждом</a:t>
            </a:r>
            <a:r>
              <a:rPr lang="ru-RU" dirty="0">
                <a:latin typeface="Montserrat"/>
              </a:rPr>
              <a:t> ноутбуке/компьютере, которое будет использоваться для проведения исследования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Montserrat"/>
              </a:rPr>
              <a:t>за неделю до МОДО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Montserrat"/>
              </a:rPr>
              <a:t>совместно со </a:t>
            </a:r>
            <a:r>
              <a:rPr lang="ru-RU" b="1" dirty="0">
                <a:latin typeface="Montserrat"/>
              </a:rPr>
              <a:t>специалистом</a:t>
            </a:r>
            <a:r>
              <a:rPr lang="ru-RU" dirty="0">
                <a:latin typeface="Montserrat"/>
              </a:rPr>
              <a:t> организации образования, </a:t>
            </a:r>
            <a:r>
              <a:rPr lang="ru-RU" b="1" dirty="0">
                <a:latin typeface="Montserrat"/>
              </a:rPr>
              <a:t>ответственным за компьютерную технику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75AD60-EEE8-B6EE-21D7-6BC52B85A973}"/>
              </a:ext>
            </a:extLst>
          </p:cNvPr>
          <p:cNvSpPr txBox="1"/>
          <p:nvPr/>
        </p:nvSpPr>
        <p:spPr>
          <a:xfrm>
            <a:off x="768234" y="3167661"/>
            <a:ext cx="10398034" cy="2908104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/>
                <a:latin typeface="Montserrat"/>
                <a:ea typeface="Calibri" panose="020F0502020204030204" pitchFamily="34" charset="0"/>
                <a:cs typeface="Times New Roman"/>
              </a:rPr>
              <a:t>МИНИМАЛЬНЫЕ ТРЕБОВАНИЯ К КОМПЬЮТЕРАМ/НОУТБУКАМ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"/>
                <a:ea typeface="Calibri" panose="020F0502020204030204" pitchFamily="34" charset="0"/>
                <a:cs typeface="Times New Roman"/>
              </a:rPr>
              <a:t> 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/>
              <a:latin typeface="Montserrat"/>
              <a:ea typeface="Calibri" panose="020F0502020204030204" pitchFamily="34" charset="0"/>
              <a:cs typeface="Times New Roman"/>
            </a:endParaRP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64-разрядный (х64) процессор с тактовой частотой 2ГГц или выше;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не менее 4 ГБ ОЗУ;​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браузер Google </a:t>
            </a:r>
            <a:r>
              <a:rPr lang="ru-RU" b="1" dirty="0" err="1">
                <a:latin typeface="Montserrat"/>
                <a:cs typeface="Times New Roman"/>
              </a:rPr>
              <a:t>Chrome</a:t>
            </a:r>
            <a:r>
              <a:rPr lang="ru-RU" b="1" dirty="0">
                <a:latin typeface="Montserrat"/>
                <a:cs typeface="Times New Roman"/>
              </a:rPr>
              <a:t> или Mozilla FireFox с обновлением до последней версии​;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r>
              <a:rPr lang="ru-RU" b="1" dirty="0">
                <a:latin typeface="Montserrat"/>
                <a:cs typeface="Times New Roman"/>
              </a:rPr>
              <a:t>скорость интернета не менее </a:t>
            </a:r>
            <a:r>
              <a:rPr lang="en-US" b="1" dirty="0">
                <a:latin typeface="Montserrat"/>
                <a:cs typeface="Times New Roman"/>
              </a:rPr>
              <a:t>10</a:t>
            </a:r>
            <a:r>
              <a:rPr lang="ru-RU" b="1" dirty="0">
                <a:latin typeface="Montserrat"/>
                <a:cs typeface="Times New Roman"/>
              </a:rPr>
              <a:t>0Мб/сек;</a:t>
            </a:r>
          </a:p>
          <a:p>
            <a:pPr marL="461645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52438" algn="l"/>
              </a:tabLst>
            </a:pPr>
            <a:endParaRPr lang="ru-RU" b="1" dirty="0">
              <a:latin typeface="Montserra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2080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DA15B-7DA1-BD59-511C-C4774F51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574DBF-C44E-9096-5699-55B8343CDA6D}"/>
              </a:ext>
            </a:extLst>
          </p:cNvPr>
          <p:cNvSpPr txBox="1"/>
          <p:nvPr/>
        </p:nvSpPr>
        <p:spPr>
          <a:xfrm>
            <a:off x="516461" y="3108700"/>
            <a:ext cx="11009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СПАСИБО ЗА ВНИМАНИЕ</a:t>
            </a:r>
            <a:endParaRPr kumimoji="0" lang="ru-KZ" sz="2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800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9" ma:contentTypeDescription="Создание документа." ma:contentTypeScope="" ma:versionID="5943bdb3a167b5f6ff51ae39190b8a5f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c5b592b01393079c43f6712e09709158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Состояние одобрения" ma:internalName="_x0421__x043e__x0441__x0442__x043e__x044f__x043d__x0438__x0435__x0020__x043e__x0434__x043e__x0431__x0440__x0435__x043d__x0438__x044f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  <_Flow_SignoffStatus xmlns="2a82387d-61fb-4b2f-9eff-ef815e45d6b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4BD7FD-221C-42A5-9F00-8881D21E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82387d-61fb-4b2f-9eff-ef815e45d6b6"/>
    <ds:schemaRef ds:uri="b06eeaaa-3f6e-4adf-a4f2-525bbb4465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39340-C780-4B3D-A1AA-B55AB84BC02C}">
  <ds:schemaRefs>
    <ds:schemaRef ds:uri="http://purl.org/dc/dcmitype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b06eeaaa-3f6e-4adf-a4f2-525bbb44651a"/>
    <ds:schemaRef ds:uri="2a82387d-61fb-4b2f-9eff-ef815e45d6b6"/>
  </ds:schemaRefs>
</ds:datastoreItem>
</file>

<file path=customXml/itemProps3.xml><?xml version="1.0" encoding="utf-8"?>
<ds:datastoreItem xmlns:ds="http://schemas.openxmlformats.org/officeDocument/2006/customXml" ds:itemID="{025081BB-845A-4764-B59B-1BDABF13E3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10472</TotalTime>
  <Words>795</Words>
  <Application>Microsoft Office PowerPoint</Application>
  <PresentationFormat>Широкоэкранный</PresentationFormat>
  <Paragraphs>143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Segoe UI</vt:lpstr>
      <vt:lpstr>Wingdings</vt:lpstr>
      <vt:lpstr>Office Theme</vt:lpstr>
      <vt:lpstr>Процедуры подготовки и проведения МОДО - 2024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Asem Zhulbarisova</dc:creator>
  <cp:lastModifiedBy>Акбаева Айгуль Абдирасиловна</cp:lastModifiedBy>
  <cp:revision>132</cp:revision>
  <dcterms:created xsi:type="dcterms:W3CDTF">2022-02-22T13:06:07Z</dcterms:created>
  <dcterms:modified xsi:type="dcterms:W3CDTF">2024-03-28T08:06:58Z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