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239625" cy="7812088"/>
  <p:notesSz cx="7812088" cy="1223962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979758" y="2357459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/>
          <p:cNvSpPr/>
          <p:nvPr/>
        </p:nvSpPr>
        <p:spPr bwMode="auto">
          <a:xfrm>
            <a:off x="813792" y="17021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 dirty="0">
                <a:solidFill>
                  <a:srgbClr val="002060"/>
                </a:solidFill>
              </a:rPr>
              <a:t>ҚАЗАҚСТАН РЕСПУБЛИКАСЫ </a:t>
            </a:r>
            <a:r>
              <a:rPr lang="kk-KZ" sz="1800" b="1" dirty="0" smtClean="0">
                <a:solidFill>
                  <a:srgbClr val="002060"/>
                </a:solidFill>
              </a:rPr>
              <a:t>ОҚУ-АҒАРТУ </a:t>
            </a:r>
            <a:r>
              <a:rPr lang="kk-KZ" sz="1800" b="1" dirty="0">
                <a:solidFill>
                  <a:srgbClr val="002060"/>
                </a:solidFill>
              </a:rPr>
              <a:t>МИНИСТРЛІГІ</a:t>
            </a:r>
            <a:endParaRPr sz="1700" b="1" dirty="0">
              <a:solidFill>
                <a:srgbClr val="002060"/>
              </a:solidFill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44559" y="2433836"/>
            <a:ext cx="9294464" cy="1574507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БАЛАЛАР  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ТАРАПЫНА</a:t>
            </a:r>
            <a:r>
              <a:rPr lang="en-US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mtClean="0">
                <a:solidFill>
                  <a:srgbClr val="002060"/>
                </a:solidFill>
                <a:latin typeface="+mj-lt"/>
              </a:rPr>
              <a:t>ЗОРЛЫҚ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- ЗОМБЫЛЫҚ ЖАСАУ ФАКТІЛЕРІН  ҚОЛҒА </a:t>
            </a:r>
            <a:r>
              <a:rPr lang="ru-RU">
                <a:solidFill>
                  <a:srgbClr val="002060"/>
                </a:solidFill>
                <a:latin typeface="+mj-lt"/>
              </a:rPr>
              <a:t>АЛУ </a:t>
            </a:r>
            <a:r>
              <a:rPr lang="ru-RU" smtClean="0">
                <a:solidFill>
                  <a:srgbClr val="002060"/>
                </a:solidFill>
                <a:latin typeface="+mj-lt"/>
              </a:rPr>
              <a:t>ЖӘНЕ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ТӨТЕНШЕ ЖАҒДАЙЛАРҒА ЖАУАП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БЕРУ</a:t>
            </a:r>
          </a:p>
          <a:p>
            <a:pPr algn="ctr">
              <a:defRPr/>
            </a:pPr>
            <a:endParaRPr lang="kk-KZ" dirty="0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3400" b="1" dirty="0">
                <a:solidFill>
                  <a:srgbClr val="002060"/>
                </a:solidFill>
              </a:rPr>
              <a:t>АЛГОРИТМІ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306;g1bc6e687a7d_0_661"/>
          <p:cNvPicPr/>
          <p:nvPr/>
        </p:nvPicPr>
        <p:blipFill>
          <a:blip r:embed="rId2">
            <a:alphaModFix/>
          </a:blip>
          <a:srcRect l="35383" t="16583" r="38520" b="58928"/>
          <a:stretch/>
        </p:blipFill>
        <p:spPr bwMode="auto">
          <a:xfrm flipH="1">
            <a:off x="73350" y="4346600"/>
            <a:ext cx="1937000" cy="1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07;g1bc6e687a7d_0_661"/>
          <p:cNvPicPr/>
          <p:nvPr/>
        </p:nvPicPr>
        <p:blipFill>
          <a:blip r:embed="rId2">
            <a:alphaModFix/>
          </a:blip>
          <a:srcRect l="22287" t="40696" r="49947" b="34813"/>
          <a:stretch/>
        </p:blipFill>
        <p:spPr bwMode="auto">
          <a:xfrm flipH="1">
            <a:off x="6179225" y="1828025"/>
            <a:ext cx="2060900" cy="18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8;g1bc6e687a7d_0_661"/>
          <p:cNvSpPr/>
          <p:nvPr/>
        </p:nvSpPr>
        <p:spPr bwMode="auto">
          <a:xfrm>
            <a:off x="1725089" y="1270975"/>
            <a:ext cx="8708957" cy="2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309;g1bc6e687a7d_0_661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Google Shape;310;g1bc6e687a7d_0_661"/>
          <p:cNvSpPr/>
          <p:nvPr/>
        </p:nvSpPr>
        <p:spPr bwMode="auto">
          <a:xfrm>
            <a:off x="2738838" y="2363550"/>
            <a:ext cx="292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600" dirty="0"/>
              <a:t>қарулы шабуылдаушыны </a:t>
            </a:r>
            <a:r>
              <a:rPr lang="kk-KZ" sz="1800" b="1" i="1" dirty="0"/>
              <a:t>анықтау</a:t>
            </a:r>
            <a:endParaRPr lang="ru-RU" sz="1800" b="1" i="1" dirty="0"/>
          </a:p>
        </p:txBody>
      </p:sp>
      <p:sp>
        <p:nvSpPr>
          <p:cNvPr id="9" name="Google Shape;311;g1bc6e687a7d_0_661"/>
          <p:cNvSpPr/>
          <p:nvPr/>
        </p:nvSpPr>
        <p:spPr bwMode="auto">
          <a:xfrm>
            <a:off x="1968675" y="4395169"/>
            <a:ext cx="36117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600" dirty="0"/>
              <a:t>қарулы шабуыл фактісі туралы объектінің басшылығына, құқық қорғау және/немесе арнаулы мемлекеттік органдарға кез келген тәсілмен </a:t>
            </a:r>
            <a:r>
              <a:rPr lang="kk-KZ" sz="1800" b="1" i="1" dirty="0"/>
              <a:t>хабарлау</a:t>
            </a:r>
            <a:endParaRPr lang="ru-RU" sz="1800" b="1" i="1" dirty="0"/>
          </a:p>
        </p:txBody>
      </p:sp>
      <p:sp>
        <p:nvSpPr>
          <p:cNvPr id="10" name="Google Shape;312;g1bc6e687a7d_0_661"/>
          <p:cNvSpPr/>
          <p:nvPr/>
        </p:nvSpPr>
        <p:spPr bwMode="auto">
          <a:xfrm>
            <a:off x="8240131" y="2260371"/>
            <a:ext cx="3868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объектідегі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жерлеріне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қарай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жылжуына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тосқауыл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қою</a:t>
            </a:r>
            <a:endParaRPr sz="1800" b="1" i="1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1" name="Google Shape;313;g1bc6e687a7d_0_661"/>
          <p:cNvSpPr/>
          <p:nvPr/>
        </p:nvSpPr>
        <p:spPr bwMode="auto">
          <a:xfrm>
            <a:off x="8438425" y="4526388"/>
            <a:ext cx="3471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600" dirty="0"/>
              <a:t>объектідегі адамдардың қауіпсіздігін қамтамасыз ету </a:t>
            </a:r>
            <a:r>
              <a:rPr lang="kk-KZ" sz="1800" b="1" i="1" dirty="0"/>
              <a:t>шараларын қабылдау </a:t>
            </a:r>
            <a:r>
              <a:rPr lang="kk-KZ" sz="1600" dirty="0"/>
              <a:t>(эвакуация, ішкі кедергілерді бұғаттау)</a:t>
            </a:r>
            <a:endParaRPr lang="ru-RU" sz="1600" dirty="0"/>
          </a:p>
        </p:txBody>
      </p:sp>
      <p:cxnSp>
        <p:nvCxnSpPr>
          <p:cNvPr id="12" name="Google Shape;314;g1bc6e687a7d_0_661"/>
          <p:cNvCxnSpPr>
            <a:cxnSpLocks/>
            <a:stCxn id="13" idx="2"/>
            <a:endCxn id="4" idx="0"/>
          </p:cNvCxnSpPr>
          <p:nvPr/>
        </p:nvCxnSpPr>
        <p:spPr bwMode="auto">
          <a:xfrm rot="5400000">
            <a:off x="1240966" y="3106400"/>
            <a:ext cx="1041300" cy="1439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316;g1bc6e687a7d_0_661"/>
          <p:cNvCxnSpPr>
            <a:cxnSpLocks/>
            <a:endCxn id="15" idx="0"/>
          </p:cNvCxnSpPr>
          <p:nvPr/>
        </p:nvCxnSpPr>
        <p:spPr bwMode="auto">
          <a:xfrm rot="5400000">
            <a:off x="7116475" y="3756300"/>
            <a:ext cx="718799" cy="27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3" name="Google Shape;315;g1bc6e687a7d_0_661"/>
          <p:cNvPicPr/>
          <p:nvPr/>
        </p:nvPicPr>
        <p:blipFill>
          <a:blip r:embed="rId3">
            <a:alphaModFix/>
          </a:blip>
          <a:srcRect l="31868" r="39618"/>
          <a:stretch/>
        </p:blipFill>
        <p:spPr bwMode="auto">
          <a:xfrm flipH="1">
            <a:off x="2017732" y="1624575"/>
            <a:ext cx="927168" cy="16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8;g1bc6e687a7d_0_661"/>
          <p:cNvPicPr/>
          <p:nvPr/>
        </p:nvPicPr>
        <p:blipFill>
          <a:blip r:embed="rId2">
            <a:alphaModFix/>
          </a:blip>
          <a:srcRect l="4546" t="4143" r="82961" b="85768"/>
          <a:stretch/>
        </p:blipFill>
        <p:spPr bwMode="auto">
          <a:xfrm>
            <a:off x="768725" y="2541775"/>
            <a:ext cx="927175" cy="7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19;g1bc6e687a7d_0_661"/>
          <p:cNvPicPr/>
          <p:nvPr/>
        </p:nvPicPr>
        <p:blipFill>
          <a:blip r:embed="rId2">
            <a:alphaModFix/>
          </a:blip>
          <a:srcRect l="50467" t="2378" r="38515" b="86639"/>
          <a:stretch/>
        </p:blipFill>
        <p:spPr bwMode="auto">
          <a:xfrm>
            <a:off x="823437" y="1624888"/>
            <a:ext cx="8177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0;g1bc6e687a7d_0_661"/>
          <p:cNvSpPr/>
          <p:nvPr/>
        </p:nvSpPr>
        <p:spPr bwMode="auto">
          <a:xfrm>
            <a:off x="1623863" y="22025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" name="Google Shape;321;g1bc6e687a7d_0_661"/>
          <p:cNvSpPr/>
          <p:nvPr/>
        </p:nvSpPr>
        <p:spPr bwMode="auto">
          <a:xfrm>
            <a:off x="1623863" y="29276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5" name="Google Shape;317;g1bc6e687a7d_0_661"/>
          <p:cNvPicPr/>
          <p:nvPr/>
        </p:nvPicPr>
        <p:blipFill>
          <a:blip r:embed="rId2">
            <a:alphaModFix/>
          </a:blip>
          <a:srcRect l="-919" t="64748" r="69646" b="3665"/>
          <a:stretch/>
        </p:blipFill>
        <p:spPr bwMode="auto">
          <a:xfrm>
            <a:off x="6179225" y="4251750"/>
            <a:ext cx="2321200" cy="239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728538" y="5253900"/>
            <a:ext cx="109056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8013" y="3174538"/>
            <a:ext cx="3300001" cy="18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438025" y="3416600"/>
            <a:ext cx="79920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438014" y="3430181"/>
            <a:ext cx="79050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Жақын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маңдағы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білім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алушыларды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қорғауды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ұйымдастыру</a:t>
            </a:r>
            <a:endParaRPr lang="ru-RU" sz="15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endParaRPr sz="1300" b="1" dirty="0" smtClean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 dirty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k-KZ" dirty="0" smtClean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кепілге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алынуына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бермеңіз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шығарыңыз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жауып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тастаңыз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үшін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мүмкіндігіне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ұстаңыз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824021" y="1309025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39958" y="1309025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7150" y="1309025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21003" y="9190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81212" y="1357638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613829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кепілге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30341" y="1622030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басқыншылардың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6099" y="13090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4684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509796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48550" y="1309025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39445" y="146768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күрес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штабтың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9522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692248" y="2901025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Персоналдың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</a:t>
            </a:r>
            <a:r>
              <a:rPr lang="ru-RU" sz="1600" b="1" dirty="0"/>
              <a:t>, </a:t>
            </a:r>
            <a:r>
              <a:rPr lang="ru-RU" sz="1600" b="1" dirty="0" err="1"/>
              <a:t>педагогтар</a:t>
            </a:r>
            <a:r>
              <a:rPr lang="ru-RU" sz="1600" b="1" dirty="0"/>
              <a:t>):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438027" y="4980707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110413" y="5253900"/>
            <a:ext cx="10011299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қолжетімді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тәсілмен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кепілдендірілген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қамтамасыз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шартымен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хабардар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ету</a:t>
            </a:r>
            <a:endParaRPr lang="ru-RU" sz="15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endParaRPr sz="15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кепілге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қаскүнемдер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3349192" y="397450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1038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kk-KZ" sz="1500" b="1" i="1" dirty="0" smtClean="0">
                <a:solidFill>
                  <a:schemeClr val="dk1"/>
                </a:solidFill>
              </a:rPr>
              <a:t>саны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қару-жарақ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694393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лақап</a:t>
            </a:r>
            <a:r>
              <a:rPr lang="ru-RU" sz="1500" b="1" i="1" dirty="0">
                <a:solidFill>
                  <a:schemeClr val="dk1"/>
                </a:solidFill>
              </a:rPr>
              <a:t> </a:t>
            </a:r>
            <a:r>
              <a:rPr lang="ru-RU" sz="1500" b="1" i="1" dirty="0" err="1" smtClean="0">
                <a:solidFill>
                  <a:schemeClr val="dk1"/>
                </a:solidFill>
              </a:rPr>
              <a:t>аттар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kk-KZ" sz="1500" b="1" i="1" dirty="0" smtClean="0">
                <a:solidFill>
                  <a:schemeClr val="dk1"/>
                </a:solidFill>
              </a:rPr>
              <a:t>ұлты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4254213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жабдықтау</a:t>
            </a:r>
            <a:r>
              <a:rPr lang="en-US" sz="1500" b="1" i="1" dirty="0" smtClean="0">
                <a:solidFill>
                  <a:schemeClr val="dk1"/>
                </a:solidFill>
              </a:rPr>
              <a:t>,</a:t>
            </a:r>
            <a:endParaRPr sz="1500" b="1" i="1" dirty="0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kk-KZ" sz="1500" b="1" i="1" dirty="0" smtClean="0">
                <a:solidFill>
                  <a:schemeClr val="dk1"/>
                </a:solidFill>
              </a:rPr>
              <a:t>жасы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38061" y="5561150"/>
            <a:ext cx="1418750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7;g1bc6e687a7d_0_794"/>
          <p:cNvSpPr/>
          <p:nvPr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58;g1bc6e687a7d_0_794"/>
          <p:cNvPicPr/>
          <p:nvPr/>
        </p:nvPicPr>
        <p:blipFill>
          <a:blip r:embed="rId2">
            <a:alphaModFix/>
          </a:blip>
          <a:srcRect l="72547" r="-790"/>
          <a:stretch/>
        </p:blipFill>
        <p:spPr bwMode="auto">
          <a:xfrm>
            <a:off x="173963" y="4468494"/>
            <a:ext cx="1139474" cy="26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9;g1bc6e687a7d_0_794"/>
          <p:cNvPicPr/>
          <p:nvPr/>
        </p:nvPicPr>
        <p:blipFill>
          <a:blip r:embed="rId2">
            <a:alphaModFix/>
          </a:blip>
          <a:srcRect r="71757"/>
          <a:stretch/>
        </p:blipFill>
        <p:spPr bwMode="auto">
          <a:xfrm>
            <a:off x="173963" y="1450869"/>
            <a:ext cx="1139474" cy="26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0;g1bc6e687a7d_0_794"/>
          <p:cNvSpPr/>
          <p:nvPr/>
        </p:nvSpPr>
        <p:spPr bwMode="auto">
          <a:xfrm>
            <a:off x="138000" y="-34082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адамдарды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8" name="Google Shape;361;g1bc6e687a7d_0_794"/>
          <p:cNvSpPr/>
          <p:nvPr/>
        </p:nvSpPr>
        <p:spPr bwMode="auto">
          <a:xfrm>
            <a:off x="4031580" y="797311"/>
            <a:ext cx="4131057" cy="40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Оқушылардың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әрекеттері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62;g1bc6e687a7d_0_794"/>
          <p:cNvSpPr/>
          <p:nvPr/>
        </p:nvSpPr>
        <p:spPr bwMode="auto">
          <a:xfrm>
            <a:off x="1738438" y="1447025"/>
            <a:ext cx="100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үрейленбеңіз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сабырлы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болыңыз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өзін-өзі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ұстаңыз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0" name="Google Shape;363;g1bc6e687a7d_0_794"/>
          <p:cNvSpPr/>
          <p:nvPr/>
        </p:nvSpPr>
        <p:spPr bwMode="auto">
          <a:xfrm>
            <a:off x="1933285" y="188377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қауіпсіз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табуға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тырысыңыз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4;g1bc6e687a7d_0_794"/>
          <p:cNvSpPr/>
          <p:nvPr/>
        </p:nvSpPr>
        <p:spPr bwMode="auto">
          <a:xfrm>
            <a:off x="1738438" y="2349714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Есіңізде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болсын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сіздің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тұтқынға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алынғаныңыз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туралы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хабарлама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арнайы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қызметтер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қазірдің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өзінде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босату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үшін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қажеттінің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бәрін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жасайды</a:t>
            </a:r>
            <a:r>
              <a:rPr lang="ru-RU" sz="1500" b="1" dirty="0">
                <a:solidFill>
                  <a:schemeClr val="dk1"/>
                </a:solidFill>
              </a:rPr>
              <a:t>.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2" name="Google Shape;365;g1bc6e687a7d_0_79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-1367576" y="4150263"/>
            <a:ext cx="5653001" cy="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6;g1bc6e687a7d_0_794"/>
          <p:cNvSpPr/>
          <p:nvPr/>
        </p:nvSpPr>
        <p:spPr bwMode="auto">
          <a:xfrm>
            <a:off x="1933285" y="3020344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шабуылдаушыларды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қолдануға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итермелейтін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адам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шығынына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әкелетін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әрекеттерді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болдырмау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67;g1bc6e687a7d_0_794"/>
          <p:cNvSpPr/>
          <p:nvPr/>
        </p:nvSpPr>
        <p:spPr bwMode="auto">
          <a:xfrm>
            <a:off x="1738438" y="3667329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айыру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қорлау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қорлыққа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төзініз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қылмыскерлердің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көзіне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қарамаңыз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арандатушылықпен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етпеңіз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5" name="Google Shape;368;g1bc6e687a7d_0_794"/>
          <p:cNvSpPr/>
          <p:nvPr/>
        </p:nvSpPr>
        <p:spPr bwMode="auto">
          <a:xfrm>
            <a:off x="1933285" y="4317043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кез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келген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әрекеттерді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орындау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үшін</a:t>
            </a:r>
            <a:r>
              <a:rPr lang="ru-RU" sz="1500" dirty="0">
                <a:solidFill>
                  <a:srgbClr val="2F5496"/>
                </a:solidFill>
              </a:rPr>
              <a:t> (</a:t>
            </a:r>
            <a:r>
              <a:rPr lang="ru-RU" sz="1500" dirty="0" err="1">
                <a:solidFill>
                  <a:srgbClr val="2F5496"/>
                </a:solidFill>
              </a:rPr>
              <a:t>отыру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тұру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ішу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дәретханаға</a:t>
            </a:r>
            <a:r>
              <a:rPr lang="ru-RU" sz="1500" dirty="0">
                <a:solidFill>
                  <a:srgbClr val="2F5496"/>
                </a:solidFill>
              </a:rPr>
              <a:t> бару), </a:t>
            </a:r>
            <a:r>
              <a:rPr lang="ru-RU" sz="1500" dirty="0" err="1">
                <a:solidFill>
                  <a:srgbClr val="2F5496"/>
                </a:solidFill>
              </a:rPr>
              <a:t>рұқсат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сұраңыз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69;g1bc6e687a7d_0_794"/>
          <p:cNvSpPr/>
          <p:nvPr/>
        </p:nvSpPr>
        <p:spPr bwMode="auto">
          <a:xfrm>
            <a:off x="1738438" y="4782986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егер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жарақат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алсаңыз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қозғалмауға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тырысыңыз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бұл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жоғалтуды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азайтады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" name="Google Shape;370;g1bc6e687a7d_0_794"/>
          <p:cNvSpPr/>
          <p:nvPr/>
        </p:nvSpPr>
        <p:spPr bwMode="auto">
          <a:xfrm>
            <a:off x="1933285" y="5169417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қауіпсіздік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күштерінің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босату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операциясы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кезінде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келесі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талаптарды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қатаң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сақтаңыз</a:t>
            </a:r>
            <a:endParaRPr lang="ru-RU" sz="1500" dirty="0">
              <a:solidFill>
                <a:srgbClr val="2F5496"/>
              </a:solidFill>
            </a:endParaRPr>
          </a:p>
        </p:txBody>
      </p:sp>
      <p:sp>
        <p:nvSpPr>
          <p:cNvPr id="18" name="Google Shape;371;g1bc6e687a7d_0_794"/>
          <p:cNvSpPr/>
          <p:nvPr/>
        </p:nvSpPr>
        <p:spPr bwMode="auto">
          <a:xfrm>
            <a:off x="1738438" y="5816402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еденге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төмен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қаратып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жатыңыз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басыңызды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қолыңызбен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жауып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372;g1bc6e687a7d_0_794"/>
          <p:cNvSpPr/>
          <p:nvPr/>
        </p:nvSpPr>
        <p:spPr bwMode="auto">
          <a:xfrm>
            <a:off x="1933285" y="633959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Барлау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қызметкерлеріне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қарай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жүгірмеңіз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немесе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қашпаңыз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өйткені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қылмыскер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деп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санауы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мүмкін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73;g1bc6e687a7d_0_794"/>
          <p:cNvSpPr/>
          <p:nvPr/>
        </p:nvSpPr>
        <p:spPr bwMode="auto">
          <a:xfrm>
            <a:off x="1738438" y="678075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есік</a:t>
            </a:r>
            <a:r>
              <a:rPr lang="ru-RU" sz="1500" b="1" dirty="0">
                <a:solidFill>
                  <a:schemeClr val="dk1"/>
                </a:solidFill>
              </a:rPr>
              <a:t> пен </a:t>
            </a:r>
            <a:r>
              <a:rPr lang="ru-RU" sz="1500" b="1" dirty="0" err="1">
                <a:solidFill>
                  <a:schemeClr val="dk1"/>
                </a:solidFill>
              </a:rPr>
              <a:t>терезе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аулақ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болыңыз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1bc6e687a7d_0_864"/>
          <p:cNvSpPr/>
          <p:nvPr/>
        </p:nvSpPr>
        <p:spPr bwMode="auto">
          <a:xfrm>
            <a:off x="8311929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379;g1bc6e687a7d_0_864"/>
          <p:cNvSpPr/>
          <p:nvPr/>
        </p:nvSpPr>
        <p:spPr bwMode="auto">
          <a:xfrm>
            <a:off x="4338688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80;g1bc6e687a7d_0_864"/>
          <p:cNvSpPr/>
          <p:nvPr/>
        </p:nvSpPr>
        <p:spPr bwMode="auto">
          <a:xfrm>
            <a:off x="0" y="5039781"/>
            <a:ext cx="12239700" cy="634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81;g1bc6e687a7d_0_864"/>
          <p:cNvSpPr/>
          <p:nvPr/>
        </p:nvSpPr>
        <p:spPr bwMode="auto">
          <a:xfrm>
            <a:off x="7058613" y="1192733"/>
            <a:ext cx="4810200" cy="1019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382;g1bc6e687a7d_0_864"/>
          <p:cNvSpPr/>
          <p:nvPr/>
        </p:nvSpPr>
        <p:spPr bwMode="auto">
          <a:xfrm>
            <a:off x="932013" y="1510069"/>
            <a:ext cx="5126100" cy="499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383;g1bc6e687a7d_0_864"/>
          <p:cNvSpPr/>
          <p:nvPr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384;g1bc6e687a7d_0_864"/>
          <p:cNvPicPr/>
          <p:nvPr/>
        </p:nvPicPr>
        <p:blipFill>
          <a:blip r:embed="rId2">
            <a:alphaModFix/>
          </a:blip>
          <a:srcRect l="3032" t="15736" r="86052" b="59775"/>
          <a:stretch/>
        </p:blipFill>
        <p:spPr bwMode="auto">
          <a:xfrm flipH="1">
            <a:off x="370813" y="1250125"/>
            <a:ext cx="445700" cy="101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5;g1bc6e687a7d_0_864"/>
          <p:cNvPicPr/>
          <p:nvPr/>
        </p:nvPicPr>
        <p:blipFill>
          <a:blip r:embed="rId2">
            <a:alphaModFix/>
          </a:blip>
          <a:srcRect l="24099" t="16164" r="51745" b="59347"/>
          <a:stretch/>
        </p:blipFill>
        <p:spPr bwMode="auto">
          <a:xfrm flipH="1">
            <a:off x="6173619" y="1262027"/>
            <a:ext cx="884995" cy="9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g1bc6e687a7d_0_864"/>
          <p:cNvSpPr/>
          <p:nvPr/>
        </p:nvSpPr>
        <p:spPr bwMode="auto">
          <a:xfrm>
            <a:off x="1765371" y="787965"/>
            <a:ext cx="8708957" cy="33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87;g1bc6e687a7d_0_864"/>
          <p:cNvSpPr/>
          <p:nvPr/>
        </p:nvSpPr>
        <p:spPr bwMode="auto">
          <a:xfrm>
            <a:off x="1200888" y="1602950"/>
            <a:ext cx="458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өз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бастамасы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бойынша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келіссөздерге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кірмеу</a:t>
            </a:r>
            <a:r>
              <a:rPr lang="ru-RU" sz="1300" b="1" i="1" dirty="0">
                <a:solidFill>
                  <a:schemeClr val="dk1"/>
                </a:solidFill>
              </a:rPr>
              <a:t>. 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88;g1bc6e687a7d_0_864"/>
          <p:cNvSpPr/>
          <p:nvPr/>
        </p:nvSpPr>
        <p:spPr bwMode="auto">
          <a:xfrm>
            <a:off x="7328012" y="1196515"/>
            <a:ext cx="4540688" cy="110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300" b="1" i="1" dirty="0" err="1" smtClean="0"/>
              <a:t>мұқият</a:t>
            </a:r>
            <a:r>
              <a:rPr lang="ru-RU" sz="1300" b="1" i="1" dirty="0" smtClean="0"/>
              <a:t> </a:t>
            </a:r>
            <a:r>
              <a:rPr lang="ru-RU" sz="1300" b="1" i="1" dirty="0" err="1"/>
              <a:t>болыңыз</a:t>
            </a:r>
            <a:r>
              <a:rPr lang="ru-RU" sz="1200" dirty="0"/>
              <a:t>, </a:t>
            </a:r>
            <a:r>
              <a:rPr lang="ru-RU" sz="1200" dirty="0" err="1"/>
              <a:t>қылмыскерлердің</a:t>
            </a:r>
            <a:r>
              <a:rPr lang="ru-RU" sz="1200" dirty="0"/>
              <a:t> </a:t>
            </a:r>
            <a:r>
              <a:rPr lang="ru-RU" sz="1200" dirty="0" err="1"/>
              <a:t>белгілерін</a:t>
            </a:r>
            <a:r>
              <a:rPr lang="ru-RU" sz="1200" dirty="0"/>
              <a:t>, </a:t>
            </a:r>
            <a:r>
              <a:rPr lang="ru-RU" sz="1200" dirty="0" err="1"/>
              <a:t>олардың</a:t>
            </a:r>
            <a:r>
              <a:rPr lang="ru-RU" sz="1200" dirty="0"/>
              <a:t> бет-</a:t>
            </a:r>
            <a:r>
              <a:rPr lang="ru-RU" sz="1200" dirty="0" err="1"/>
              <a:t>әлпетінің</a:t>
            </a:r>
            <a:r>
              <a:rPr lang="ru-RU" sz="1200" dirty="0"/>
              <a:t> </a:t>
            </a:r>
            <a:r>
              <a:rPr lang="ru-RU" sz="1200" dirty="0" err="1"/>
              <a:t>ерекшеліктерін</a:t>
            </a:r>
            <a:r>
              <a:rPr lang="ru-RU" sz="1200" dirty="0"/>
              <a:t>, </a:t>
            </a:r>
            <a:r>
              <a:rPr lang="ru-RU" sz="1200" dirty="0" err="1"/>
              <a:t>киімдерін</a:t>
            </a:r>
            <a:r>
              <a:rPr lang="ru-RU" sz="1200" dirty="0"/>
              <a:t>, </a:t>
            </a:r>
            <a:r>
              <a:rPr lang="ru-RU" sz="1200" dirty="0" err="1"/>
              <a:t>есімдерін</a:t>
            </a:r>
            <a:r>
              <a:rPr lang="ru-RU" sz="1200" dirty="0"/>
              <a:t>, </a:t>
            </a:r>
            <a:r>
              <a:rPr lang="ru-RU" sz="1200" dirty="0" err="1"/>
              <a:t>лақап</a:t>
            </a:r>
            <a:r>
              <a:rPr lang="ru-RU" sz="1200" dirty="0"/>
              <a:t> </a:t>
            </a:r>
            <a:r>
              <a:rPr lang="ru-RU" sz="1200" dirty="0" err="1"/>
              <a:t>аттарын</a:t>
            </a:r>
            <a:r>
              <a:rPr lang="ru-RU" sz="1200" dirty="0"/>
              <a:t>, </a:t>
            </a:r>
            <a:r>
              <a:rPr lang="ru-RU" sz="1200" dirty="0" err="1"/>
              <a:t>ықтимал</a:t>
            </a:r>
            <a:r>
              <a:rPr lang="ru-RU" sz="1200" dirty="0"/>
              <a:t> </a:t>
            </a:r>
            <a:r>
              <a:rPr lang="ru-RU" sz="1200" dirty="0" err="1"/>
              <a:t>тыртықтар</a:t>
            </a:r>
            <a:r>
              <a:rPr lang="ru-RU" sz="1200" dirty="0"/>
              <a:t> мен </a:t>
            </a:r>
            <a:r>
              <a:rPr lang="ru-RU" sz="1200" dirty="0" err="1"/>
              <a:t>татуировкаларды</a:t>
            </a:r>
            <a:r>
              <a:rPr lang="ru-RU" sz="1200" dirty="0"/>
              <a:t>, </a:t>
            </a:r>
            <a:r>
              <a:rPr lang="ru-RU" sz="1200" dirty="0" err="1"/>
              <a:t>сөйлеу</a:t>
            </a:r>
            <a:r>
              <a:rPr lang="ru-RU" sz="1200" dirty="0"/>
              <a:t> </a:t>
            </a:r>
            <a:r>
              <a:rPr lang="ru-RU" sz="1200" dirty="0" err="1"/>
              <a:t>ерекшеліктері</a:t>
            </a:r>
            <a:r>
              <a:rPr lang="ru-RU" sz="1200" dirty="0"/>
              <a:t> мен </a:t>
            </a:r>
            <a:r>
              <a:rPr lang="ru-RU" sz="1200" dirty="0" err="1"/>
              <a:t>мінез-құлқын</a:t>
            </a:r>
            <a:r>
              <a:rPr lang="ru-RU" sz="1200" dirty="0"/>
              <a:t>, </a:t>
            </a:r>
            <a:r>
              <a:rPr lang="ru-RU" sz="1200" dirty="0" err="1"/>
              <a:t>сөйлесу</a:t>
            </a:r>
            <a:r>
              <a:rPr lang="ru-RU" sz="1200" dirty="0"/>
              <a:t> </a:t>
            </a:r>
            <a:r>
              <a:rPr lang="ru-RU" sz="1200" dirty="0" err="1"/>
              <a:t>тақырыбын</a:t>
            </a:r>
            <a:r>
              <a:rPr lang="ru-RU" sz="1200" dirty="0"/>
              <a:t> </a:t>
            </a:r>
            <a:r>
              <a:rPr lang="ru-RU" sz="1200" dirty="0" err="1"/>
              <a:t>есте</a:t>
            </a:r>
            <a:r>
              <a:rPr lang="ru-RU" sz="1200" dirty="0"/>
              <a:t> </a:t>
            </a:r>
            <a:r>
              <a:rPr lang="ru-RU" sz="1200" dirty="0" err="1"/>
              <a:t>сақтауға</a:t>
            </a:r>
            <a:r>
              <a:rPr lang="ru-RU" sz="1200" dirty="0"/>
              <a:t> </a:t>
            </a:r>
            <a:r>
              <a:rPr lang="ru-RU" sz="1200" dirty="0" err="1"/>
              <a:t>тырысыңыз</a:t>
            </a:r>
            <a:endParaRPr lang="ru-RU" sz="1200" dirty="0"/>
          </a:p>
        </p:txBody>
      </p:sp>
      <p:sp>
        <p:nvSpPr>
          <p:cNvPr id="15" name="Google Shape;389;g1bc6e687a7d_0_864"/>
          <p:cNvSpPr/>
          <p:nvPr/>
        </p:nvSpPr>
        <p:spPr bwMode="auto">
          <a:xfrm>
            <a:off x="137925" y="-126663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6" name="Google Shape;390;g1bc6e687a7d_0_864"/>
          <p:cNvSpPr/>
          <p:nvPr/>
        </p:nvSpPr>
        <p:spPr bwMode="auto">
          <a:xfrm>
            <a:off x="864292" y="1566784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391;g1bc6e687a7d_0_864"/>
          <p:cNvSpPr/>
          <p:nvPr/>
        </p:nvSpPr>
        <p:spPr bwMode="auto">
          <a:xfrm>
            <a:off x="2916048" y="2265175"/>
            <a:ext cx="620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980000"/>
                </a:solidFill>
              </a:rPr>
              <a:t>Кепілге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алу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кезіндегі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іс-қимыл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тәртібі</a:t>
            </a:r>
            <a:r>
              <a:rPr lang="ru-RU" sz="1600" b="1" dirty="0">
                <a:solidFill>
                  <a:srgbClr val="980000"/>
                </a:solidFill>
              </a:rPr>
              <a:t>:</a:t>
            </a:r>
            <a:endParaRPr sz="16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92;g1bc6e687a7d_0_864"/>
          <p:cNvSpPr/>
          <p:nvPr/>
        </p:nvSpPr>
        <p:spPr bwMode="auto">
          <a:xfrm>
            <a:off x="7058616" y="1489967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93;g1bc6e687a7d_0_864"/>
          <p:cNvSpPr/>
          <p:nvPr/>
        </p:nvSpPr>
        <p:spPr bwMode="auto">
          <a:xfrm>
            <a:off x="1423842" y="2606952"/>
            <a:ext cx="43698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Қылмыскерлерді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физикалық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күш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немесе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қару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қолдануға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итермелейтін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әрекеттерге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жол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бермеңіз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" name="Google Shape;394;g1bc6e687a7d_0_864"/>
          <p:cNvSpPr/>
          <p:nvPr/>
        </p:nvSpPr>
        <p:spPr bwMode="auto">
          <a:xfrm>
            <a:off x="1492254" y="3244897"/>
            <a:ext cx="445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Сіздің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мінез-құлқыңызбен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аудармаңыз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95;g1bc6e687a7d_0_864"/>
          <p:cNvSpPr/>
          <p:nvPr/>
        </p:nvSpPr>
        <p:spPr bwMode="auto">
          <a:xfrm>
            <a:off x="1407712" y="3558258"/>
            <a:ext cx="4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Егер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қашудың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сәттілігіне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сенімділік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болмаса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жүгіруге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тырыспаңыз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2" name="Google Shape;396;g1bc6e687a7d_0_864"/>
          <p:cNvSpPr/>
          <p:nvPr/>
        </p:nvSpPr>
        <p:spPr bwMode="auto">
          <a:xfrm>
            <a:off x="1492251" y="4067495"/>
            <a:ext cx="42495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есте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сақтаңыз</a:t>
            </a:r>
            <a:r>
              <a:rPr lang="ru-RU" sz="1200" dirty="0">
                <a:solidFill>
                  <a:schemeClr val="dk1"/>
                </a:solidFill>
              </a:rPr>
              <a:t> (саны, </a:t>
            </a:r>
            <a:r>
              <a:rPr lang="ru-RU" sz="1200" dirty="0" err="1">
                <a:solidFill>
                  <a:schemeClr val="dk1"/>
                </a:solidFill>
              </a:rPr>
              <a:t>қару-жарақ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сыртқы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дене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бітімі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екпін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әңгіме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тақырыбы</a:t>
            </a:r>
            <a:r>
              <a:rPr lang="ru-RU" sz="1200" dirty="0">
                <a:solidFill>
                  <a:schemeClr val="dk1"/>
                </a:solidFill>
              </a:rPr>
              <a:t>, темперамент, </a:t>
            </a:r>
            <a:r>
              <a:rPr lang="ru-RU" sz="1200" dirty="0" err="1">
                <a:solidFill>
                  <a:schemeClr val="dk1"/>
                </a:solidFill>
              </a:rPr>
              <a:t>мінез-құлық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97;g1bc6e687a7d_0_864"/>
          <p:cNvSpPr/>
          <p:nvPr/>
        </p:nvSpPr>
        <p:spPr bwMode="auto">
          <a:xfrm>
            <a:off x="6283338" y="2619925"/>
            <a:ext cx="59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Орналасқан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жеріңізді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түрмеде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98;g1bc6e687a7d_0_864"/>
          <p:cNvSpPr/>
          <p:nvPr/>
        </p:nvSpPr>
        <p:spPr bwMode="auto">
          <a:xfrm>
            <a:off x="6283338" y="3311275"/>
            <a:ext cx="515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Жарақат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дәрігерге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алғашқы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көмек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көрсетуге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99;g1bc6e687a7d_0_864"/>
          <p:cNvSpPr/>
          <p:nvPr/>
        </p:nvSpPr>
        <p:spPr bwMode="auto">
          <a:xfrm>
            <a:off x="6346509" y="3788050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бастысы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жау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тараптары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өздерін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басқаруды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тоқтатса</a:t>
            </a:r>
            <a:r>
              <a:rPr lang="ru-RU" sz="1200" b="1" dirty="0">
                <a:solidFill>
                  <a:schemeClr val="dk1"/>
                </a:solidFill>
              </a:rPr>
              <a:t> да, </a:t>
            </a:r>
            <a:r>
              <a:rPr lang="ru-RU" sz="1200" b="1" dirty="0" err="1">
                <a:solidFill>
                  <a:schemeClr val="dk1"/>
                </a:solidFill>
              </a:rPr>
              <a:t>үрейленбеу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6" name="Google Shape;400;g1bc6e687a7d_0_864"/>
          <p:cNvSpPr/>
          <p:nvPr/>
        </p:nvSpPr>
        <p:spPr bwMode="auto">
          <a:xfrm>
            <a:off x="6311388" y="4152201"/>
            <a:ext cx="59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Терезелерден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есіктерден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орналасыңыз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401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105575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02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4906636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03;g1bc6e687a7d_0_864"/>
          <p:cNvSpPr/>
          <p:nvPr/>
        </p:nvSpPr>
        <p:spPr bwMode="auto">
          <a:xfrm>
            <a:off x="6347455" y="297257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Қандай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тағам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болса</a:t>
            </a:r>
            <a:r>
              <a:rPr lang="ru-RU" sz="1200" b="1" dirty="0">
                <a:solidFill>
                  <a:schemeClr val="dk1"/>
                </a:solidFill>
              </a:rPr>
              <a:t> да, оны </a:t>
            </a:r>
            <a:r>
              <a:rPr lang="ru-RU" sz="1200" b="1" dirty="0" err="1">
                <a:solidFill>
                  <a:schemeClr val="dk1"/>
                </a:solidFill>
              </a:rPr>
              <a:t>назардан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тыс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қалдырмаңыз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0" name="Google Shape;404;g1bc6e687a7d_0_864"/>
          <p:cNvSpPr/>
          <p:nvPr/>
        </p:nvSpPr>
        <p:spPr bwMode="auto">
          <a:xfrm>
            <a:off x="180400" y="5109924"/>
            <a:ext cx="11688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300" i="1" dirty="0" err="1">
                <a:solidFill>
                  <a:schemeClr val="dk1"/>
                </a:solidFill>
              </a:rPr>
              <a:t>При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наличии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возможности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используя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любой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доступный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способ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связи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без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риска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для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жизни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проявляя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осторожность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попытаться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сообщить</a:t>
            </a:r>
            <a:r>
              <a:rPr lang="en-US" sz="1300" i="1" dirty="0">
                <a:solidFill>
                  <a:schemeClr val="dk1"/>
                </a:solidFill>
              </a:rPr>
              <a:t> о </a:t>
            </a:r>
            <a:r>
              <a:rPr lang="en-US" sz="1300" i="1" dirty="0" err="1">
                <a:solidFill>
                  <a:schemeClr val="dk1"/>
                </a:solidFill>
              </a:rPr>
              <a:t>произошедшем</a:t>
            </a:r>
            <a:r>
              <a:rPr lang="en-US" sz="1300" i="1" dirty="0">
                <a:solidFill>
                  <a:schemeClr val="dk1"/>
                </a:solidFill>
              </a:rPr>
              <a:t> в </a:t>
            </a:r>
            <a:r>
              <a:rPr lang="en-US" sz="1300" i="1" dirty="0" err="1">
                <a:solidFill>
                  <a:schemeClr val="dk1"/>
                </a:solidFill>
              </a:rPr>
              <a:t>правоохранительные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или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специальные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органы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подразделение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безопасности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или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службу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охраны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объекта</a:t>
            </a:r>
            <a:endParaRPr sz="1300" i="1" dirty="0">
              <a:solidFill>
                <a:schemeClr val="dk1"/>
              </a:solidFill>
            </a:endParaRPr>
          </a:p>
        </p:txBody>
      </p:sp>
      <p:pic>
        <p:nvPicPr>
          <p:cNvPr id="31" name="Google Shape;405;g1bc6e687a7d_0_864"/>
          <p:cNvPicPr/>
          <p:nvPr/>
        </p:nvPicPr>
        <p:blipFill>
          <a:blip r:embed="rId4">
            <a:alphaModFix/>
          </a:blip>
          <a:srcRect r="66029" b="57366"/>
          <a:stretch/>
        </p:blipFill>
        <p:spPr bwMode="auto">
          <a:xfrm>
            <a:off x="104617" y="2821375"/>
            <a:ext cx="1303102" cy="2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6;g1bc6e687a7d_0_864"/>
          <p:cNvSpPr/>
          <p:nvPr/>
        </p:nvSpPr>
        <p:spPr bwMode="auto">
          <a:xfrm>
            <a:off x="6346509" y="460352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" name="Google Shape;407;g1bc6e687a7d_0_864"/>
          <p:cNvSpPr/>
          <p:nvPr/>
        </p:nvSpPr>
        <p:spPr bwMode="auto">
          <a:xfrm>
            <a:off x="137925" y="5801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Арнайы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бөлімшелердің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кепілге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алынғандарды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босату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жөніндегі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операцияны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жүргізген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кезде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мынадай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талаптарды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сақтау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қажет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408;g1bc6e687a7d_0_864"/>
          <p:cNvSpPr/>
          <p:nvPr/>
        </p:nvSpPr>
        <p:spPr bwMode="auto">
          <a:xfrm>
            <a:off x="884250" y="6449725"/>
            <a:ext cx="35673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09;g1bc6e687a7d_0_864"/>
          <p:cNvSpPr/>
          <p:nvPr/>
        </p:nvSpPr>
        <p:spPr bwMode="auto">
          <a:xfrm>
            <a:off x="1114339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еденге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төмен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қаратып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жатыңыз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болса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қабырғаға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басыңыз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басыңызды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қолыңызбен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жабыңыз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және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қозғалмаңыз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10;g1bc6e687a7d_0_864"/>
          <p:cNvSpPr/>
          <p:nvPr/>
        </p:nvSpPr>
        <p:spPr bwMode="auto">
          <a:xfrm>
            <a:off x="4646225" y="6449725"/>
            <a:ext cx="3771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Google Shape;411;g1bc6e687a7d_0_864"/>
          <p:cNvSpPr/>
          <p:nvPr/>
        </p:nvSpPr>
        <p:spPr bwMode="auto">
          <a:xfrm>
            <a:off x="4876325" y="6542600"/>
            <a:ext cx="34356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Барлау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қарай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жүгірмеңіз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немесе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қашпаңыз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өйткені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олар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сізді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қылмыскер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деп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санауы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endParaRPr lang="ru-RU" sz="1300" b="1" i="1" dirty="0">
              <a:solidFill>
                <a:schemeClr val="dk1"/>
              </a:solidFill>
            </a:endParaRPr>
          </a:p>
        </p:txBody>
      </p:sp>
      <p:sp>
        <p:nvSpPr>
          <p:cNvPr id="38" name="Google Shape;412;g1bc6e687a7d_0_864"/>
          <p:cNvSpPr/>
          <p:nvPr/>
        </p:nvSpPr>
        <p:spPr bwMode="auto">
          <a:xfrm>
            <a:off x="8570775" y="6449725"/>
            <a:ext cx="3435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413;g1bc6e687a7d_0_864"/>
          <p:cNvSpPr/>
          <p:nvPr/>
        </p:nvSpPr>
        <p:spPr bwMode="auto">
          <a:xfrm>
            <a:off x="8800864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мүмкіндігінше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есік</a:t>
            </a:r>
            <a:r>
              <a:rPr lang="ru-RU" sz="1300" b="1" i="1" dirty="0">
                <a:solidFill>
                  <a:schemeClr val="dk1"/>
                </a:solidFill>
              </a:rPr>
              <a:t> пен </a:t>
            </a:r>
            <a:r>
              <a:rPr lang="ru-RU" sz="1300" b="1" i="1" dirty="0" err="1">
                <a:solidFill>
                  <a:schemeClr val="dk1"/>
                </a:solidFill>
              </a:rPr>
              <a:t>терезе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аулақ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болыңыз</a:t>
            </a:r>
            <a:endParaRPr lang="ru-RU" sz="1300" b="1" i="1" dirty="0">
              <a:solidFill>
                <a:schemeClr val="dk1"/>
              </a:solidFill>
            </a:endParaRPr>
          </a:p>
        </p:txBody>
      </p:sp>
      <p:pic>
        <p:nvPicPr>
          <p:cNvPr id="40" name="Google Shape;414;g1bc6e687a7d_0_864"/>
          <p:cNvPicPr/>
          <p:nvPr/>
        </p:nvPicPr>
        <p:blipFill>
          <a:blip r:embed="rId4">
            <a:alphaModFix/>
          </a:blip>
          <a:srcRect l="11263" t="41659" r="45976" b="33762"/>
          <a:stretch/>
        </p:blipFill>
        <p:spPr bwMode="auto">
          <a:xfrm flipH="1">
            <a:off x="60454" y="6542599"/>
            <a:ext cx="1066448" cy="78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9;g1bc6e687a7d_0_95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Террористердің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" name="Google Shape;420;g1bc6e687a7d_0_954"/>
          <p:cNvSpPr/>
          <p:nvPr/>
        </p:nvSpPr>
        <p:spPr bwMode="auto">
          <a:xfrm>
            <a:off x="0" y="94028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21;g1bc6e687a7d_0_954"/>
          <p:cNvSpPr/>
          <p:nvPr/>
        </p:nvSpPr>
        <p:spPr bwMode="auto">
          <a:xfrm>
            <a:off x="4221003" y="93297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422;g1bc6e687a7d_0_95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03137" y="11714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1bc6e687a7d_0_954"/>
          <p:cNvSpPr/>
          <p:nvPr/>
        </p:nvSpPr>
        <p:spPr bwMode="auto">
          <a:xfrm>
            <a:off x="334807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24;g1bc6e687a7d_0_954"/>
          <p:cNvSpPr/>
          <p:nvPr/>
        </p:nvSpPr>
        <p:spPr bwMode="auto">
          <a:xfrm>
            <a:off x="6794533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25;g1bc6e687a7d_0_954"/>
          <p:cNvSpPr/>
          <p:nvPr/>
        </p:nvSpPr>
        <p:spPr bwMode="auto">
          <a:xfrm>
            <a:off x="1011329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26;g1bc6e687a7d_0_954"/>
          <p:cNvSpPr/>
          <p:nvPr/>
        </p:nvSpPr>
        <p:spPr bwMode="auto">
          <a:xfrm>
            <a:off x="772875" y="1420194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7;g1bc6e687a7d_0_954"/>
          <p:cNvSpPr/>
          <p:nvPr/>
        </p:nvSpPr>
        <p:spPr bwMode="auto">
          <a:xfrm>
            <a:off x="3815067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тобын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8;g1bc6e687a7d_0_954"/>
          <p:cNvSpPr/>
          <p:nvPr/>
        </p:nvSpPr>
        <p:spPr bwMode="auto">
          <a:xfrm>
            <a:off x="10568088" y="1388675"/>
            <a:ext cx="15264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9;g1bc6e687a7d_0_954"/>
          <p:cNvSpPr/>
          <p:nvPr/>
        </p:nvSpPr>
        <p:spPr bwMode="auto">
          <a:xfrm>
            <a:off x="7288637" y="1388675"/>
            <a:ext cx="28248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</a:t>
            </a:r>
            <a:r>
              <a:rPr lang="ru-RU" sz="1200" dirty="0">
                <a:solidFill>
                  <a:schemeClr val="dk1"/>
                </a:solidFill>
              </a:rPr>
              <a:t> беру,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шабуылдаушыны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қысқартуы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30;g1bc6e687a7d_0_954"/>
          <p:cNvSpPr/>
          <p:nvPr/>
        </p:nvSpPr>
        <p:spPr bwMode="auto">
          <a:xfrm>
            <a:off x="0" y="3277012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31;g1bc6e687a7d_0_954"/>
          <p:cNvSpPr/>
          <p:nvPr/>
        </p:nvSpPr>
        <p:spPr bwMode="auto">
          <a:xfrm>
            <a:off x="231563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432;g1bc6e687a7d_0_954"/>
          <p:cNvSpPr/>
          <p:nvPr/>
        </p:nvSpPr>
        <p:spPr bwMode="auto">
          <a:xfrm>
            <a:off x="2235391" y="288237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3;g1bc6e687a7d_0_954"/>
          <p:cNvSpPr/>
          <p:nvPr/>
        </p:nvSpPr>
        <p:spPr bwMode="auto">
          <a:xfrm>
            <a:off x="186601" y="3694700"/>
            <a:ext cx="3759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жақын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маңдағы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алушыларды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шығару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бұғаттау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құқықтық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қызметкерлерінің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34;g1bc6e687a7d_0_954"/>
          <p:cNvSpPr/>
          <p:nvPr/>
        </p:nvSpPr>
        <p:spPr bwMode="auto">
          <a:xfrm>
            <a:off x="4105588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35;g1bc6e687a7d_0_954"/>
          <p:cNvSpPr/>
          <p:nvPr/>
        </p:nvSpPr>
        <p:spPr bwMode="auto">
          <a:xfrm>
            <a:off x="4164550" y="3813550"/>
            <a:ext cx="3465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қорғану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паналаңыз</a:t>
            </a:r>
            <a:r>
              <a:rPr lang="ru-RU" dirty="0" smtClean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құлыптау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36;g1bc6e687a7d_0_954"/>
          <p:cNvSpPr/>
          <p:nvPr/>
        </p:nvSpPr>
        <p:spPr bwMode="auto">
          <a:xfrm>
            <a:off x="7979613" y="3667475"/>
            <a:ext cx="40734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437;g1bc6e687a7d_0_954"/>
          <p:cNvSpPr/>
          <p:nvPr/>
        </p:nvSpPr>
        <p:spPr bwMode="auto">
          <a:xfrm>
            <a:off x="7934638" y="3694700"/>
            <a:ext cx="4118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/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күзетті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персоналды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8;g1bc6e687a7d_0_954"/>
          <p:cNvSpPr/>
          <p:nvPr/>
        </p:nvSpPr>
        <p:spPr bwMode="auto">
          <a:xfrm>
            <a:off x="3815079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439;g1bc6e687a7d_0_954"/>
          <p:cNvSpPr/>
          <p:nvPr/>
        </p:nvSpPr>
        <p:spPr bwMode="auto">
          <a:xfrm>
            <a:off x="7723053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440;g1bc6e687a7d_0_954"/>
          <p:cNvSpPr/>
          <p:nvPr/>
        </p:nvSpPr>
        <p:spPr bwMode="auto">
          <a:xfrm>
            <a:off x="2235391" y="55260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</a:t>
            </a:r>
            <a:r>
              <a:rPr lang="ru-RU" sz="1600" b="1" dirty="0">
                <a:solidFill>
                  <a:schemeClr val="dk1"/>
                </a:solidFill>
              </a:rPr>
              <a:t> мен </a:t>
            </a:r>
            <a:r>
              <a:rPr lang="ru-RU" sz="1600" b="1" dirty="0" err="1">
                <a:solidFill>
                  <a:schemeClr val="dk1"/>
                </a:solidFill>
              </a:rPr>
              <a:t>ата-аналардың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заңды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өкілдердің</a:t>
            </a:r>
            <a:r>
              <a:rPr lang="ru-RU" sz="1600" b="1" dirty="0">
                <a:solidFill>
                  <a:schemeClr val="dk1"/>
                </a:solidFill>
              </a:rPr>
              <a:t>)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41;g1bc6e687a7d_0_954"/>
          <p:cNvSpPr/>
          <p:nvPr/>
        </p:nvSpPr>
        <p:spPr bwMode="auto">
          <a:xfrm>
            <a:off x="2105575" y="6037125"/>
            <a:ext cx="4372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442;g1bc6e687a7d_0_954"/>
          <p:cNvSpPr/>
          <p:nvPr/>
        </p:nvSpPr>
        <p:spPr bwMode="auto">
          <a:xfrm>
            <a:off x="6652277" y="6037125"/>
            <a:ext cx="5371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443;g1bc6e687a7d_0_954"/>
          <p:cNvSpPr/>
          <p:nvPr/>
        </p:nvSpPr>
        <p:spPr bwMode="auto">
          <a:xfrm>
            <a:off x="6711225" y="6037125"/>
            <a:ext cx="53127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/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күзетті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персоналды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444;g1bc6e687a7d_0_954"/>
          <p:cNvSpPr/>
          <p:nvPr/>
        </p:nvSpPr>
        <p:spPr bwMode="auto">
          <a:xfrm>
            <a:off x="2019775" y="6064350"/>
            <a:ext cx="4472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қорғану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ішінде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құлыптаңыз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445;g1bc6e687a7d_0_954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38031" y="5748816"/>
            <a:ext cx="1940229" cy="14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6;g1bc6e687a7d_0_954"/>
          <p:cNvPicPr/>
          <p:nvPr/>
        </p:nvPicPr>
        <p:blipFill>
          <a:blip r:embed="rId4">
            <a:alphaModFix/>
          </a:blip>
          <a:srcRect r="44900"/>
          <a:stretch/>
        </p:blipFill>
        <p:spPr bwMode="auto">
          <a:xfrm flipH="1">
            <a:off x="9375264" y="2547535"/>
            <a:ext cx="1347907" cy="11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7;g1bc6e687a7d_0_954"/>
          <p:cNvPicPr/>
          <p:nvPr/>
        </p:nvPicPr>
        <p:blipFill>
          <a:blip r:embed="rId4">
            <a:alphaModFix/>
          </a:blip>
          <a:srcRect l="57472" r="-876"/>
          <a:stretch/>
        </p:blipFill>
        <p:spPr bwMode="auto">
          <a:xfrm>
            <a:off x="1681640" y="2538556"/>
            <a:ext cx="1061816" cy="11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2;g1bc6e687a7d_0_1070"/>
          <p:cNvSpPr/>
          <p:nvPr/>
        </p:nvSpPr>
        <p:spPr bwMode="auto">
          <a:xfrm>
            <a:off x="0" y="797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53;g1bc6e687a7d_0_1070"/>
          <p:cNvSpPr/>
          <p:nvPr/>
        </p:nvSpPr>
        <p:spPr bwMode="auto">
          <a:xfrm>
            <a:off x="0" y="406848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54;g1bc6e687a7d_0_1070"/>
          <p:cNvSpPr/>
          <p:nvPr/>
        </p:nvSpPr>
        <p:spPr bwMode="auto">
          <a:xfrm>
            <a:off x="1906320" y="805991"/>
            <a:ext cx="8564941" cy="33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тұлғалардың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55;g1bc6e687a7d_0_1070"/>
          <p:cNvSpPr/>
          <p:nvPr/>
        </p:nvSpPr>
        <p:spPr bwMode="auto">
          <a:xfrm>
            <a:off x="203838" y="1332775"/>
            <a:ext cx="37002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56;g1bc6e687a7d_0_1070"/>
          <p:cNvSpPr/>
          <p:nvPr/>
        </p:nvSpPr>
        <p:spPr bwMode="auto">
          <a:xfrm>
            <a:off x="158863" y="1360000"/>
            <a:ext cx="3759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сыртқы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белгілері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дәстүрлі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емес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ағымдардың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ұстанушыларын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57;g1bc6e687a7d_0_1070"/>
          <p:cNvSpPr/>
          <p:nvPr/>
        </p:nvSpPr>
        <p:spPr bwMode="auto">
          <a:xfrm>
            <a:off x="4029412" y="1332775"/>
            <a:ext cx="32814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58;g1bc6e687a7d_0_1070"/>
          <p:cNvSpPr/>
          <p:nvPr/>
        </p:nvSpPr>
        <p:spPr bwMode="auto">
          <a:xfrm>
            <a:off x="4096913" y="1478850"/>
            <a:ext cx="3213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оның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олардың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жаппай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болатын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жерлеріне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бөгеу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Google Shape;459;g1bc6e687a7d_0_1070"/>
          <p:cNvSpPr/>
          <p:nvPr/>
        </p:nvSpPr>
        <p:spPr bwMode="auto">
          <a:xfrm>
            <a:off x="7422061" y="1332775"/>
            <a:ext cx="46032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60;g1bc6e687a7d_0_1070"/>
          <p:cNvSpPr/>
          <p:nvPr/>
        </p:nvSpPr>
        <p:spPr bwMode="auto">
          <a:xfrm>
            <a:off x="7475163" y="1434925"/>
            <a:ext cx="44970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хабарлауға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1;g1bc6e687a7d_0_1070"/>
          <p:cNvSpPr/>
          <p:nvPr/>
        </p:nvSpPr>
        <p:spPr bwMode="auto">
          <a:xfrm>
            <a:off x="203838" y="2051925"/>
            <a:ext cx="3700200" cy="543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62;g1bc6e687a7d_0_1070"/>
          <p:cNvSpPr/>
          <p:nvPr/>
        </p:nvSpPr>
        <p:spPr bwMode="auto">
          <a:xfrm>
            <a:off x="158863" y="2079150"/>
            <a:ext cx="375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қауіпсіздігіңізді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етіңіз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63;g1bc6e687a7d_0_1070"/>
          <p:cNvSpPr/>
          <p:nvPr/>
        </p:nvSpPr>
        <p:spPr bwMode="auto">
          <a:xfrm>
            <a:off x="203837" y="2679575"/>
            <a:ext cx="5627400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64;g1bc6e687a7d_0_1070"/>
          <p:cNvSpPr/>
          <p:nvPr/>
        </p:nvSpPr>
        <p:spPr bwMode="auto">
          <a:xfrm>
            <a:off x="262788" y="2825650"/>
            <a:ext cx="54726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шаралар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қабылдау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жабу)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65;g1bc6e687a7d_0_1070"/>
          <p:cNvSpPr/>
          <p:nvPr/>
        </p:nvSpPr>
        <p:spPr bwMode="auto">
          <a:xfrm>
            <a:off x="5950837" y="2679575"/>
            <a:ext cx="6074399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466;g1bc6e687a7d_0_1070"/>
          <p:cNvSpPr/>
          <p:nvPr/>
        </p:nvSpPr>
        <p:spPr bwMode="auto">
          <a:xfrm>
            <a:off x="6009788" y="2736450"/>
            <a:ext cx="5792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айналасында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бақылауды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жеке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бейнебақылау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жүйесі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арқылы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" name="Google Shape;467;g1bc6e687a7d_0_1070"/>
          <p:cNvPicPr/>
          <p:nvPr/>
        </p:nvPicPr>
        <p:blipFill>
          <a:blip r:embed="rId2">
            <a:alphaModFix/>
          </a:blip>
          <a:srcRect l="3032" t="15736" r="89219" b="59775"/>
          <a:stretch/>
        </p:blipFill>
        <p:spPr bwMode="auto">
          <a:xfrm flipH="1">
            <a:off x="0" y="2324225"/>
            <a:ext cx="391725" cy="12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68;g1bc6e687a7d_0_1070"/>
          <p:cNvPicPr/>
          <p:nvPr/>
        </p:nvPicPr>
        <p:blipFill>
          <a:blip r:embed="rId2">
            <a:alphaModFix/>
          </a:blip>
          <a:srcRect l="14115" t="15736" r="78135" b="59775"/>
          <a:stretch/>
        </p:blipFill>
        <p:spPr bwMode="auto">
          <a:xfrm>
            <a:off x="11802497" y="1317300"/>
            <a:ext cx="391725" cy="1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69;g1bc6e687a7d_0_1070"/>
          <p:cNvSpPr/>
          <p:nvPr/>
        </p:nvSpPr>
        <p:spPr bwMode="auto">
          <a:xfrm>
            <a:off x="2235391" y="41105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Террористтің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сыртқы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белгілері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470;g1bc6e687a7d_0_1070"/>
          <p:cNvPicPr/>
          <p:nvPr/>
        </p:nvPicPr>
        <p:blipFill>
          <a:blip r:embed="rId3">
            <a:alphaModFix/>
          </a:blip>
          <a:srcRect l="58966" t="51203" r="12611" b="16257"/>
          <a:stretch/>
        </p:blipFill>
        <p:spPr bwMode="auto">
          <a:xfrm flipH="1">
            <a:off x="10362035" y="4306850"/>
            <a:ext cx="1877699" cy="27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71;g1bc6e687a7d_0_1070"/>
          <p:cNvSpPr/>
          <p:nvPr/>
        </p:nvSpPr>
        <p:spPr bwMode="auto">
          <a:xfrm>
            <a:off x="304822" y="4533400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қолмен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жарылғыш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құрылғының</a:t>
            </a:r>
            <a:r>
              <a:rPr lang="ru-RU" sz="1600" dirty="0" smtClean="0">
                <a:solidFill>
                  <a:schemeClr val="dk1"/>
                </a:solidFill>
              </a:rPr>
              <a:t> (ҚЖҚ</a:t>
            </a:r>
            <a:r>
              <a:rPr lang="ru-RU" sz="1600" dirty="0">
                <a:solidFill>
                  <a:schemeClr val="dk1"/>
                </a:solidFill>
              </a:rPr>
              <a:t>) 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элементтерін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жасыруға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арналған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ауа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райына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сай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келмейтін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киім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4" name="Google Shape;472;g1bc6e687a7d_0_1070"/>
          <p:cNvCxnSpPr>
            <a:cxnSpLocks/>
          </p:cNvCxnSpPr>
          <p:nvPr/>
        </p:nvCxnSpPr>
        <p:spPr bwMode="auto">
          <a:xfrm>
            <a:off x="262789" y="5462994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473;g1bc6e687a7d_0_1070"/>
          <p:cNvSpPr/>
          <p:nvPr/>
        </p:nvSpPr>
        <p:spPr bwMode="auto">
          <a:xfrm>
            <a:off x="304825" y="5592225"/>
            <a:ext cx="4785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 err="1"/>
              <a:t>киім</a:t>
            </a:r>
            <a:r>
              <a:rPr lang="ru-RU" sz="1600" b="1" dirty="0"/>
              <a:t> </a:t>
            </a:r>
            <a:r>
              <a:rPr lang="ru-RU" sz="1600" b="1" dirty="0" err="1"/>
              <a:t>астынан</a:t>
            </a:r>
            <a:r>
              <a:rPr lang="ru-RU" sz="1600" b="1" dirty="0"/>
              <a:t> </a:t>
            </a:r>
            <a:r>
              <a:rPr lang="ru-RU" sz="1600" b="1" dirty="0" err="1"/>
              <a:t>шығып</a:t>
            </a:r>
            <a:r>
              <a:rPr lang="ru-RU" sz="1600" b="1" dirty="0"/>
              <a:t> </a:t>
            </a:r>
            <a:r>
              <a:rPr lang="ru-RU" sz="1600" b="1" dirty="0" err="1"/>
              <a:t>тұрған</a:t>
            </a:r>
            <a:r>
              <a:rPr lang="ru-RU" sz="1600" dirty="0"/>
              <a:t> </a:t>
            </a:r>
            <a:r>
              <a:rPr lang="kk-KZ" sz="1600" dirty="0"/>
              <a:t>ҚЖҚ</a:t>
            </a:r>
            <a:r>
              <a:rPr lang="ru-RU" sz="1600" dirty="0"/>
              <a:t> </a:t>
            </a:r>
            <a:r>
              <a:rPr lang="ru-RU" sz="1600" dirty="0" err="1"/>
              <a:t>элементтері</a:t>
            </a:r>
            <a:r>
              <a:rPr lang="ru-RU" sz="1600" dirty="0"/>
              <a:t>, </a:t>
            </a:r>
            <a:r>
              <a:rPr lang="ru-RU" sz="1600" dirty="0" err="1"/>
              <a:t>сымдар</a:t>
            </a:r>
            <a:r>
              <a:rPr lang="ru-RU" sz="1600" dirty="0"/>
              <a:t>, </a:t>
            </a:r>
            <a:r>
              <a:rPr lang="ru-RU" sz="1600" dirty="0" err="1"/>
              <a:t>ауыстырып</a:t>
            </a:r>
            <a:r>
              <a:rPr lang="ru-RU" sz="1600" dirty="0"/>
              <a:t> </a:t>
            </a:r>
            <a:r>
              <a:rPr lang="ru-RU" sz="1600" dirty="0" err="1"/>
              <a:t>қосқыштар</a:t>
            </a:r>
            <a:r>
              <a:rPr lang="ru-RU" sz="1600" dirty="0"/>
              <a:t>, </a:t>
            </a:r>
            <a:r>
              <a:rPr lang="ru-RU" sz="1600" dirty="0" err="1"/>
              <a:t>ажыратқыштар</a:t>
            </a:r>
            <a:endParaRPr lang="ru-RU" sz="1600" dirty="0"/>
          </a:p>
        </p:txBody>
      </p:sp>
      <p:cxnSp>
        <p:nvCxnSpPr>
          <p:cNvPr id="26" name="Google Shape;474;g1bc6e687a7d_0_1070"/>
          <p:cNvCxnSpPr>
            <a:cxnSpLocks/>
          </p:cNvCxnSpPr>
          <p:nvPr/>
        </p:nvCxnSpPr>
        <p:spPr bwMode="auto">
          <a:xfrm>
            <a:off x="262789" y="6235219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475;g1bc6e687a7d_0_1070"/>
          <p:cNvSpPr/>
          <p:nvPr/>
        </p:nvSpPr>
        <p:spPr bwMode="auto">
          <a:xfrm>
            <a:off x="304825" y="6311424"/>
            <a:ext cx="47859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 err="1"/>
              <a:t>қолында</a:t>
            </a:r>
            <a:r>
              <a:rPr lang="ru-RU" sz="1600" dirty="0"/>
              <a:t> </a:t>
            </a:r>
            <a:r>
              <a:rPr lang="ru-RU" sz="1600" dirty="0" err="1"/>
              <a:t>қаруды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жарылғыш</a:t>
            </a:r>
            <a:r>
              <a:rPr lang="ru-RU" sz="1600" dirty="0"/>
              <a:t> </a:t>
            </a:r>
            <a:r>
              <a:rPr lang="ru-RU" sz="1600" dirty="0" err="1"/>
              <a:t>құрылғыны</a:t>
            </a:r>
            <a:r>
              <a:rPr lang="ru-RU" sz="1600" dirty="0"/>
              <a:t> </a:t>
            </a:r>
            <a:r>
              <a:rPr lang="ru-RU" sz="1600" dirty="0" err="1"/>
              <a:t>жасыруға</a:t>
            </a:r>
            <a:r>
              <a:rPr lang="ru-RU" sz="1600" dirty="0"/>
              <a:t> </a:t>
            </a:r>
            <a:r>
              <a:rPr lang="ru-RU" sz="1600" dirty="0" err="1"/>
              <a:t>болатын</a:t>
            </a:r>
            <a:r>
              <a:rPr lang="ru-RU" sz="1600" dirty="0"/>
              <a:t> </a:t>
            </a:r>
            <a:r>
              <a:rPr lang="ru-RU" sz="1600" b="1" dirty="0" err="1"/>
              <a:t>үлкен</a:t>
            </a:r>
            <a:r>
              <a:rPr lang="ru-RU" sz="1600" b="1" dirty="0"/>
              <a:t> </a:t>
            </a:r>
            <a:r>
              <a:rPr lang="ru-RU" sz="1600" b="1" dirty="0" err="1"/>
              <a:t>сөмкелердің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сандықтардың</a:t>
            </a:r>
            <a:r>
              <a:rPr lang="ru-RU" sz="1600" b="1" dirty="0"/>
              <a:t> </a:t>
            </a:r>
            <a:r>
              <a:rPr lang="ru-RU" sz="1600" b="1" dirty="0" err="1"/>
              <a:t>болуы</a:t>
            </a:r>
            <a:endParaRPr lang="ru-RU" sz="1600" b="1" dirty="0"/>
          </a:p>
        </p:txBody>
      </p:sp>
      <p:cxnSp>
        <p:nvCxnSpPr>
          <p:cNvPr id="28" name="Google Shape;476;g1bc6e687a7d_0_1070"/>
          <p:cNvCxnSpPr>
            <a:cxnSpLocks/>
          </p:cNvCxnSpPr>
          <p:nvPr/>
        </p:nvCxnSpPr>
        <p:spPr bwMode="auto">
          <a:xfrm>
            <a:off x="262789" y="7315818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477;g1bc6e687a7d_0_1070"/>
          <p:cNvSpPr/>
          <p:nvPr/>
        </p:nvSpPr>
        <p:spPr bwMode="auto">
          <a:xfrm>
            <a:off x="5566766" y="4480253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 err="1"/>
              <a:t>тасымалданатын</a:t>
            </a:r>
            <a:r>
              <a:rPr lang="ru-RU" sz="1600" b="1" dirty="0"/>
              <a:t> </a:t>
            </a:r>
            <a:r>
              <a:rPr lang="ru-RU" sz="1600" b="1" dirty="0" err="1"/>
              <a:t>заттарды</a:t>
            </a:r>
            <a:r>
              <a:rPr lang="ru-RU" sz="1600" b="1" dirty="0"/>
              <a:t> </a:t>
            </a:r>
            <a:r>
              <a:rPr lang="ru-RU" sz="1600" b="1" dirty="0" err="1"/>
              <a:t>ұқыпты</a:t>
            </a:r>
            <a:r>
              <a:rPr lang="ru-RU" sz="1600" b="1" dirty="0"/>
              <a:t> </a:t>
            </a:r>
            <a:r>
              <a:rPr lang="ru-RU" sz="1600" b="1" dirty="0" err="1"/>
              <a:t>ұстау</a:t>
            </a:r>
            <a:r>
              <a:rPr lang="ru-RU" sz="1600" dirty="0"/>
              <a:t>, </a:t>
            </a:r>
            <a:r>
              <a:rPr lang="ru-RU" sz="1600" dirty="0" err="1"/>
              <a:t>оларды</a:t>
            </a:r>
            <a:r>
              <a:rPr lang="ru-RU" sz="1600" dirty="0"/>
              <a:t> </a:t>
            </a:r>
            <a:r>
              <a:rPr lang="ru-RU" sz="1600" dirty="0" err="1"/>
              <a:t>денеге</a:t>
            </a:r>
            <a:r>
              <a:rPr lang="ru-RU" sz="1600" dirty="0"/>
              <a:t> </a:t>
            </a:r>
            <a:r>
              <a:rPr lang="ru-RU" sz="1600" dirty="0" err="1"/>
              <a:t>қысу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оларды</a:t>
            </a:r>
            <a:r>
              <a:rPr lang="ru-RU" sz="1600" dirty="0"/>
              <a:t> </a:t>
            </a:r>
            <a:r>
              <a:rPr lang="ru-RU" sz="1600" dirty="0" err="1"/>
              <a:t>мезгіл-мезгіл</a:t>
            </a:r>
            <a:r>
              <a:rPr lang="ru-RU" sz="1600" dirty="0"/>
              <a:t> </a:t>
            </a:r>
            <a:r>
              <a:rPr lang="ru-RU" sz="1600" dirty="0" err="1"/>
              <a:t>еріксіз</a:t>
            </a:r>
            <a:r>
              <a:rPr lang="ru-RU" sz="1600" dirty="0"/>
              <a:t> </a:t>
            </a:r>
            <a:r>
              <a:rPr lang="ru-RU" sz="1600" dirty="0" err="1"/>
              <a:t>сезіну</a:t>
            </a:r>
            <a:endParaRPr lang="ru-RU" sz="1600" dirty="0"/>
          </a:p>
        </p:txBody>
      </p:sp>
      <p:cxnSp>
        <p:nvCxnSpPr>
          <p:cNvPr id="30" name="Google Shape;478;g1bc6e687a7d_0_1070"/>
          <p:cNvCxnSpPr>
            <a:cxnSpLocks/>
          </p:cNvCxnSpPr>
          <p:nvPr/>
        </p:nvCxnSpPr>
        <p:spPr bwMode="auto">
          <a:xfrm>
            <a:off x="5509689" y="5568357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479;g1bc6e687a7d_0_1070"/>
          <p:cNvSpPr/>
          <p:nvPr/>
        </p:nvSpPr>
        <p:spPr bwMode="auto">
          <a:xfrm>
            <a:off x="5551725" y="5745613"/>
            <a:ext cx="5042100" cy="126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әртүрлі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бұзушылықтар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болуы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мүмкін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камуфляждық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форманы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пайдалану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(</a:t>
            </a:r>
            <a:r>
              <a:rPr lang="ru-RU" sz="1600" dirty="0" err="1">
                <a:solidFill>
                  <a:schemeClr val="dk1"/>
                </a:solidFill>
              </a:rPr>
              <a:t>шеврондардың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болмауы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форманың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төменгі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жоғарғы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бөліктерінің</a:t>
            </a:r>
            <a:r>
              <a:rPr lang="ru-RU" sz="1600" dirty="0">
                <a:solidFill>
                  <a:schemeClr val="dk1"/>
                </a:solidFill>
              </a:rPr>
              <a:t>, бас </a:t>
            </a:r>
            <a:r>
              <a:rPr lang="ru-RU" sz="1600" dirty="0" err="1">
                <a:solidFill>
                  <a:schemeClr val="dk1"/>
                </a:solidFill>
              </a:rPr>
              <a:t>киім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түсінің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сәйкес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келмеуі</a:t>
            </a:r>
            <a:r>
              <a:rPr lang="ru-RU" sz="1600" dirty="0">
                <a:solidFill>
                  <a:schemeClr val="dk1"/>
                </a:solidFill>
              </a:rPr>
              <a:t>,)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2" name="Google Shape;480;g1bc6e687a7d_0_1070"/>
          <p:cNvCxnSpPr>
            <a:cxnSpLocks/>
          </p:cNvCxnSpPr>
          <p:nvPr/>
        </p:nvCxnSpPr>
        <p:spPr bwMode="auto">
          <a:xfrm>
            <a:off x="5509689" y="7315832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481;g1bc6e687a7d_0_1070"/>
          <p:cNvSpPr/>
          <p:nvPr/>
        </p:nvSpPr>
        <p:spPr bwMode="auto">
          <a:xfrm>
            <a:off x="-5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482;g1bc6e687a7d_0_1070"/>
          <p:cNvSpPr/>
          <p:nvPr/>
        </p:nvSpPr>
        <p:spPr bwMode="auto">
          <a:xfrm>
            <a:off x="11745908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83;g1bc6e687a7d_0_1070"/>
          <p:cNvSpPr/>
          <p:nvPr/>
        </p:nvSpPr>
        <p:spPr bwMode="auto">
          <a:xfrm>
            <a:off x="151416" y="-3410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Террористердің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8;g1bc6e687a7d_0_1152"/>
          <p:cNvSpPr/>
          <p:nvPr/>
        </p:nvSpPr>
        <p:spPr bwMode="auto">
          <a:xfrm>
            <a:off x="0" y="5501312"/>
            <a:ext cx="12239700" cy="13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89;g1bc6e687a7d_0_1152"/>
          <p:cNvSpPr/>
          <p:nvPr/>
        </p:nvSpPr>
        <p:spPr bwMode="auto">
          <a:xfrm rot="5400000">
            <a:off x="1048239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90;g1bc6e687a7d_0_1152"/>
          <p:cNvSpPr/>
          <p:nvPr/>
        </p:nvSpPr>
        <p:spPr bwMode="auto">
          <a:xfrm rot="5400000">
            <a:off x="155334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491;g1bc6e687a7d_0_1152"/>
          <p:cNvSpPr/>
          <p:nvPr/>
        </p:nvSpPr>
        <p:spPr bwMode="auto">
          <a:xfrm>
            <a:off x="2978229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92;g1bc6e687a7d_0_1152"/>
          <p:cNvSpPr/>
          <p:nvPr/>
        </p:nvSpPr>
        <p:spPr bwMode="auto">
          <a:xfrm>
            <a:off x="6569783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93;g1bc6e687a7d_0_1152"/>
          <p:cNvSpPr/>
          <p:nvPr/>
        </p:nvSpPr>
        <p:spPr bwMode="auto">
          <a:xfrm>
            <a:off x="9367717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94;g1bc6e687a7d_0_115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495;g1bc6e687a7d_0_1152"/>
          <p:cNvSpPr/>
          <p:nvPr/>
        </p:nvSpPr>
        <p:spPr bwMode="auto">
          <a:xfrm>
            <a:off x="6824025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96;g1bc6e687a7d_0_1152"/>
          <p:cNvSpPr/>
          <p:nvPr/>
        </p:nvSpPr>
        <p:spPr bwMode="auto">
          <a:xfrm>
            <a:off x="3439958" y="1320550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497;g1bc6e687a7d_0_1152"/>
          <p:cNvSpPr/>
          <p:nvPr/>
        </p:nvSpPr>
        <p:spPr bwMode="auto">
          <a:xfrm>
            <a:off x="597150" y="1320550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98;g1bc6e687a7d_0_1152"/>
          <p:cNvSpPr/>
          <p:nvPr/>
        </p:nvSpPr>
        <p:spPr bwMode="auto">
          <a:xfrm>
            <a:off x="655149" y="141430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саласындағы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құжаттардың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жеткізуі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99;g1bc6e687a7d_0_1152"/>
          <p:cNvSpPr/>
          <p:nvPr/>
        </p:nvSpPr>
        <p:spPr bwMode="auto">
          <a:xfrm>
            <a:off x="3305157" y="1321850"/>
            <a:ext cx="3559251" cy="11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ата-аналарының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заңды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өкілдерінің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r>
              <a:rPr lang="ru-RU" sz="1200" dirty="0" err="1">
                <a:solidFill>
                  <a:schemeClr val="dk1"/>
                </a:solidFill>
              </a:rPr>
              <a:t>қатысуымен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алгоритмдерін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практикалық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жүйелі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500;g1bc6e687a7d_0_115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27350" y="945438"/>
            <a:ext cx="718450" cy="16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01;g1bc6e687a7d_0_1152"/>
          <p:cNvSpPr/>
          <p:nvPr/>
        </p:nvSpPr>
        <p:spPr bwMode="auto">
          <a:xfrm>
            <a:off x="3146842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02;g1bc6e687a7d_0_1152"/>
          <p:cNvSpPr/>
          <p:nvPr/>
        </p:nvSpPr>
        <p:spPr bwMode="auto">
          <a:xfrm>
            <a:off x="6509796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03;g1bc6e687a7d_0_1152"/>
          <p:cNvSpPr/>
          <p:nvPr/>
        </p:nvSpPr>
        <p:spPr bwMode="auto">
          <a:xfrm>
            <a:off x="9508650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504;g1bc6e687a7d_0_1152"/>
          <p:cNvSpPr/>
          <p:nvPr/>
        </p:nvSpPr>
        <p:spPr bwMode="auto">
          <a:xfrm>
            <a:off x="9800512" y="140020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жауапты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лауазымды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айқындалсын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05;g1bc6e687a7d_0_1152"/>
          <p:cNvSpPr/>
          <p:nvPr/>
        </p:nvSpPr>
        <p:spPr bwMode="auto">
          <a:xfrm>
            <a:off x="9155329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506;g1bc6e687a7d_0_1152"/>
          <p:cNvSpPr/>
          <p:nvPr/>
        </p:nvSpPr>
        <p:spPr bwMode="auto">
          <a:xfrm>
            <a:off x="1507295" y="9305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Басшының</a:t>
            </a:r>
            <a:r>
              <a:rPr lang="ru-RU" sz="1600" b="1" dirty="0"/>
              <a:t> терроризм </a:t>
            </a:r>
            <a:r>
              <a:rPr lang="ru-RU" sz="1600" b="1" dirty="0" err="1"/>
              <a:t>актілерінің</a:t>
            </a:r>
            <a:r>
              <a:rPr lang="ru-RU" sz="1600" b="1" dirty="0"/>
              <a:t> </a:t>
            </a:r>
            <a:r>
              <a:rPr lang="ru-RU" sz="1600" b="1" dirty="0" err="1"/>
              <a:t>алдын</a:t>
            </a:r>
            <a:r>
              <a:rPr lang="ru-RU" sz="1600" b="1" dirty="0"/>
              <a:t> </a:t>
            </a:r>
            <a:r>
              <a:rPr lang="ru-RU" sz="1600" b="1" dirty="0" err="1"/>
              <a:t>алу</a:t>
            </a:r>
            <a:r>
              <a:rPr lang="ru-RU" sz="1600" b="1" dirty="0"/>
              <a:t> </a:t>
            </a:r>
            <a:r>
              <a:rPr lang="ru-RU" sz="1600" b="1" dirty="0" err="1"/>
              <a:t>жөніндегі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07;g1bc6e687a7d_0_1152"/>
          <p:cNvSpPr/>
          <p:nvPr/>
        </p:nvSpPr>
        <p:spPr bwMode="auto">
          <a:xfrm>
            <a:off x="6959600" y="1320550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қатерлерге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бөлімшелерімен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08;g1bc6e687a7d_0_1152"/>
          <p:cNvSpPr/>
          <p:nvPr/>
        </p:nvSpPr>
        <p:spPr bwMode="auto">
          <a:xfrm>
            <a:off x="6777763" y="3210050"/>
            <a:ext cx="26109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09;g1bc6e687a7d_0_1152"/>
          <p:cNvSpPr/>
          <p:nvPr/>
        </p:nvSpPr>
        <p:spPr bwMode="auto">
          <a:xfrm>
            <a:off x="3241296" y="3210050"/>
            <a:ext cx="33000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510;g1bc6e687a7d_0_1152"/>
          <p:cNvSpPr/>
          <p:nvPr/>
        </p:nvSpPr>
        <p:spPr bwMode="auto">
          <a:xfrm>
            <a:off x="246088" y="3210050"/>
            <a:ext cx="27738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11;g1bc6e687a7d_0_1152"/>
          <p:cNvSpPr/>
          <p:nvPr/>
        </p:nvSpPr>
        <p:spPr bwMode="auto">
          <a:xfrm>
            <a:off x="304086" y="345315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қызметкерлермен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сабақтарды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512;g1bc6e687a7d_0_1152"/>
          <p:cNvSpPr/>
          <p:nvPr/>
        </p:nvSpPr>
        <p:spPr bwMode="auto">
          <a:xfrm>
            <a:off x="3415204" y="3228227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мекеменің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аумағында</a:t>
            </a:r>
            <a:r>
              <a:rPr lang="ru-RU" sz="1200" dirty="0">
                <a:solidFill>
                  <a:schemeClr val="dk1"/>
                </a:solidFill>
              </a:rPr>
              <a:t> терроризм </a:t>
            </a:r>
            <a:r>
              <a:rPr lang="ru-RU" sz="1200" dirty="0" err="1">
                <a:solidFill>
                  <a:schemeClr val="dk1"/>
                </a:solidFill>
              </a:rPr>
              <a:t>актісін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туындаған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іс-әрекеттер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қызметкерлермен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жартыжылдықта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кемінде</a:t>
            </a:r>
            <a:r>
              <a:rPr lang="ru-RU" sz="1200" dirty="0">
                <a:solidFill>
                  <a:schemeClr val="dk1"/>
                </a:solidFill>
              </a:rPr>
              <a:t> 2 </a:t>
            </a:r>
            <a:r>
              <a:rPr lang="ru-RU" sz="1200" dirty="0" err="1">
                <a:solidFill>
                  <a:schemeClr val="dk1"/>
                </a:solidFill>
              </a:rPr>
              <a:t>рет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513;g1bc6e687a7d_0_1152"/>
          <p:cNvSpPr/>
          <p:nvPr/>
        </p:nvSpPr>
        <p:spPr bwMode="auto">
          <a:xfrm>
            <a:off x="9614788" y="3210050"/>
            <a:ext cx="21693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514;g1bc6e687a7d_0_1152"/>
          <p:cNvSpPr/>
          <p:nvPr/>
        </p:nvSpPr>
        <p:spPr bwMode="auto">
          <a:xfrm>
            <a:off x="9625149" y="345315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объектісінің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жүзеге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15;g1bc6e687a7d_0_1152"/>
          <p:cNvSpPr/>
          <p:nvPr/>
        </p:nvSpPr>
        <p:spPr bwMode="auto">
          <a:xfrm>
            <a:off x="1507295" y="28962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Жауапты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лауазымды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516;g1bc6e687a7d_0_1152"/>
          <p:cNvSpPr/>
          <p:nvPr/>
        </p:nvSpPr>
        <p:spPr bwMode="auto">
          <a:xfrm>
            <a:off x="6913338" y="3210050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басшыға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жетілдіру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ұсыныстар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17;g1bc6e687a7d_0_1152"/>
          <p:cNvSpPr/>
          <p:nvPr/>
        </p:nvSpPr>
        <p:spPr bwMode="auto">
          <a:xfrm>
            <a:off x="259175" y="4858925"/>
            <a:ext cx="11480400" cy="375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518;g1bc6e687a7d_0_1152"/>
          <p:cNvSpPr/>
          <p:nvPr/>
        </p:nvSpPr>
        <p:spPr bwMode="auto">
          <a:xfrm>
            <a:off x="314025" y="4858925"/>
            <a:ext cx="114804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519;g1bc6e687a7d_0_1152"/>
          <p:cNvSpPr/>
          <p:nvPr/>
        </p:nvSpPr>
        <p:spPr bwMode="auto">
          <a:xfrm>
            <a:off x="256687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Google Shape;520;g1bc6e687a7d_0_1152"/>
          <p:cNvSpPr/>
          <p:nvPr/>
        </p:nvSpPr>
        <p:spPr bwMode="auto">
          <a:xfrm>
            <a:off x="42033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следить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за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освещением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территории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организации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образования</a:t>
            </a:r>
            <a:r>
              <a:rPr lang="en-US" sz="1200" dirty="0">
                <a:solidFill>
                  <a:schemeClr val="dk1"/>
                </a:solidFill>
              </a:rPr>
              <a:t> в </a:t>
            </a:r>
            <a:r>
              <a:rPr lang="en-US" sz="1200" dirty="0" err="1">
                <a:solidFill>
                  <a:schemeClr val="dk1"/>
                </a:solidFill>
              </a:rPr>
              <a:t>темное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время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521;g1bc6e687a7d_0_1152"/>
          <p:cNvSpPr/>
          <p:nvPr/>
        </p:nvSpPr>
        <p:spPr bwMode="auto">
          <a:xfrm>
            <a:off x="846026" y="5577508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Директордың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әкімшілік-шаруашылық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жұмыс</a:t>
            </a:r>
            <a:r>
              <a:rPr lang="ru-RU" sz="1600" b="1" dirty="0">
                <a:solidFill>
                  <a:srgbClr val="002060"/>
                </a:solidFill>
              </a:rPr>
              <a:t> (ӘШЖ)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орынбасарының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522;g1bc6e687a7d_0_1152"/>
          <p:cNvSpPr/>
          <p:nvPr/>
        </p:nvSpPr>
        <p:spPr bwMode="auto">
          <a:xfrm>
            <a:off x="4210763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23;g1bc6e687a7d_0_1152"/>
          <p:cNvSpPr/>
          <p:nvPr/>
        </p:nvSpPr>
        <p:spPr bwMode="auto">
          <a:xfrm>
            <a:off x="4374413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қоқысты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уақтылы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шығаруды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24;g1bc6e687a7d_0_1152"/>
          <p:cNvSpPr/>
          <p:nvPr/>
        </p:nvSpPr>
        <p:spPr bwMode="auto">
          <a:xfrm>
            <a:off x="8164838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" name="Google Shape;525;g1bc6e687a7d_0_1152"/>
          <p:cNvSpPr/>
          <p:nvPr/>
        </p:nvSpPr>
        <p:spPr bwMode="auto">
          <a:xfrm>
            <a:off x="832848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26;g1bc6e687a7d_0_1152"/>
          <p:cNvSpPr/>
          <p:nvPr/>
        </p:nvSpPr>
        <p:spPr bwMode="auto">
          <a:xfrm>
            <a:off x="2591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Google Shape;527;g1bc6e687a7d_0_1152"/>
          <p:cNvSpPr/>
          <p:nvPr/>
        </p:nvSpPr>
        <p:spPr bwMode="auto">
          <a:xfrm>
            <a:off x="42107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28;g1bc6e687a7d_0_1152"/>
          <p:cNvSpPr/>
          <p:nvPr/>
        </p:nvSpPr>
        <p:spPr bwMode="auto">
          <a:xfrm>
            <a:off x="8164842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5" name="Google Shape;529;g1bc6e687a7d_0_1152"/>
          <p:cNvPicPr/>
          <p:nvPr/>
        </p:nvPicPr>
        <p:blipFill>
          <a:blip r:embed="rId3">
            <a:alphaModFix/>
          </a:blip>
          <a:srcRect l="7670" r="-7668"/>
          <a:stretch/>
        </p:blipFill>
        <p:spPr bwMode="auto">
          <a:xfrm>
            <a:off x="11395401" y="2799586"/>
            <a:ext cx="844322" cy="1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30;g1bc6e687a7d_0_1152"/>
          <p:cNvPicPr/>
          <p:nvPr/>
        </p:nvPicPr>
        <p:blipFill>
          <a:blip r:embed="rId4">
            <a:alphaModFix/>
          </a:blip>
          <a:srcRect t="18427"/>
          <a:stretch/>
        </p:blipFill>
        <p:spPr bwMode="auto">
          <a:xfrm flipH="1">
            <a:off x="11063760" y="6585050"/>
            <a:ext cx="1055790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35;g1bc6e687a7d_0_1264"/>
          <p:cNvPicPr/>
          <p:nvPr/>
        </p:nvPicPr>
        <p:blipFill>
          <a:blip r:embed="rId2">
            <a:alphaModFix/>
          </a:blip>
          <a:srcRect l="-829" t="64794" r="71082" b="5323"/>
          <a:stretch/>
        </p:blipFill>
        <p:spPr bwMode="auto">
          <a:xfrm flipH="1">
            <a:off x="10819622" y="6088873"/>
            <a:ext cx="1311845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6;g1bc6e687a7d_0_1264"/>
          <p:cNvSpPr/>
          <p:nvPr/>
        </p:nvSpPr>
        <p:spPr bwMode="auto">
          <a:xfrm>
            <a:off x="2110850" y="6255925"/>
            <a:ext cx="32811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37;g1bc6e687a7d_0_1264"/>
          <p:cNvSpPr/>
          <p:nvPr/>
        </p:nvSpPr>
        <p:spPr bwMode="auto">
          <a:xfrm>
            <a:off x="6250" y="6255925"/>
            <a:ext cx="20109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38;g1bc6e687a7d_0_1264"/>
          <p:cNvSpPr/>
          <p:nvPr/>
        </p:nvSpPr>
        <p:spPr bwMode="auto">
          <a:xfrm>
            <a:off x="5522106" y="6255925"/>
            <a:ext cx="15084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39;g1bc6e687a7d_0_1264"/>
          <p:cNvSpPr/>
          <p:nvPr/>
        </p:nvSpPr>
        <p:spPr bwMode="auto">
          <a:xfrm>
            <a:off x="7165375" y="6255925"/>
            <a:ext cx="3968699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40;g1bc6e687a7d_0_1264"/>
          <p:cNvSpPr/>
          <p:nvPr/>
        </p:nvSpPr>
        <p:spPr bwMode="auto">
          <a:xfrm>
            <a:off x="2129753" y="6332750"/>
            <a:ext cx="32811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аяқталғаннан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орнатқаннан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тапсыруды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41;g1bc6e687a7d_0_1264"/>
          <p:cNvSpPr/>
          <p:nvPr/>
        </p:nvSpPr>
        <p:spPr bwMode="auto">
          <a:xfrm>
            <a:off x="35192" y="6328825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42;g1bc6e687a7d_0_1264"/>
          <p:cNvSpPr/>
          <p:nvPr/>
        </p:nvSpPr>
        <p:spPr bwMode="auto">
          <a:xfrm rot="5400000">
            <a:off x="10000897" y="5157730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543;g1bc6e687a7d_0_1264"/>
          <p:cNvSpPr/>
          <p:nvPr/>
        </p:nvSpPr>
        <p:spPr bwMode="auto">
          <a:xfrm rot="5400000">
            <a:off x="1035300" y="51901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544;g1bc6e687a7d_0_1264"/>
          <p:cNvSpPr/>
          <p:nvPr/>
        </p:nvSpPr>
        <p:spPr bwMode="auto">
          <a:xfrm>
            <a:off x="0" y="803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45;g1bc6e687a7d_0_1264"/>
          <p:cNvSpPr/>
          <p:nvPr/>
        </p:nvSpPr>
        <p:spPr bwMode="auto">
          <a:xfrm>
            <a:off x="8899239" y="432739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546;g1bc6e687a7d_0_1264"/>
          <p:cNvSpPr/>
          <p:nvPr/>
        </p:nvSpPr>
        <p:spPr bwMode="auto">
          <a:xfrm>
            <a:off x="0" y="1814540"/>
            <a:ext cx="12239700" cy="15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547;g1bc6e687a7d_0_1264"/>
          <p:cNvSpPr/>
          <p:nvPr/>
        </p:nvSpPr>
        <p:spPr bwMode="auto">
          <a:xfrm>
            <a:off x="138000" y="-33808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548;g1bc6e687a7d_0_1264"/>
          <p:cNvSpPr/>
          <p:nvPr/>
        </p:nvSpPr>
        <p:spPr bwMode="auto">
          <a:xfrm>
            <a:off x="846026" y="8873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Директордың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тәрбие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жұмысы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жөніндегі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орынбасарының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іс-әрекеттері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49;g1bc6e687a7d_0_1264"/>
          <p:cNvSpPr/>
          <p:nvPr/>
        </p:nvSpPr>
        <p:spPr bwMode="auto">
          <a:xfrm>
            <a:off x="1645475" y="1299325"/>
            <a:ext cx="93522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тәрбие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жұмысының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жылдық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айлық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жоспарларына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алушылардың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педагогтердің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қатысуымен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құқық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органдары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тақырыптарда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іс-шаралар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өткізуді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қосу</a:t>
            </a:r>
            <a:r>
              <a:rPr lang="ru-RU" sz="1300" dirty="0">
                <a:solidFill>
                  <a:schemeClr val="dk1"/>
                </a:solidFill>
              </a:rPr>
              <a:t>: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550;g1bc6e687a7d_0_1264"/>
          <p:cNvSpPr/>
          <p:nvPr/>
        </p:nvSpPr>
        <p:spPr bwMode="auto">
          <a:xfrm>
            <a:off x="6163300" y="1877992"/>
            <a:ext cx="6060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Заңсыз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ниет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білдірген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адамның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психологиялық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портреті</a:t>
            </a:r>
            <a:r>
              <a:rPr lang="ru-RU" sz="1300" b="1" i="1" dirty="0">
                <a:solidFill>
                  <a:schemeClr val="dk1"/>
                </a:solidFill>
              </a:rPr>
              <a:t>,»,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Экстремистік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ұйымдардың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қауіптілігі</a:t>
            </a:r>
            <a:r>
              <a:rPr lang="ru-RU" sz="1300" b="1" i="1" dirty="0">
                <a:solidFill>
                  <a:schemeClr val="dk1"/>
                </a:solidFill>
              </a:rPr>
              <a:t>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Террористер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экстремистер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жасөспірімдер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жастарды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өздерінің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қылмыстық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мақсаттары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үшін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қалай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пайдалана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алады</a:t>
            </a:r>
            <a:r>
              <a:rPr lang="ru-RU" sz="1300" b="1" i="1" dirty="0">
                <a:solidFill>
                  <a:schemeClr val="dk1"/>
                </a:solidFill>
              </a:rPr>
              <a:t>».</a:t>
            </a:r>
          </a:p>
        </p:txBody>
      </p:sp>
      <p:sp>
        <p:nvSpPr>
          <p:cNvPr id="20" name="Google Shape;551;g1bc6e687a7d_0_1264"/>
          <p:cNvSpPr/>
          <p:nvPr/>
        </p:nvSpPr>
        <p:spPr bwMode="auto">
          <a:xfrm>
            <a:off x="305500" y="1877992"/>
            <a:ext cx="58578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Террористтің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сыртқы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белгілері</a:t>
            </a:r>
            <a:r>
              <a:rPr lang="ru-RU" sz="1300" b="1" i="1" dirty="0">
                <a:solidFill>
                  <a:schemeClr val="dk1"/>
                </a:solidFill>
              </a:rPr>
              <a:t>»,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Қолдан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жасалған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жарылғыш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құрылғы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қалай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көрінеді</a:t>
            </a:r>
            <a:r>
              <a:rPr lang="ru-RU" sz="1300" b="1" i="1" dirty="0">
                <a:solidFill>
                  <a:schemeClr val="dk1"/>
                </a:solidFill>
              </a:rPr>
              <a:t>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Егер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мектепте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атылса</a:t>
            </a:r>
            <a:r>
              <a:rPr lang="ru-RU" sz="1300" b="1" i="1" dirty="0">
                <a:solidFill>
                  <a:schemeClr val="dk1"/>
                </a:solidFill>
              </a:rPr>
              <a:t> не </a:t>
            </a:r>
            <a:r>
              <a:rPr lang="ru-RU" sz="1300" b="1" i="1" dirty="0" err="1">
                <a:solidFill>
                  <a:schemeClr val="dk1"/>
                </a:solidFill>
              </a:rPr>
              <a:t>істеу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керек</a:t>
            </a:r>
            <a:r>
              <a:rPr lang="ru-RU" sz="1300" b="1" i="1" dirty="0">
                <a:solidFill>
                  <a:schemeClr val="dk1"/>
                </a:solidFill>
              </a:rPr>
              <a:t>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Әртүрлі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жарақаттар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үшін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алғашқы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медициналық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көмек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шаралары</a:t>
            </a:r>
            <a:r>
              <a:rPr lang="ru-RU" sz="1300" b="1" i="1" dirty="0">
                <a:solidFill>
                  <a:schemeClr val="dk1"/>
                </a:solidFill>
              </a:rPr>
              <a:t>»,</a:t>
            </a:r>
          </a:p>
        </p:txBody>
      </p:sp>
      <p:pic>
        <p:nvPicPr>
          <p:cNvPr id="21" name="Google Shape;552;g1bc6e687a7d_0_126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305509" y="864693"/>
            <a:ext cx="1484687" cy="967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3;g1bc6e687a7d_0_1264"/>
          <p:cNvSpPr/>
          <p:nvPr/>
        </p:nvSpPr>
        <p:spPr bwMode="auto">
          <a:xfrm>
            <a:off x="846026" y="33541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Сынып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жетекшілері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педагогтарының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54;g1bc6e687a7d_0_1264"/>
          <p:cNvSpPr/>
          <p:nvPr/>
        </p:nvSpPr>
        <p:spPr bwMode="auto">
          <a:xfrm>
            <a:off x="2290734" y="4298287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555;g1bc6e687a7d_0_1264"/>
          <p:cNvSpPr/>
          <p:nvPr/>
        </p:nvSpPr>
        <p:spPr bwMode="auto">
          <a:xfrm>
            <a:off x="6172203" y="4299267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56;g1bc6e687a7d_0_1264"/>
          <p:cNvSpPr/>
          <p:nvPr/>
        </p:nvSpPr>
        <p:spPr bwMode="auto">
          <a:xfrm>
            <a:off x="8072058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58;g1bc6e687a7d_0_1264"/>
          <p:cNvSpPr/>
          <p:nvPr/>
        </p:nvSpPr>
        <p:spPr bwMode="auto">
          <a:xfrm>
            <a:off x="2783996" y="3799144"/>
            <a:ext cx="33000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559;g1bc6e687a7d_0_1264"/>
          <p:cNvSpPr/>
          <p:nvPr/>
        </p:nvSpPr>
        <p:spPr bwMode="auto">
          <a:xfrm>
            <a:off x="216611" y="3750020"/>
            <a:ext cx="20109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560;g1bc6e687a7d_0_1264"/>
          <p:cNvSpPr/>
          <p:nvPr/>
        </p:nvSpPr>
        <p:spPr bwMode="auto">
          <a:xfrm>
            <a:off x="212074" y="4098032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561;g1bc6e687a7d_0_1264"/>
          <p:cNvSpPr/>
          <p:nvPr/>
        </p:nvSpPr>
        <p:spPr bwMode="auto">
          <a:xfrm>
            <a:off x="2783996" y="3922468"/>
            <a:ext cx="3285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жекелеген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мектепішілік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ережелерін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бұзу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экстремистік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реакциялық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діни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секталарға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алдын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62;g1bc6e687a7d_0_1264"/>
          <p:cNvSpPr/>
          <p:nvPr/>
        </p:nvSpPr>
        <p:spPr bwMode="auto">
          <a:xfrm>
            <a:off x="6681597" y="3741923"/>
            <a:ext cx="21693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563;g1bc6e687a7d_0_1264"/>
          <p:cNvSpPr/>
          <p:nvPr/>
        </p:nvSpPr>
        <p:spPr bwMode="auto">
          <a:xfrm>
            <a:off x="6698125" y="3925534"/>
            <a:ext cx="21693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көріністерге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алгоритмдерін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практикалық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белсенді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64;g1bc6e687a7d_0_1264"/>
          <p:cNvSpPr/>
          <p:nvPr/>
        </p:nvSpPr>
        <p:spPr bwMode="auto">
          <a:xfrm>
            <a:off x="5749129" y="3766675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565;g1bc6e687a7d_0_1264"/>
          <p:cNvSpPr/>
          <p:nvPr/>
        </p:nvSpPr>
        <p:spPr bwMode="auto">
          <a:xfrm>
            <a:off x="9432143" y="3784999"/>
            <a:ext cx="14847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566;g1bc6e687a7d_0_1264"/>
          <p:cNvSpPr/>
          <p:nvPr/>
        </p:nvSpPr>
        <p:spPr bwMode="auto">
          <a:xfrm>
            <a:off x="9461647" y="3881701"/>
            <a:ext cx="1533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выявлять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обучающихся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склонных</a:t>
            </a:r>
            <a:r>
              <a:rPr lang="en-US" sz="1200" dirty="0">
                <a:solidFill>
                  <a:schemeClr val="dk1"/>
                </a:solidFill>
              </a:rPr>
              <a:t> к </a:t>
            </a:r>
            <a:r>
              <a:rPr lang="en-US" sz="1200" dirty="0" err="1">
                <a:solidFill>
                  <a:schemeClr val="dk1"/>
                </a:solidFill>
              </a:rPr>
              <a:t>насильственным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акциям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36" name="Google Shape;567;g1bc6e687a7d_0_1264"/>
          <p:cNvPicPr/>
          <p:nvPr/>
        </p:nvPicPr>
        <p:blipFill>
          <a:blip r:embed="rId4">
            <a:alphaModFix/>
          </a:blip>
          <a:srcRect b="59410"/>
          <a:stretch/>
        </p:blipFill>
        <p:spPr bwMode="auto">
          <a:xfrm flipH="1">
            <a:off x="2107975" y="3050403"/>
            <a:ext cx="1061950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68;g1bc6e687a7d_0_1264" descr="F:\Преза ЕН\Новая папка (2)\03.png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1345988" y="836475"/>
            <a:ext cx="626308" cy="8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569;g1bc6e687a7d_0_1264"/>
          <p:cNvSpPr/>
          <p:nvPr/>
        </p:nvSpPr>
        <p:spPr bwMode="auto">
          <a:xfrm>
            <a:off x="138025" y="5383525"/>
            <a:ext cx="11937900" cy="455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70;g1bc6e687a7d_0_1264"/>
          <p:cNvSpPr/>
          <p:nvPr/>
        </p:nvSpPr>
        <p:spPr bwMode="auto">
          <a:xfrm>
            <a:off x="192475" y="5463174"/>
            <a:ext cx="11883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chemeClr val="dk1"/>
                </a:solidFill>
              </a:rPr>
              <a:t>эвакуация </a:t>
            </a:r>
            <a:r>
              <a:rPr lang="ru-RU" sz="1200" dirty="0" err="1">
                <a:solidFill>
                  <a:schemeClr val="dk1"/>
                </a:solidFill>
              </a:rPr>
              <a:t>маршруттарын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жетілдіру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жеке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күйзеліске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төзімділікті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дағдарыс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қабілетін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арттыру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ұсыныстар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енгізу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71;g1bc6e687a7d_0_1264"/>
          <p:cNvSpPr/>
          <p:nvPr/>
        </p:nvSpPr>
        <p:spPr bwMode="auto">
          <a:xfrm>
            <a:off x="846026" y="59440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Вахтерлердің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572;g1bc6e687a7d_0_1264"/>
          <p:cNvSpPr/>
          <p:nvPr/>
        </p:nvSpPr>
        <p:spPr bwMode="auto">
          <a:xfrm>
            <a:off x="5547000" y="6424975"/>
            <a:ext cx="1484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телефон </a:t>
            </a:r>
            <a:r>
              <a:rPr lang="ru-RU" sz="1200" dirty="0" err="1">
                <a:solidFill>
                  <a:schemeClr val="dk1"/>
                </a:solidFill>
              </a:rPr>
              <a:t>нөмірлерін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73;g1bc6e687a7d_0_1264"/>
          <p:cNvSpPr/>
          <p:nvPr/>
        </p:nvSpPr>
        <p:spPr bwMode="auto">
          <a:xfrm>
            <a:off x="7185101" y="6332750"/>
            <a:ext cx="40746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ұйымдарына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келушілерді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учаскелік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инспекторлармен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кәмелетке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толмағандар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инспекторлармен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574;g1bc6e687a7d_0_1264"/>
          <p:cNvSpPr/>
          <p:nvPr/>
        </p:nvSpPr>
        <p:spPr bwMode="auto">
          <a:xfrm>
            <a:off x="168821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75;g1bc6e687a7d_0_1264"/>
          <p:cNvSpPr/>
          <p:nvPr/>
        </p:nvSpPr>
        <p:spPr bwMode="auto">
          <a:xfrm>
            <a:off x="5067292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576;g1bc6e687a7d_0_1264"/>
          <p:cNvSpPr/>
          <p:nvPr/>
        </p:nvSpPr>
        <p:spPr bwMode="auto">
          <a:xfrm>
            <a:off x="67915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" name="Google Shape;577;g1bc6e687a7d_0_1264"/>
          <p:cNvSpPr/>
          <p:nvPr/>
        </p:nvSpPr>
        <p:spPr bwMode="auto">
          <a:xfrm>
            <a:off x="107953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7" name="Google Shape;578;g1bc6e687a7d_0_1264" descr="F:\Преза ЕН\Новая папка (2)\04.png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9242127" y="3064897"/>
            <a:ext cx="1061950" cy="63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83;g1bc6e687a7d_0_1392"/>
          <p:cNvSpPr/>
          <p:nvPr/>
        </p:nvSpPr>
        <p:spPr bwMode="auto">
          <a:xfrm>
            <a:off x="2361000" y="5126700"/>
            <a:ext cx="2762100" cy="2081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84;g1bc6e687a7d_0_1392"/>
          <p:cNvSpPr/>
          <p:nvPr/>
        </p:nvSpPr>
        <p:spPr bwMode="auto">
          <a:xfrm>
            <a:off x="5743238" y="3497400"/>
            <a:ext cx="2610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85;g1bc6e687a7d_0_1392"/>
          <p:cNvSpPr/>
          <p:nvPr/>
        </p:nvSpPr>
        <p:spPr bwMode="auto">
          <a:xfrm>
            <a:off x="2326307" y="3497400"/>
            <a:ext cx="33000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86;g1bc6e687a7d_0_1392"/>
          <p:cNvSpPr/>
          <p:nvPr/>
        </p:nvSpPr>
        <p:spPr bwMode="auto">
          <a:xfrm>
            <a:off x="200550" y="3497400"/>
            <a:ext cx="2022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87;g1bc6e687a7d_0_1392"/>
          <p:cNvSpPr/>
          <p:nvPr/>
        </p:nvSpPr>
        <p:spPr bwMode="auto">
          <a:xfrm>
            <a:off x="8471100" y="3497400"/>
            <a:ext cx="25434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88;g1bc6e687a7d_0_1392"/>
          <p:cNvSpPr/>
          <p:nvPr/>
        </p:nvSpPr>
        <p:spPr bwMode="auto">
          <a:xfrm>
            <a:off x="250401" y="3742500"/>
            <a:ext cx="2022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сәйкес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бар </a:t>
            </a:r>
            <a:r>
              <a:rPr lang="ru-RU" sz="1200" dirty="0" err="1">
                <a:solidFill>
                  <a:schemeClr val="dk1"/>
                </a:solidFill>
              </a:rPr>
              <a:t>бейтаныс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89;g1bc6e687a7d_0_1392"/>
          <p:cNvSpPr/>
          <p:nvPr/>
        </p:nvSpPr>
        <p:spPr bwMode="auto">
          <a:xfrm>
            <a:off x="2500175" y="3497400"/>
            <a:ext cx="2967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бөтен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жоқтығын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тексеру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сабаққа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жұмысқа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дайындау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басталғанға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15 минут </a:t>
            </a:r>
            <a:r>
              <a:rPr lang="ru-RU" sz="1200" dirty="0" err="1">
                <a:solidFill>
                  <a:schemeClr val="dk1"/>
                </a:solidFill>
              </a:rPr>
              <a:t>бұрын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орындарына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0;g1bc6e687a7d_0_1392"/>
          <p:cNvSpPr/>
          <p:nvPr/>
        </p:nvSpPr>
        <p:spPr bwMode="auto">
          <a:xfrm>
            <a:off x="8557225" y="3692800"/>
            <a:ext cx="23846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Жауапты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кезекшілер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аяқталғаннан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аудиториялардың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тазалығын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91;g1bc6e687a7d_0_1392"/>
          <p:cNvSpPr/>
          <p:nvPr/>
        </p:nvSpPr>
        <p:spPr bwMode="auto">
          <a:xfrm>
            <a:off x="5878800" y="3497400"/>
            <a:ext cx="22671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өздеріне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бекітілмеген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аудиторияларда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кабинеттер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аудиториялар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мұғалімдер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вахташыға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қабылдап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тапсырады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92;g1bc6e687a7d_0_1392"/>
          <p:cNvSpPr/>
          <p:nvPr/>
        </p:nvSpPr>
        <p:spPr bwMode="auto">
          <a:xfrm>
            <a:off x="0" y="911354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93;g1bc6e687a7d_0_1392"/>
          <p:cNvSpPr/>
          <p:nvPr/>
        </p:nvSpPr>
        <p:spPr bwMode="auto">
          <a:xfrm>
            <a:off x="-27494" y="-48298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5" name="Google Shape;594;g1bc6e687a7d_0_1392"/>
          <p:cNvSpPr/>
          <p:nvPr/>
        </p:nvSpPr>
        <p:spPr bwMode="auto">
          <a:xfrm>
            <a:off x="846026" y="9635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700" b="1" dirty="0" err="1">
                <a:solidFill>
                  <a:srgbClr val="002060"/>
                </a:solidFill>
              </a:rPr>
              <a:t>Кезекші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әкімшінің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әрекеттері</a:t>
            </a:r>
            <a:r>
              <a:rPr lang="ru-RU" sz="1700" b="1" dirty="0">
                <a:solidFill>
                  <a:srgbClr val="002060"/>
                </a:solidFill>
              </a:rPr>
              <a:t>:</a:t>
            </a:r>
            <a:endParaRPr sz="17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95;g1bc6e687a7d_0_1392"/>
          <p:cNvSpPr/>
          <p:nvPr/>
        </p:nvSpPr>
        <p:spPr bwMode="auto">
          <a:xfrm>
            <a:off x="6071038" y="1472949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596;g1bc6e687a7d_0_1392"/>
          <p:cNvSpPr/>
          <p:nvPr/>
        </p:nvSpPr>
        <p:spPr bwMode="auto">
          <a:xfrm>
            <a:off x="2654108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97;g1bc6e687a7d_0_1392"/>
          <p:cNvSpPr/>
          <p:nvPr/>
        </p:nvSpPr>
        <p:spPr bwMode="auto">
          <a:xfrm>
            <a:off x="200550" y="1472949"/>
            <a:ext cx="2384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98;g1bc6e687a7d_0_1392"/>
          <p:cNvSpPr/>
          <p:nvPr/>
        </p:nvSpPr>
        <p:spPr bwMode="auto">
          <a:xfrm>
            <a:off x="250411" y="1718050"/>
            <a:ext cx="2180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сәйкес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бар </a:t>
            </a:r>
            <a:r>
              <a:rPr lang="ru-RU" sz="1200" dirty="0" err="1">
                <a:solidFill>
                  <a:schemeClr val="dk1"/>
                </a:solidFill>
              </a:rPr>
              <a:t>бейтаныс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99;g1bc6e687a7d_0_1392"/>
          <p:cNvSpPr/>
          <p:nvPr/>
        </p:nvSpPr>
        <p:spPr bwMode="auto">
          <a:xfrm>
            <a:off x="2827975" y="1703950"/>
            <a:ext cx="29673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кезекші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жүзеге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00;g1bc6e687a7d_0_1392"/>
          <p:cNvSpPr/>
          <p:nvPr/>
        </p:nvSpPr>
        <p:spPr bwMode="auto">
          <a:xfrm>
            <a:off x="2360992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601;g1bc6e687a7d_0_1392"/>
          <p:cNvSpPr/>
          <p:nvPr/>
        </p:nvSpPr>
        <p:spPr bwMode="auto">
          <a:xfrm>
            <a:off x="5723946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602;g1bc6e687a7d_0_1392"/>
          <p:cNvSpPr/>
          <p:nvPr/>
        </p:nvSpPr>
        <p:spPr bwMode="auto">
          <a:xfrm>
            <a:off x="8798900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03;g1bc6e687a7d_0_1392"/>
          <p:cNvSpPr/>
          <p:nvPr/>
        </p:nvSpPr>
        <p:spPr bwMode="auto">
          <a:xfrm>
            <a:off x="8957725" y="1552600"/>
            <a:ext cx="2931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жүгі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ауыр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сөмкелер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қораптар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үлкен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байламдар</a:t>
            </a:r>
            <a:r>
              <a:rPr lang="ru-RU" sz="1200" dirty="0">
                <a:solidFill>
                  <a:schemeClr val="dk1"/>
                </a:solidFill>
              </a:rPr>
              <a:t>) бар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әрекеті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күзет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604;g1bc6e687a7d_0_1392"/>
          <p:cNvSpPr/>
          <p:nvPr/>
        </p:nvSpPr>
        <p:spPr bwMode="auto">
          <a:xfrm>
            <a:off x="8434358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05;g1bc6e687a7d_0_1392"/>
          <p:cNvSpPr/>
          <p:nvPr/>
        </p:nvSpPr>
        <p:spPr bwMode="auto">
          <a:xfrm>
            <a:off x="6206600" y="1718050"/>
            <a:ext cx="2267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басталғанға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30 минут </a:t>
            </a:r>
            <a:r>
              <a:rPr lang="ru-RU" sz="1200" dirty="0" err="1">
                <a:solidFill>
                  <a:schemeClr val="dk1"/>
                </a:solidFill>
              </a:rPr>
              <a:t>бұрын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606;g1bc6e687a7d_0_1392"/>
          <p:cNvPicPr/>
          <p:nvPr/>
        </p:nvPicPr>
        <p:blipFill>
          <a:blip r:embed="rId2">
            <a:alphaModFix/>
          </a:blip>
          <a:srcRect l="70252" t="38089" b="32027"/>
          <a:stretch/>
        </p:blipFill>
        <p:spPr bwMode="auto">
          <a:xfrm flipH="1">
            <a:off x="138022" y="417623"/>
            <a:ext cx="1311845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07;g1bc6e687a7d_0_1392"/>
          <p:cNvPicPr/>
          <p:nvPr/>
        </p:nvPicPr>
        <p:blipFill>
          <a:blip r:embed="rId2">
            <a:alphaModFix/>
          </a:blip>
          <a:srcRect l="44478" t="14867" r="25771" b="57667"/>
          <a:stretch/>
        </p:blipFill>
        <p:spPr bwMode="auto">
          <a:xfrm>
            <a:off x="10927875" y="417625"/>
            <a:ext cx="1311850" cy="12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08;g1bc6e687a7d_0_1392"/>
          <p:cNvSpPr/>
          <p:nvPr/>
        </p:nvSpPr>
        <p:spPr bwMode="auto">
          <a:xfrm>
            <a:off x="846026" y="2999225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700" b="1" dirty="0" err="1">
                <a:solidFill>
                  <a:srgbClr val="002060"/>
                </a:solidFill>
              </a:rPr>
              <a:t>Білім</a:t>
            </a:r>
            <a:r>
              <a:rPr lang="ru-RU" sz="1700" b="1" dirty="0">
                <a:solidFill>
                  <a:srgbClr val="002060"/>
                </a:solidFill>
              </a:rPr>
              <a:t> беру </a:t>
            </a:r>
            <a:r>
              <a:rPr lang="ru-RU" sz="1700" b="1" dirty="0" err="1">
                <a:solidFill>
                  <a:srgbClr val="002060"/>
                </a:solidFill>
              </a:rPr>
              <a:t>ұйымының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тұрақты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қызметкерлерінің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700" b="1" dirty="0">
                <a:solidFill>
                  <a:srgbClr val="002060"/>
                </a:solidFill>
              </a:rPr>
              <a:t>:</a:t>
            </a:r>
            <a:endParaRPr sz="17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609;g1bc6e687a7d_0_139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131457" y="3404824"/>
            <a:ext cx="1043171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10;g1bc6e687a7d_0_1392"/>
          <p:cNvSpPr/>
          <p:nvPr/>
        </p:nvSpPr>
        <p:spPr bwMode="auto">
          <a:xfrm>
            <a:off x="5841700" y="6098475"/>
            <a:ext cx="4628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600" dirty="0" err="1">
                <a:solidFill>
                  <a:schemeClr val="dk1"/>
                </a:solidFill>
              </a:rPr>
              <a:t>Сабақтардың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басталуына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дайындалу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мектепке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ерте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келіңіз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611;g1bc6e687a7d_0_1392"/>
          <p:cNvSpPr/>
          <p:nvPr/>
        </p:nvSpPr>
        <p:spPr bwMode="auto">
          <a:xfrm>
            <a:off x="5406200" y="5657475"/>
            <a:ext cx="371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>
              <a:lnSpc>
                <a:spcPct val="114999"/>
              </a:lnSpc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Оқушылардың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әрекеттері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3" name="Google Shape;612;g1bc6e687a7d_0_1392"/>
          <p:cNvCxnSpPr>
            <a:cxnSpLocks/>
            <a:stCxn id="34" idx="3"/>
            <a:endCxn id="31" idx="1"/>
          </p:cNvCxnSpPr>
          <p:nvPr/>
        </p:nvCxnSpPr>
        <p:spPr bwMode="auto">
          <a:xfrm>
            <a:off x="4851801" y="6211945"/>
            <a:ext cx="990000" cy="203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" name="Google Shape;613;g1bc6e687a7d_0_139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671700" y="5082675"/>
            <a:ext cx="2180101" cy="2258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614;g1bc6e687a7d_0_1392"/>
          <p:cNvCxnSpPr>
            <a:cxnSpLocks/>
          </p:cNvCxnSpPr>
          <p:nvPr/>
        </p:nvCxnSpPr>
        <p:spPr bwMode="auto">
          <a:xfrm rot="10800000" flipH="1">
            <a:off x="1981801" y="3553625"/>
            <a:ext cx="611400" cy="482100"/>
          </a:xfrm>
          <a:prstGeom prst="bentConnector3">
            <a:avLst>
              <a:gd name="adj1" fmla="val 659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615;g1bc6e687a7d_0_1392"/>
          <p:cNvCxnSpPr>
            <a:cxnSpLocks/>
          </p:cNvCxnSpPr>
          <p:nvPr/>
        </p:nvCxnSpPr>
        <p:spPr bwMode="auto">
          <a:xfrm>
            <a:off x="5334550" y="4503917"/>
            <a:ext cx="736500" cy="22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616;g1bc6e687a7d_0_1392"/>
          <p:cNvCxnSpPr>
            <a:cxnSpLocks/>
            <a:stCxn id="12" idx="3"/>
          </p:cNvCxnSpPr>
          <p:nvPr/>
        </p:nvCxnSpPr>
        <p:spPr bwMode="auto">
          <a:xfrm rot="10800000" flipH="1">
            <a:off x="8145900" y="3505650"/>
            <a:ext cx="7227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1;g1bc6e687a7d_0_1525"/>
          <p:cNvSpPr/>
          <p:nvPr/>
        </p:nvSpPr>
        <p:spPr bwMode="auto">
          <a:xfrm>
            <a:off x="1943348" y="1027104"/>
            <a:ext cx="8708957" cy="32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 smtClean="0">
                <a:solidFill>
                  <a:schemeClr val="dk1"/>
                </a:solidFill>
              </a:rPr>
              <a:t>Білім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dk1"/>
                </a:solidFill>
              </a:rPr>
              <a:t>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 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622;g1bc6e687a7d_0_15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623;g1bc6e687a7d_0_1525"/>
          <p:cNvSpPr/>
          <p:nvPr/>
        </p:nvSpPr>
        <p:spPr bwMode="auto">
          <a:xfrm>
            <a:off x="1635200" y="1580175"/>
            <a:ext cx="4816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автокөлік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құралдары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мекемесінің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аумағын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өткізген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тиісті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құжаттарды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әкелінетін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жүктердің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сипатын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тексеру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Google Shape;624;g1bc6e687a7d_0_1525"/>
          <p:cNvCxnSpPr>
            <a:cxnSpLocks/>
          </p:cNvCxnSpPr>
          <p:nvPr/>
        </p:nvCxnSpPr>
        <p:spPr bwMode="auto">
          <a:xfrm>
            <a:off x="1647005" y="2672902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625;g1bc6e687a7d_0_1525"/>
          <p:cNvSpPr/>
          <p:nvPr/>
        </p:nvSpPr>
        <p:spPr bwMode="auto">
          <a:xfrm>
            <a:off x="1635200" y="2705588"/>
            <a:ext cx="48165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құжаттарды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тексеруге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мектепке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қызмет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істері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бойынша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баратын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ұйымдардан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мақсатына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ерекше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назар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аудару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келушілер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кітабына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тиісті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жазбалар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жасау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9" name="Google Shape;626;g1bc6e687a7d_0_1525"/>
          <p:cNvCxnSpPr>
            <a:cxnSpLocks/>
          </p:cNvCxnSpPr>
          <p:nvPr/>
        </p:nvCxnSpPr>
        <p:spPr bwMode="auto">
          <a:xfrm>
            <a:off x="1647005" y="4134693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627;g1bc6e687a7d_0_1525"/>
          <p:cNvSpPr/>
          <p:nvPr/>
        </p:nvSpPr>
        <p:spPr bwMode="auto">
          <a:xfrm>
            <a:off x="7848925" y="5287112"/>
            <a:ext cx="3902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бөгде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кіруін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шектеу</a:t>
            </a:r>
            <a:r>
              <a:rPr lang="ru-RU" sz="1600" dirty="0">
                <a:solidFill>
                  <a:schemeClr val="dk1"/>
                </a:solidFill>
              </a:rPr>
              <a:t> (</a:t>
            </a:r>
            <a:r>
              <a:rPr lang="ru-RU" sz="1600" dirty="0" err="1">
                <a:solidFill>
                  <a:schemeClr val="dk1"/>
                </a:solidFill>
              </a:rPr>
              <a:t>себептерін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анықтау</a:t>
            </a:r>
            <a:r>
              <a:rPr lang="ru-RU" sz="1600" dirty="0">
                <a:solidFill>
                  <a:schemeClr val="dk1"/>
                </a:solidFill>
              </a:rPr>
              <a:t>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628;g1bc6e687a7d_0_1525"/>
          <p:cNvCxnSpPr>
            <a:cxnSpLocks/>
          </p:cNvCxnSpPr>
          <p:nvPr/>
        </p:nvCxnSpPr>
        <p:spPr bwMode="auto">
          <a:xfrm>
            <a:off x="8083426" y="6063688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629;g1bc6e687a7d_0_1525"/>
          <p:cNvSpPr/>
          <p:nvPr/>
        </p:nvSpPr>
        <p:spPr bwMode="auto">
          <a:xfrm>
            <a:off x="1619698" y="4063247"/>
            <a:ext cx="4816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педагогтар</a:t>
            </a:r>
            <a:r>
              <a:rPr lang="ru-RU" sz="1600" dirty="0">
                <a:solidFill>
                  <a:schemeClr val="dk1"/>
                </a:solidFill>
              </a:rPr>
              <a:t> мен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алушылардың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жұмысқа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сабаққа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(</a:t>
            </a:r>
            <a:r>
              <a:rPr lang="ru-RU" sz="1600" dirty="0" err="1">
                <a:solidFill>
                  <a:schemeClr val="dk1"/>
                </a:solidFill>
              </a:rPr>
              <a:t>жалпы</a:t>
            </a:r>
            <a:r>
              <a:rPr lang="ru-RU" sz="1600" dirty="0">
                <a:solidFill>
                  <a:schemeClr val="dk1"/>
                </a:solidFill>
              </a:rPr>
              <a:t>) </a:t>
            </a:r>
            <a:r>
              <a:rPr lang="ru-RU" sz="1600" dirty="0" err="1">
                <a:solidFill>
                  <a:schemeClr val="dk1"/>
                </a:solidFill>
              </a:rPr>
              <a:t>келуі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жұмыс</a:t>
            </a:r>
            <a:r>
              <a:rPr lang="ru-RU" sz="1600" dirty="0">
                <a:solidFill>
                  <a:schemeClr val="dk1"/>
                </a:solidFill>
              </a:rPr>
              <a:t> пен </a:t>
            </a:r>
            <a:r>
              <a:rPr lang="ru-RU" sz="1600" dirty="0" err="1">
                <a:solidFill>
                  <a:schemeClr val="dk1"/>
                </a:solidFill>
              </a:rPr>
              <a:t>сабақ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аяқталғаннан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кейін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олардың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кетуі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кезінде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ғимараттың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кіреберіс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есіктерін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шығу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бос </a:t>
            </a:r>
            <a:r>
              <a:rPr lang="ru-RU" sz="1600" dirty="0" err="1">
                <a:solidFill>
                  <a:schemeClr val="dk1"/>
                </a:solidFill>
              </a:rPr>
              <a:t>ұстау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  <a:r>
              <a:rPr lang="ru-RU" sz="1600" dirty="0" err="1">
                <a:solidFill>
                  <a:schemeClr val="dk1"/>
                </a:solidFill>
              </a:rPr>
              <a:t>Тәуліктің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уақытында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кіреберіс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есіктерді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күзетші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қоңырауы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бойынша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ашады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" name="Google Shape;630;g1bc6e687a7d_0_1525"/>
          <p:cNvCxnSpPr>
            <a:cxnSpLocks/>
          </p:cNvCxnSpPr>
          <p:nvPr/>
        </p:nvCxnSpPr>
        <p:spPr bwMode="auto">
          <a:xfrm>
            <a:off x="1652895" y="6080177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631;g1bc6e687a7d_0_1525"/>
          <p:cNvSpPr/>
          <p:nvPr/>
        </p:nvSpPr>
        <p:spPr bwMode="auto">
          <a:xfrm>
            <a:off x="7875451" y="1580175"/>
            <a:ext cx="39021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жұмыс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күні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аяқталғаннан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кейін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беру </a:t>
            </a:r>
            <a:r>
              <a:rPr lang="ru-RU" sz="1600" dirty="0" err="1">
                <a:solidFill>
                  <a:schemeClr val="dk1"/>
                </a:solidFill>
              </a:rPr>
              <a:t>ұйымының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үй-жайларын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үнемі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тексеріп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мекеме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аумағын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сағат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сайын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аралап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бөгде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күдікті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заттарға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назар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аударыңыз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5" name="Google Shape;632;g1bc6e687a7d_0_1525"/>
          <p:cNvCxnSpPr>
            <a:cxnSpLocks/>
          </p:cNvCxnSpPr>
          <p:nvPr/>
        </p:nvCxnSpPr>
        <p:spPr bwMode="auto">
          <a:xfrm>
            <a:off x="7886208" y="3467175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633;g1bc6e687a7d_0_1525"/>
          <p:cNvSpPr/>
          <p:nvPr/>
        </p:nvSpPr>
        <p:spPr bwMode="auto">
          <a:xfrm>
            <a:off x="7875450" y="3596285"/>
            <a:ext cx="39021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барлық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бұзушылықтар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туралы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беру </a:t>
            </a:r>
            <a:r>
              <a:rPr lang="ru-RU" sz="1600" dirty="0" err="1">
                <a:solidFill>
                  <a:schemeClr val="dk1"/>
                </a:solidFill>
              </a:rPr>
              <a:t>ұйымының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басшысына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өзінің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тікелей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бастықтарына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күзет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кәсіпорнында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дереу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хабарлау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қажет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Google Shape;634;g1bc6e687a7d_0_1525"/>
          <p:cNvCxnSpPr>
            <a:cxnSpLocks/>
          </p:cNvCxnSpPr>
          <p:nvPr/>
        </p:nvCxnSpPr>
        <p:spPr bwMode="auto">
          <a:xfrm>
            <a:off x="7886208" y="5234981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635;g1bc6e687a7d_0_1525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36;g1bc6e687a7d_0_1525"/>
          <p:cNvSpPr/>
          <p:nvPr/>
        </p:nvSpPr>
        <p:spPr bwMode="auto">
          <a:xfrm>
            <a:off x="585975" y="6509575"/>
            <a:ext cx="11068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chemeClr val="dk1"/>
                </a:solidFill>
              </a:rPr>
              <a:t>Ескертпе</a:t>
            </a:r>
            <a:r>
              <a:rPr lang="ru-RU" sz="1700" b="1" dirty="0">
                <a:solidFill>
                  <a:schemeClr val="dk1"/>
                </a:solidFill>
              </a:rPr>
              <a:t>: </a:t>
            </a:r>
            <a:r>
              <a:rPr lang="ru-RU" sz="1700" b="1" dirty="0" err="1">
                <a:solidFill>
                  <a:schemeClr val="dk1"/>
                </a:solidFill>
              </a:rPr>
              <a:t>әрбір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қызметкер</a:t>
            </a:r>
            <a:r>
              <a:rPr lang="ru-RU" sz="1700" b="1" dirty="0">
                <a:solidFill>
                  <a:schemeClr val="dk1"/>
                </a:solidFill>
              </a:rPr>
              <a:t> мен </a:t>
            </a:r>
            <a:r>
              <a:rPr lang="ru-RU" sz="1700" b="1" dirty="0" err="1">
                <a:solidFill>
                  <a:schemeClr val="dk1"/>
                </a:solidFill>
              </a:rPr>
              <a:t>білім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алушы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мекемеде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қауіпсіздікті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қамтамасыз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етуге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қатысты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кемшіліктер</a:t>
            </a:r>
            <a:r>
              <a:rPr lang="ru-RU" sz="1700" b="1" dirty="0">
                <a:solidFill>
                  <a:schemeClr val="dk1"/>
                </a:solidFill>
              </a:rPr>
              <a:t> мен </a:t>
            </a:r>
            <a:r>
              <a:rPr lang="ru-RU" sz="1700" b="1" dirty="0" err="1">
                <a:solidFill>
                  <a:schemeClr val="dk1"/>
                </a:solidFill>
              </a:rPr>
              <a:t>бұзушылықтар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анықталған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кезде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бұл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туралы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дереу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мектеп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директорына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немесе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оның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қауіпсіздік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жөніндегі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орынбасарына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хабарлайды</a:t>
            </a:r>
            <a:r>
              <a:rPr lang="ru-RU" sz="1700" b="1" dirty="0">
                <a:solidFill>
                  <a:schemeClr val="dk1"/>
                </a:solidFill>
              </a:rPr>
              <a:t>.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" name="Google Shape;637;g1bc6e687a7d_0_1525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693476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638;g1bc6e687a7d_0_1525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565062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39;g1bc6e687a7d_0_1525"/>
          <p:cNvPicPr/>
          <p:nvPr/>
        </p:nvPicPr>
        <p:blipFill>
          <a:blip r:embed="rId3">
            <a:alphaModFix/>
          </a:blip>
          <a:srcRect l="63198" t="65102" r="6171"/>
          <a:stretch/>
        </p:blipFill>
        <p:spPr bwMode="auto">
          <a:xfrm flipH="1">
            <a:off x="76198" y="2799492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40;g1bc6e687a7d_0_1525"/>
          <p:cNvPicPr/>
          <p:nvPr/>
        </p:nvPicPr>
        <p:blipFill>
          <a:blip r:embed="rId3">
            <a:alphaModFix/>
          </a:blip>
          <a:srcRect l="30890" t="65102" r="38480"/>
          <a:stretch/>
        </p:blipFill>
        <p:spPr bwMode="auto">
          <a:xfrm flipH="1">
            <a:off x="76198" y="4455569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41;g1bc6e687a7d_0_1525"/>
          <p:cNvPicPr/>
          <p:nvPr/>
        </p:nvPicPr>
        <p:blipFill>
          <a:blip r:embed="rId3">
            <a:alphaModFix/>
          </a:blip>
          <a:srcRect t="64512" r="69370" b="2846"/>
          <a:stretch/>
        </p:blipFill>
        <p:spPr bwMode="auto">
          <a:xfrm flipH="1">
            <a:off x="76198" y="1472939"/>
            <a:ext cx="1242725" cy="135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42;g1bc6e687a7d_0_1525"/>
          <p:cNvPicPr/>
          <p:nvPr/>
        </p:nvPicPr>
        <p:blipFill>
          <a:blip r:embed="rId3">
            <a:alphaModFix/>
          </a:blip>
          <a:srcRect l="22094" t="15319" r="52999" b="59657"/>
          <a:stretch/>
        </p:blipFill>
        <p:spPr bwMode="auto">
          <a:xfrm flipH="1">
            <a:off x="6711550" y="1580175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43;g1bc6e687a7d_0_1525"/>
          <p:cNvPicPr/>
          <p:nvPr/>
        </p:nvPicPr>
        <p:blipFill>
          <a:blip r:embed="rId3">
            <a:alphaModFix/>
          </a:blip>
          <a:srcRect l="47864" t="16094" r="27229" b="58881"/>
          <a:stretch/>
        </p:blipFill>
        <p:spPr bwMode="auto">
          <a:xfrm flipH="1">
            <a:off x="6692875" y="3400937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44;g1bc6e687a7d_0_1525"/>
          <p:cNvPicPr/>
          <p:nvPr/>
        </p:nvPicPr>
        <p:blipFill>
          <a:blip r:embed="rId3">
            <a:alphaModFix/>
          </a:blip>
          <a:srcRect l="75094" t="12223" b="62753"/>
          <a:stretch/>
        </p:blipFill>
        <p:spPr bwMode="auto">
          <a:xfrm flipH="1">
            <a:off x="6627375" y="4848687"/>
            <a:ext cx="1010500" cy="1035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645;g1bc6e687a7d_0_1525"/>
          <p:cNvCxnSpPr>
            <a:cxnSpLocks/>
          </p:cNvCxnSpPr>
          <p:nvPr/>
        </p:nvCxnSpPr>
        <p:spPr bwMode="auto">
          <a:xfrm>
            <a:off x="1078812" y="282305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646;g1bc6e687a7d_0_1525"/>
          <p:cNvCxnSpPr>
            <a:cxnSpLocks/>
          </p:cNvCxnSpPr>
          <p:nvPr/>
        </p:nvCxnSpPr>
        <p:spPr bwMode="auto">
          <a:xfrm>
            <a:off x="1078812" y="433150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647;g1bc6e687a7d_0_1525"/>
          <p:cNvCxnSpPr>
            <a:cxnSpLocks/>
          </p:cNvCxnSpPr>
          <p:nvPr/>
        </p:nvCxnSpPr>
        <p:spPr bwMode="auto">
          <a:xfrm>
            <a:off x="7216812" y="27465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648;g1bc6e687a7d_0_1525"/>
          <p:cNvCxnSpPr>
            <a:cxnSpLocks/>
          </p:cNvCxnSpPr>
          <p:nvPr/>
        </p:nvCxnSpPr>
        <p:spPr bwMode="auto">
          <a:xfrm>
            <a:off x="7216812" y="43767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787226" y="460486"/>
            <a:ext cx="10786842" cy="53550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8;g1bc6e687a7d_0_0"/>
          <p:cNvSpPr/>
          <p:nvPr/>
        </p:nvSpPr>
        <p:spPr bwMode="auto">
          <a:xfrm>
            <a:off x="2625906" y="452437"/>
            <a:ext cx="696825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buSzPts val="1100"/>
              <a:defRPr/>
            </a:pPr>
            <a:r>
              <a:rPr lang="kk-KZ" sz="1800" b="1" dirty="0" smtClean="0">
                <a:solidFill>
                  <a:srgbClr val="002060"/>
                </a:solidFill>
              </a:rPr>
              <a:t>МАЗМҰНЫ</a:t>
            </a:r>
            <a:endParaRPr lang="kk-KZ" sz="18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r>
              <a:rPr lang="kk-KZ"/>
              <a:t>2</a:t>
            </a:r>
            <a:endParaRPr lang="en-US"/>
          </a:p>
        </p:txBody>
      </p:sp>
      <p:sp>
        <p:nvSpPr>
          <p:cNvPr id="7" name="Прямоугольник 3"/>
          <p:cNvSpPr/>
          <p:nvPr/>
        </p:nvSpPr>
        <p:spPr bwMode="auto">
          <a:xfrm>
            <a:off x="787226" y="1232208"/>
            <a:ext cx="10610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1. </a:t>
            </a:r>
            <a:r>
              <a:rPr lang="ru-RU" sz="1800" i="1" dirty="0" err="1" smtClean="0">
                <a:solidFill>
                  <a:srgbClr val="002060"/>
                </a:solidFill>
              </a:rPr>
              <a:t>Балаларды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қорлау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фактілеріне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жедел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ету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АЛГОРИТМІ</a:t>
            </a:r>
            <a:endParaRPr sz="18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800" i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2</a:t>
            </a:r>
            <a:r>
              <a:rPr lang="ru-RU" sz="1800" i="1" dirty="0">
                <a:solidFill>
                  <a:srgbClr val="002060"/>
                </a:solidFill>
              </a:rPr>
              <a:t>. </a:t>
            </a:r>
            <a:r>
              <a:rPr lang="ru-RU" sz="1800" i="1" dirty="0" err="1" smtClean="0">
                <a:solidFill>
                  <a:srgbClr val="002060"/>
                </a:solidFill>
              </a:rPr>
              <a:t>Күдікті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затты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анықтау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АЛГОРИТМІ</a:t>
            </a:r>
            <a:r>
              <a:rPr lang="ru-RU" sz="1800" i="1" dirty="0" smtClean="0">
                <a:solidFill>
                  <a:srgbClr val="002060"/>
                </a:solidFill>
              </a:rPr>
              <a:t> ………………….......</a:t>
            </a:r>
            <a:r>
              <a:rPr lang="ru-RU" sz="1800" i="1" dirty="0">
                <a:solidFill>
                  <a:srgbClr val="002060"/>
                </a:solidFill>
              </a:rPr>
              <a:t>4-6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3. </a:t>
            </a:r>
            <a:r>
              <a:rPr lang="ru-RU" sz="1800" i="1" dirty="0" err="1">
                <a:solidFill>
                  <a:srgbClr val="002060"/>
                </a:solidFill>
              </a:rPr>
              <a:t>Қызметкерлер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800" i="1" dirty="0" err="1">
                <a:solidFill>
                  <a:srgbClr val="002060"/>
                </a:solidFill>
              </a:rPr>
              <a:t>оқытушылар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800" i="1" dirty="0" err="1">
                <a:solidFill>
                  <a:srgbClr val="002060"/>
                </a:solidFill>
              </a:rPr>
              <a:t>студенттер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және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>
                <a:solidFill>
                  <a:srgbClr val="002060"/>
                </a:solidFill>
              </a:rPr>
              <a:t>ұйымдарының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оқушылары</a:t>
            </a:r>
            <a:r>
              <a:rPr lang="ru-RU" sz="1800" i="1" dirty="0">
                <a:solidFill>
                  <a:srgbClr val="002060"/>
                </a:solidFill>
              </a:rPr>
              <a:t> мен </a:t>
            </a:r>
            <a:r>
              <a:rPr lang="ru-RU" sz="1800" i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қарулы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шабуылдар</a:t>
            </a:r>
            <a:r>
              <a:rPr lang="ru-RU" sz="1800" b="1" i="1" dirty="0" smtClean="0">
                <a:solidFill>
                  <a:srgbClr val="002060"/>
                </a:solidFill>
              </a:rPr>
              <a:t> АЛГОРИТМІ</a:t>
            </a:r>
            <a:r>
              <a:rPr lang="ru-RU" sz="1800" i="1" dirty="0" smtClean="0">
                <a:solidFill>
                  <a:srgbClr val="002060"/>
                </a:solidFill>
              </a:rPr>
              <a:t>…………………………………………….. </a:t>
            </a:r>
            <a:r>
              <a:rPr lang="ru-RU" sz="1800" i="1" dirty="0">
                <a:solidFill>
                  <a:srgbClr val="002060"/>
                </a:solidFill>
              </a:rPr>
              <a:t>7-10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4. </a:t>
            </a:r>
            <a:r>
              <a:rPr lang="ru-RU" sz="1800" i="1" dirty="0" err="1">
                <a:solidFill>
                  <a:srgbClr val="002060"/>
                </a:solidFill>
              </a:rPr>
              <a:t>Б</a:t>
            </a:r>
            <a:r>
              <a:rPr lang="ru-RU" sz="1800" i="1" dirty="0" err="1" smtClean="0">
                <a:solidFill>
                  <a:srgbClr val="002060"/>
                </a:solidFill>
              </a:rPr>
              <a:t>ілім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>
                <a:solidFill>
                  <a:srgbClr val="002060"/>
                </a:solidFill>
              </a:rPr>
              <a:t>беру </a:t>
            </a:r>
            <a:r>
              <a:rPr lang="ru-RU" sz="1800" i="1" dirty="0" err="1">
                <a:solidFill>
                  <a:srgbClr val="002060"/>
                </a:solidFill>
              </a:rPr>
              <a:t>ұйымындағы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адамдарды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кепілге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алу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АЛГОРИТМІ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…….. </a:t>
            </a:r>
            <a:r>
              <a:rPr lang="ru-RU" sz="1800" i="1" dirty="0">
                <a:solidFill>
                  <a:srgbClr val="002060"/>
                </a:solidFill>
              </a:rPr>
              <a:t>11-13</a:t>
            </a:r>
            <a:endParaRPr dirty="0" smtClean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5. </a:t>
            </a:r>
            <a:r>
              <a:rPr lang="ru-RU" sz="1800" i="1" dirty="0" err="1">
                <a:solidFill>
                  <a:srgbClr val="002060"/>
                </a:solidFill>
              </a:rPr>
              <a:t>Лаңкестер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>
                <a:solidFill>
                  <a:srgbClr val="002060"/>
                </a:solidFill>
              </a:rPr>
              <a:t>ұйымына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шабуыл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жасаған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жағдайда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ету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АЛГОРИТМІ </a:t>
            </a:r>
            <a:r>
              <a:rPr lang="ru-RU" sz="1800" i="1" dirty="0" smtClean="0">
                <a:solidFill>
                  <a:srgbClr val="002060"/>
                </a:solidFill>
              </a:rPr>
              <a:t>….. </a:t>
            </a:r>
            <a:r>
              <a:rPr lang="ru-RU" sz="1800" i="1" dirty="0">
                <a:solidFill>
                  <a:srgbClr val="002060"/>
                </a:solidFill>
              </a:rPr>
              <a:t>14-15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6.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>
                <a:solidFill>
                  <a:srgbClr val="002060"/>
                </a:solidFill>
              </a:rPr>
              <a:t>ұйымдарында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және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оның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аумағында</a:t>
            </a:r>
            <a:r>
              <a:rPr lang="ru-RU" sz="1800" i="1" dirty="0">
                <a:solidFill>
                  <a:srgbClr val="002060"/>
                </a:solidFill>
              </a:rPr>
              <a:t> терроризм </a:t>
            </a:r>
            <a:r>
              <a:rPr lang="ru-RU" sz="1800" i="1" dirty="0" err="1">
                <a:solidFill>
                  <a:srgbClr val="002060"/>
                </a:solidFill>
              </a:rPr>
              <a:t>актілерінің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алдын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алу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бойынша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ПРАКТИКАЛЫҚ ШАРАЛАР </a:t>
            </a:r>
            <a:r>
              <a:rPr lang="ru-RU" sz="1800" i="1" dirty="0" smtClean="0">
                <a:solidFill>
                  <a:srgbClr val="002060"/>
                </a:solidFill>
              </a:rPr>
              <a:t>………………………………………………………………... </a:t>
            </a:r>
            <a:r>
              <a:rPr lang="ru-RU" sz="1800" i="1" dirty="0">
                <a:solidFill>
                  <a:srgbClr val="002060"/>
                </a:solidFill>
              </a:rPr>
              <a:t>16 - 19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7. </a:t>
            </a:r>
            <a:r>
              <a:rPr lang="ru-RU" sz="1800" i="1" dirty="0" err="1">
                <a:solidFill>
                  <a:srgbClr val="002060"/>
                </a:solidFill>
              </a:rPr>
              <a:t>Техногендік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сипаттағы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төтенше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жағдайлар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 smtClean="0">
                <a:solidFill>
                  <a:srgbClr val="002060"/>
                </a:solidFill>
              </a:rPr>
              <a:t>ұйымдарының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800" i="1" dirty="0" err="1">
                <a:solidFill>
                  <a:srgbClr val="002060"/>
                </a:solidFill>
              </a:rPr>
              <a:t>студенттеріне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және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арналған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ӘРЕКЕТ АЛГОРИТМІ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…..... </a:t>
            </a:r>
            <a:r>
              <a:rPr lang="ru-RU" sz="1800" i="1" dirty="0">
                <a:solidFill>
                  <a:srgbClr val="002060"/>
                </a:solidFill>
              </a:rPr>
              <a:t>20 - 22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" name="Google Shape;654;g1bc6e687a7d_0_1609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 smtClean="0">
                <a:solidFill>
                  <a:schemeClr val="dk1"/>
                </a:solidFill>
              </a:rPr>
              <a:t>) </a:t>
            </a:r>
            <a:r>
              <a:rPr lang="ru-RU" sz="1600" b="1" dirty="0" err="1" smtClean="0">
                <a:solidFill>
                  <a:schemeClr val="dk1"/>
                </a:solidFill>
              </a:rPr>
              <a:t>пайда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/>
          <p:cNvSpPr/>
          <p:nvPr/>
        </p:nvSpPr>
        <p:spPr bwMode="auto">
          <a:xfrm>
            <a:off x="6848537" y="1998974"/>
            <a:ext cx="23907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/>
          <p:cNvSpPr/>
          <p:nvPr/>
        </p:nvSpPr>
        <p:spPr bwMode="auto">
          <a:xfrm>
            <a:off x="3439958" y="1998974"/>
            <a:ext cx="33000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/>
          <p:cNvSpPr/>
          <p:nvPr/>
        </p:nvSpPr>
        <p:spPr bwMode="auto">
          <a:xfrm>
            <a:off x="597150" y="1998974"/>
            <a:ext cx="27738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/>
          <p:cNvSpPr/>
          <p:nvPr/>
        </p:nvSpPr>
        <p:spPr bwMode="auto">
          <a:xfrm>
            <a:off x="736997" y="2180387"/>
            <a:ext cx="25359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бұл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туралы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телефон </a:t>
            </a:r>
            <a:r>
              <a:rPr lang="ru-RU" sz="1300" dirty="0" err="1">
                <a:solidFill>
                  <a:schemeClr val="dk1"/>
                </a:solidFill>
              </a:rPr>
              <a:t>арқылы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мемлекеттік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бұдан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әрі</a:t>
            </a:r>
            <a:r>
              <a:rPr lang="ru-RU" sz="1300" dirty="0">
                <a:solidFill>
                  <a:schemeClr val="dk1"/>
                </a:solidFill>
              </a:rPr>
              <a:t> - МӨҚҚ) 101 </a:t>
            </a:r>
            <a:r>
              <a:rPr lang="ru-RU" sz="1300" dirty="0" err="1">
                <a:solidFill>
                  <a:schemeClr val="dk1"/>
                </a:solidFill>
              </a:rPr>
              <a:t>нөмірі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112 </a:t>
            </a:r>
            <a:r>
              <a:rPr lang="ru-RU" sz="1300" dirty="0" err="1">
                <a:solidFill>
                  <a:schemeClr val="dk1"/>
                </a:solidFill>
              </a:rPr>
              <a:t>бірыңғай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r>
              <a:rPr lang="ru-RU" sz="1300" dirty="0">
                <a:solidFill>
                  <a:schemeClr val="dk1"/>
                </a:solidFill>
              </a:rPr>
              <a:t>,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/>
          <p:cNvSpPr/>
          <p:nvPr/>
        </p:nvSpPr>
        <p:spPr bwMode="auto">
          <a:xfrm>
            <a:off x="3613829" y="2299159"/>
            <a:ext cx="2967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адамдарды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құтқару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өртті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алғашқы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құралдарымен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материалдық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құндылықтарды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қолдан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келгенше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шаралар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қабылдау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/>
          <p:cNvSpPr/>
          <p:nvPr/>
        </p:nvSpPr>
        <p:spPr bwMode="auto">
          <a:xfrm>
            <a:off x="3146842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/>
          <p:cNvSpPr/>
          <p:nvPr/>
        </p:nvSpPr>
        <p:spPr bwMode="auto">
          <a:xfrm>
            <a:off x="6509796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/>
          <p:cNvSpPr/>
          <p:nvPr/>
        </p:nvSpPr>
        <p:spPr bwMode="auto">
          <a:xfrm>
            <a:off x="9369067" y="1998974"/>
            <a:ext cx="26109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/>
          <p:cNvSpPr/>
          <p:nvPr/>
        </p:nvSpPr>
        <p:spPr bwMode="auto">
          <a:xfrm>
            <a:off x="9660928" y="2116684"/>
            <a:ext cx="2169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электр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энергиясын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өрттен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қоспағанда</a:t>
            </a:r>
            <a:r>
              <a:rPr lang="ru-RU" sz="1300" dirty="0">
                <a:solidFill>
                  <a:schemeClr val="dk1"/>
                </a:solidFill>
              </a:rPr>
              <a:t>), </a:t>
            </a:r>
            <a:r>
              <a:rPr lang="ru-RU" sz="1300" dirty="0" err="1">
                <a:solidFill>
                  <a:schemeClr val="dk1"/>
                </a:solidFill>
              </a:rPr>
              <a:t>желдету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жұмысын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тоқтату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/>
          <p:cNvSpPr/>
          <p:nvPr/>
        </p:nvSpPr>
        <p:spPr bwMode="auto">
          <a:xfrm>
            <a:off x="9091945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/>
          <p:cNvSpPr/>
          <p:nvPr/>
        </p:nvSpPr>
        <p:spPr bwMode="auto">
          <a:xfrm>
            <a:off x="1507295" y="16089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Басшының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/>
          <p:cNvSpPr/>
          <p:nvPr/>
        </p:nvSpPr>
        <p:spPr bwMode="auto">
          <a:xfrm>
            <a:off x="6907685" y="2264838"/>
            <a:ext cx="2202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dirty="0" err="1">
                <a:solidFill>
                  <a:schemeClr val="dk1"/>
                </a:solidFill>
              </a:rPr>
              <a:t>проверить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включение</a:t>
            </a:r>
            <a:r>
              <a:rPr lang="en-US" sz="1300" dirty="0">
                <a:solidFill>
                  <a:schemeClr val="dk1"/>
                </a:solidFill>
              </a:rPr>
              <a:t> в </a:t>
            </a:r>
            <a:r>
              <a:rPr lang="en-US" sz="1300" dirty="0" err="1">
                <a:solidFill>
                  <a:schemeClr val="dk1"/>
                </a:solidFill>
              </a:rPr>
              <a:t>работу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автоматических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систем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противопожарной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защиты</a:t>
            </a:r>
            <a:r>
              <a:rPr lang="en-US" sz="1300" dirty="0">
                <a:solidFill>
                  <a:schemeClr val="dk1"/>
                </a:solidFill>
              </a:rPr>
              <a:t> (</a:t>
            </a:r>
            <a:r>
              <a:rPr lang="en-US" sz="1300" dirty="0" err="1">
                <a:solidFill>
                  <a:schemeClr val="dk1"/>
                </a:solidFill>
              </a:rPr>
              <a:t>оповещения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людей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при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пожаре</a:t>
            </a:r>
            <a:r>
              <a:rPr lang="en-US" sz="1300" dirty="0">
                <a:solidFill>
                  <a:schemeClr val="dk1"/>
                </a:solidFill>
              </a:rPr>
              <a:t>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/>
          <p:cNvSpPr/>
          <p:nvPr/>
        </p:nvSpPr>
        <p:spPr bwMode="auto">
          <a:xfrm>
            <a:off x="6022132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/>
          <p:cNvSpPr/>
          <p:nvPr/>
        </p:nvSpPr>
        <p:spPr bwMode="auto">
          <a:xfrm>
            <a:off x="2970751" y="3920300"/>
            <a:ext cx="29673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/>
          <p:cNvSpPr/>
          <p:nvPr/>
        </p:nvSpPr>
        <p:spPr bwMode="auto">
          <a:xfrm>
            <a:off x="115167" y="3920300"/>
            <a:ext cx="27738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/>
          <p:cNvSpPr/>
          <p:nvPr/>
        </p:nvSpPr>
        <p:spPr bwMode="auto">
          <a:xfrm>
            <a:off x="173167" y="4156188"/>
            <a:ext cx="27159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ғимараттың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үй-жайларында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өрттің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түтіндеудің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алдын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ықпал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ететін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басқа</a:t>
            </a:r>
            <a:r>
              <a:rPr lang="ru-RU" sz="1300" dirty="0">
                <a:solidFill>
                  <a:schemeClr val="dk1"/>
                </a:solidFill>
              </a:rPr>
              <a:t> да </a:t>
            </a:r>
            <a:r>
              <a:rPr lang="ru-RU" sz="1300" dirty="0" err="1">
                <a:solidFill>
                  <a:schemeClr val="dk1"/>
                </a:solidFill>
              </a:rPr>
              <a:t>іс-шараларды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орындау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/>
          <p:cNvSpPr/>
          <p:nvPr/>
        </p:nvSpPr>
        <p:spPr bwMode="auto">
          <a:xfrm>
            <a:off x="3127093" y="4161413"/>
            <a:ext cx="2668199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kk-KZ" sz="1200" dirty="0"/>
              <a:t>МӨҚҚ бөлімшесі келгенге дейін өртті сөндіру бойынша жалпы басшылықты (объектінің ерекшеліктерін ескере отырып) жүзеге </a:t>
            </a:r>
            <a:r>
              <a:rPr lang="kk-KZ" sz="1200" dirty="0" smtClean="0"/>
              <a:t>асыру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72;g1bc6e687a7d_0_1609"/>
          <p:cNvSpPr/>
          <p:nvPr/>
        </p:nvSpPr>
        <p:spPr bwMode="auto">
          <a:xfrm>
            <a:off x="2664861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/>
          <p:cNvSpPr/>
          <p:nvPr/>
        </p:nvSpPr>
        <p:spPr bwMode="auto">
          <a:xfrm>
            <a:off x="5707902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/>
          <p:cNvSpPr/>
          <p:nvPr/>
        </p:nvSpPr>
        <p:spPr bwMode="auto">
          <a:xfrm>
            <a:off x="8706760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/>
          <p:cNvSpPr/>
          <p:nvPr/>
        </p:nvSpPr>
        <p:spPr bwMode="auto">
          <a:xfrm>
            <a:off x="8815322" y="4024889"/>
            <a:ext cx="2535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МӨҚҚ </a:t>
            </a:r>
            <a:r>
              <a:rPr lang="ru-RU" sz="1300" dirty="0" err="1">
                <a:solidFill>
                  <a:schemeClr val="dk1"/>
                </a:solidFill>
              </a:rPr>
              <a:t>бөлімшелерінің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кездесуін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ұйымдастыру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ошағына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сумен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жабдықтау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үшін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қысқа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жолды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таңдауға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көмек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/>
          <p:cNvSpPr/>
          <p:nvPr/>
        </p:nvSpPr>
        <p:spPr bwMode="auto">
          <a:xfrm>
            <a:off x="8429638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/>
          <p:cNvSpPr/>
          <p:nvPr/>
        </p:nvSpPr>
        <p:spPr bwMode="auto">
          <a:xfrm>
            <a:off x="6157700" y="4103725"/>
            <a:ext cx="2267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kk-KZ" sz="1200" dirty="0"/>
              <a:t>өртті сөндіруге қатысатын қызметкерлердің қауіпсіздік талаптарын сақтауын қамтамасыз 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/>
          <p:cNvSpPr/>
          <p:nvPr/>
        </p:nvSpPr>
        <p:spPr bwMode="auto">
          <a:xfrm>
            <a:off x="3245200" y="6436850"/>
            <a:ext cx="83802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b="1" dirty="0" err="1" smtClean="0">
                <a:solidFill>
                  <a:schemeClr val="dk1"/>
                </a:solidFill>
              </a:rPr>
              <a:t>Білім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ru-RU" b="1" dirty="0">
                <a:solidFill>
                  <a:schemeClr val="dk1"/>
                </a:solidFill>
              </a:rPr>
              <a:t>беру </a:t>
            </a:r>
            <a:r>
              <a:rPr lang="ru-RU" b="1" dirty="0" err="1">
                <a:solidFill>
                  <a:schemeClr val="dk1"/>
                </a:solidFill>
              </a:rPr>
              <a:t>ұйымының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сөндіру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басшысына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объектінің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конструктивтік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ерекшеліктері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іргелес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 мен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сақталатын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заттардың</a:t>
            </a:r>
            <a:r>
              <a:rPr lang="ru-RU" b="1" dirty="0">
                <a:solidFill>
                  <a:schemeClr val="dk1"/>
                </a:solidFill>
              </a:rPr>
              <a:t> саны мен </a:t>
            </a:r>
            <a:r>
              <a:rPr lang="ru-RU" b="1" dirty="0" err="1">
                <a:solidFill>
                  <a:schemeClr val="dk1"/>
                </a:solidFill>
              </a:rPr>
              <a:t>өрт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қасиеттері</a:t>
            </a:r>
            <a:r>
              <a:rPr lang="ru-RU" b="1" dirty="0">
                <a:solidFill>
                  <a:schemeClr val="dk1"/>
                </a:solidFill>
              </a:rPr>
              <a:t> – </a:t>
            </a:r>
            <a:r>
              <a:rPr lang="ru-RU" b="1" dirty="0" err="1">
                <a:solidFill>
                  <a:schemeClr val="dk1"/>
                </a:solidFill>
              </a:rPr>
              <a:t>және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сәтті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жою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қауіпсіздік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үшін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қажетті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/>
          <p:cNvSpPr/>
          <p:nvPr/>
        </p:nvSpPr>
        <p:spPr bwMode="auto">
          <a:xfrm>
            <a:off x="653095" y="58741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980000"/>
                </a:solidFill>
              </a:rPr>
              <a:t>өрт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сөндіру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бөлімшесінің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келуіне</a:t>
            </a:r>
            <a:endParaRPr sz="16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/>
          <p:cNvPicPr/>
          <p:nvPr/>
        </p:nvPicPr>
        <p:blipFill>
          <a:blip r:embed="rId2">
            <a:alphaModFix/>
          </a:blip>
          <a:srcRect r="68210"/>
          <a:stretch/>
        </p:blipFill>
        <p:spPr bwMode="auto">
          <a:xfrm>
            <a:off x="389727" y="5874175"/>
            <a:ext cx="806150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/>
          <p:cNvPicPr/>
          <p:nvPr/>
        </p:nvPicPr>
        <p:blipFill>
          <a:blip r:embed="rId2">
            <a:alphaModFix/>
          </a:blip>
          <a:srcRect l="68197" r="-3786"/>
          <a:stretch/>
        </p:blipFill>
        <p:spPr bwMode="auto">
          <a:xfrm>
            <a:off x="773924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/>
          <p:cNvPicPr/>
          <p:nvPr/>
        </p:nvPicPr>
        <p:blipFill>
          <a:blip r:embed="rId2">
            <a:alphaModFix/>
          </a:blip>
          <a:srcRect l="30301" r="34109"/>
          <a:stretch/>
        </p:blipFill>
        <p:spPr bwMode="auto">
          <a:xfrm>
            <a:off x="1290287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2384900" y="5813950"/>
            <a:ext cx="806150" cy="1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/>
          <p:cNvPicPr/>
          <p:nvPr/>
        </p:nvPicPr>
        <p:blipFill>
          <a:blip r:embed="rId4">
            <a:alphaModFix/>
          </a:blip>
          <a:srcRect l="7670" r="-7668"/>
          <a:stretch/>
        </p:blipFill>
        <p:spPr bwMode="auto">
          <a:xfrm>
            <a:off x="11119385" y="4125767"/>
            <a:ext cx="806150" cy="144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0" y="2189043"/>
            <a:ext cx="902525" cy="15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1;g1bc6e687a7d_0_1693"/>
          <p:cNvSpPr/>
          <p:nvPr/>
        </p:nvSpPr>
        <p:spPr bwMode="auto">
          <a:xfrm>
            <a:off x="2965239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692;g1bc6e687a7d_0_1693"/>
          <p:cNvSpPr/>
          <p:nvPr/>
        </p:nvSpPr>
        <p:spPr bwMode="auto">
          <a:xfrm>
            <a:off x="138013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693;g1bc6e687a7d_0_1693"/>
          <p:cNvSpPr/>
          <p:nvPr/>
        </p:nvSpPr>
        <p:spPr bwMode="auto">
          <a:xfrm>
            <a:off x="18043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дабылын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естіген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студенттер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оқытушының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нұсқауы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сәйкес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кабинеттен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ғимараттан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шығады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694;g1bc6e687a7d_0_1693"/>
          <p:cNvSpPr/>
          <p:nvPr/>
        </p:nvSpPr>
        <p:spPr bwMode="auto">
          <a:xfrm>
            <a:off x="3067810" y="6160067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эвакуация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үрейленбеңіз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итермеңіз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695;g1bc6e687a7d_0_1693"/>
          <p:cNvSpPr/>
          <p:nvPr/>
        </p:nvSpPr>
        <p:spPr bwMode="auto">
          <a:xfrm>
            <a:off x="27726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96;g1bc6e687a7d_0_1693"/>
          <p:cNvSpPr/>
          <p:nvPr/>
        </p:nvSpPr>
        <p:spPr bwMode="auto">
          <a:xfrm>
            <a:off x="7440663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697;g1bc6e687a7d_0_1693"/>
          <p:cNvSpPr/>
          <p:nvPr/>
        </p:nvSpPr>
        <p:spPr bwMode="auto">
          <a:xfrm>
            <a:off x="4816738" y="5936675"/>
            <a:ext cx="25359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698;g1bc6e687a7d_0_1693"/>
          <p:cNvSpPr/>
          <p:nvPr/>
        </p:nvSpPr>
        <p:spPr bwMode="auto">
          <a:xfrm>
            <a:off x="4905962" y="610162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қатты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міндетті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тыныс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органдарын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99;g1bc6e687a7d_0_1693"/>
          <p:cNvSpPr/>
          <p:nvPr/>
        </p:nvSpPr>
        <p:spPr bwMode="auto">
          <a:xfrm>
            <a:off x="7514361" y="6024275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шашырап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кетпей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көрсетілген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жиналатын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жиналу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00;g1bc6e687a7d_0_1693"/>
          <p:cNvSpPr/>
          <p:nvPr/>
        </p:nvSpPr>
        <p:spPr bwMode="auto">
          <a:xfrm>
            <a:off x="46572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701;g1bc6e687a7d_0_1693"/>
          <p:cNvSpPr/>
          <p:nvPr/>
        </p:nvSpPr>
        <p:spPr bwMode="auto">
          <a:xfrm>
            <a:off x="72047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702;g1bc6e687a7d_0_1693"/>
          <p:cNvSpPr/>
          <p:nvPr/>
        </p:nvSpPr>
        <p:spPr bwMode="auto">
          <a:xfrm>
            <a:off x="9343388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703;g1bc6e687a7d_0_1693"/>
          <p:cNvSpPr/>
          <p:nvPr/>
        </p:nvSpPr>
        <p:spPr bwMode="auto">
          <a:xfrm>
            <a:off x="940138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жиналатын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группаласы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болмаған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бұл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туралы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педагогіне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04;g1bc6e687a7d_0_1693"/>
          <p:cNvSpPr/>
          <p:nvPr/>
        </p:nvSpPr>
        <p:spPr bwMode="auto">
          <a:xfrm>
            <a:off x="90892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705;g1bc6e687a7d_0_1693"/>
          <p:cNvSpPr/>
          <p:nvPr/>
        </p:nvSpPr>
        <p:spPr bwMode="auto">
          <a:xfrm>
            <a:off x="0" y="5146206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706;g1bc6e687a7d_0_1693"/>
          <p:cNvSpPr/>
          <p:nvPr/>
        </p:nvSpPr>
        <p:spPr bwMode="auto">
          <a:xfrm>
            <a:off x="0" y="1114693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707;g1bc6e687a7d_0_1693"/>
          <p:cNvSpPr/>
          <p:nvPr/>
        </p:nvSpPr>
        <p:spPr bwMode="auto">
          <a:xfrm>
            <a:off x="138013" y="-51900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21" name="Google Shape;708;g1bc6e687a7d_0_1693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пайда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709;g1bc6e687a7d_0_1693"/>
          <p:cNvSpPr/>
          <p:nvPr/>
        </p:nvSpPr>
        <p:spPr bwMode="auto">
          <a:xfrm>
            <a:off x="1507295" y="13848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Қызметкерлердің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қызметкерлердің</a:t>
            </a:r>
            <a:r>
              <a:rPr lang="ru-RU" sz="1600" b="1" dirty="0"/>
              <a:t>, </a:t>
            </a:r>
            <a:r>
              <a:rPr lang="ru-RU" sz="1600" b="1" dirty="0" err="1" smtClean="0"/>
              <a:t>педагогтердің</a:t>
            </a:r>
            <a:r>
              <a:rPr lang="ru-RU" sz="1600" b="1" dirty="0" smtClean="0"/>
              <a:t>)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710;g1bc6e687a7d_0_1693"/>
          <p:cNvSpPr/>
          <p:nvPr/>
        </p:nvSpPr>
        <p:spPr bwMode="auto">
          <a:xfrm>
            <a:off x="1395700" y="1877325"/>
            <a:ext cx="56802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дереу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басшылыққа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сондай-ақ</a:t>
            </a:r>
            <a:r>
              <a:rPr lang="ru-RU" sz="1300" b="1" dirty="0">
                <a:solidFill>
                  <a:schemeClr val="dk1"/>
                </a:solidFill>
              </a:rPr>
              <a:t> 101 </a:t>
            </a:r>
            <a:r>
              <a:rPr lang="ru-RU" sz="1300" b="1" dirty="0" err="1">
                <a:solidFill>
                  <a:schemeClr val="dk1"/>
                </a:solidFill>
              </a:rPr>
              <a:t>нөмірі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бойынша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өртке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қарсы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</a:t>
            </a:r>
            <a:r>
              <a:rPr lang="ru-RU" sz="1300" b="1" dirty="0">
                <a:solidFill>
                  <a:schemeClr val="dk1"/>
                </a:solidFill>
              </a:rPr>
              <a:t> (</a:t>
            </a:r>
            <a:r>
              <a:rPr lang="ru-RU" sz="1300" b="1" dirty="0" err="1">
                <a:solidFill>
                  <a:schemeClr val="dk1"/>
                </a:solidFill>
              </a:rPr>
              <a:t>бұдан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әрі</a:t>
            </a:r>
            <a:r>
              <a:rPr lang="ru-RU" sz="1300" b="1" dirty="0">
                <a:solidFill>
                  <a:schemeClr val="dk1"/>
                </a:solidFill>
              </a:rPr>
              <a:t> – </a:t>
            </a:r>
            <a:r>
              <a:rPr lang="ru-RU" sz="13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өртке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қарсы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</a:t>
            </a:r>
            <a:r>
              <a:rPr lang="ru-RU" sz="1300" b="1" dirty="0">
                <a:solidFill>
                  <a:schemeClr val="dk1"/>
                </a:solidFill>
              </a:rPr>
              <a:t>) </a:t>
            </a:r>
            <a:r>
              <a:rPr lang="ru-RU" sz="1300" b="1" dirty="0" err="1">
                <a:solidFill>
                  <a:schemeClr val="dk1"/>
                </a:solidFill>
              </a:rPr>
              <a:t>немесе</a:t>
            </a:r>
            <a:r>
              <a:rPr lang="ru-RU" sz="1300" b="1" dirty="0">
                <a:solidFill>
                  <a:schemeClr val="dk1"/>
                </a:solidFill>
              </a:rPr>
              <a:t> 112 </a:t>
            </a:r>
            <a:r>
              <a:rPr lang="ru-RU" sz="1300" b="1" dirty="0" err="1">
                <a:solidFill>
                  <a:schemeClr val="dk1"/>
                </a:solidFill>
              </a:rPr>
              <a:t>бірыңғай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қызметіне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объектінің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мекенжайы</a:t>
            </a:r>
            <a:r>
              <a:rPr lang="ru-RU" sz="1300" b="1" dirty="0">
                <a:solidFill>
                  <a:schemeClr val="dk1"/>
                </a:solidFill>
              </a:rPr>
              <a:t> мен </a:t>
            </a:r>
            <a:r>
              <a:rPr lang="ru-RU" sz="1300" b="1" dirty="0" err="1">
                <a:solidFill>
                  <a:schemeClr val="dk1"/>
                </a:solidFill>
              </a:rPr>
              <a:t>нөмірін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өрт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болған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көрсете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отырып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дереу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хабарлауға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міндетті</a:t>
            </a:r>
            <a:r>
              <a:rPr lang="ru-RU" sz="1300" b="1" dirty="0">
                <a:solidFill>
                  <a:schemeClr val="dk1"/>
                </a:solidFill>
              </a:rPr>
              <a:t>. , </a:t>
            </a:r>
            <a:r>
              <a:rPr lang="ru-RU" sz="1300" b="1" dirty="0" err="1">
                <a:solidFill>
                  <a:schemeClr val="dk1"/>
                </a:solidFill>
              </a:rPr>
              <a:t>атыңыз</a:t>
            </a:r>
            <a:r>
              <a:rPr lang="ru-RU" sz="1300" b="1" dirty="0">
                <a:solidFill>
                  <a:schemeClr val="dk1"/>
                </a:solidFill>
              </a:rPr>
              <a:t> бен </a:t>
            </a:r>
            <a:r>
              <a:rPr lang="ru-RU" sz="1300" b="1" dirty="0" err="1">
                <a:solidFill>
                  <a:schemeClr val="dk1"/>
                </a:solidFill>
              </a:rPr>
              <a:t>лауазымыңыз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4" name="Google Shape;711;g1bc6e687a7d_0_1693"/>
          <p:cNvSpPr/>
          <p:nvPr/>
        </p:nvSpPr>
        <p:spPr bwMode="auto">
          <a:xfrm>
            <a:off x="1493948" y="2930199"/>
            <a:ext cx="5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сабақты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тоқтатыңыз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электр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құрылғылары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жабдықтарын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токтан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ажыратыңыз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өшіріңіз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терезелерді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" name="Google Shape;712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3302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713;g1bc6e687a7d_0_1693"/>
          <p:cNvSpPr/>
          <p:nvPr/>
        </p:nvSpPr>
        <p:spPr bwMode="auto">
          <a:xfrm>
            <a:off x="1401433" y="3560766"/>
            <a:ext cx="5229668" cy="46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оқушыларға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сыныпта</a:t>
            </a:r>
            <a:r>
              <a:rPr lang="ru-RU" sz="1300" b="1" dirty="0">
                <a:solidFill>
                  <a:schemeClr val="dk1"/>
                </a:solidFill>
              </a:rPr>
              <a:t> бар </a:t>
            </a:r>
            <a:r>
              <a:rPr lang="ru-RU" sz="1300" b="1" dirty="0" err="1">
                <a:solidFill>
                  <a:schemeClr val="dk1"/>
                </a:solidFill>
              </a:rPr>
              <a:t>қорғаныс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құралдарымен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қамтамасыз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7" name="Google Shape;714;g1bc6e687a7d_0_1693"/>
          <p:cNvSpPr/>
          <p:nvPr/>
        </p:nvSpPr>
        <p:spPr bwMode="auto">
          <a:xfrm>
            <a:off x="1484189" y="4002699"/>
            <a:ext cx="51783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шыдамдылық</a:t>
            </a:r>
            <a:r>
              <a:rPr lang="ru-RU" sz="1300" dirty="0">
                <a:solidFill>
                  <a:schemeClr val="dk1"/>
                </a:solidFill>
              </a:rPr>
              <a:t> пен </a:t>
            </a:r>
            <a:r>
              <a:rPr lang="ru-RU" sz="1300" dirty="0" err="1">
                <a:solidFill>
                  <a:schemeClr val="dk1"/>
                </a:solidFill>
              </a:rPr>
              <a:t>тыныштықты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дүрбелеңге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бермей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бекітілген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сәйкес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бірінші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қабатқа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әрі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мектептен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негізгі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қосалқы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шығару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715;g1bc6e687a7d_0_1693"/>
          <p:cNvSpPr/>
          <p:nvPr/>
        </p:nvSpPr>
        <p:spPr bwMode="auto">
          <a:xfrm>
            <a:off x="7061400" y="1877325"/>
            <a:ext cx="40406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зардап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алғашқы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көмек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көрсету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9" name="Google Shape;716;g1bc6e687a7d_0_1693"/>
          <p:cNvSpPr/>
          <p:nvPr/>
        </p:nvSpPr>
        <p:spPr bwMode="auto">
          <a:xfrm>
            <a:off x="7163725" y="2486800"/>
            <a:ext cx="4586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сөндірушілер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құтқарушылардың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кездесуін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ұйымдастыру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оларға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мектепке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кіретін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жерлерді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гидранттарының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люктерінің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орналасуын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717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53267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718;g1bc6e687a7d_0_1693"/>
          <p:cNvSpPr/>
          <p:nvPr/>
        </p:nvSpPr>
        <p:spPr bwMode="auto">
          <a:xfrm>
            <a:off x="7061400" y="3511788"/>
            <a:ext cx="46887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оқушыларды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шақыру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оның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нәтижелерін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беру </a:t>
            </a:r>
            <a:r>
              <a:rPr lang="ru-RU" sz="1300" b="1" dirty="0" err="1">
                <a:solidFill>
                  <a:schemeClr val="dk1"/>
                </a:solidFill>
              </a:rPr>
              <a:t>ұйымының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басшысына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баяндау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және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ата-аналарға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хабарлау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2" name="Google Shape;719;g1bc6e687a7d_0_1693"/>
          <p:cNvSpPr/>
          <p:nvPr/>
        </p:nvSpPr>
        <p:spPr bwMode="auto">
          <a:xfrm>
            <a:off x="7163723" y="4258250"/>
            <a:ext cx="4040699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киіндіру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топтардан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шақыру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жүргізу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720;g1bc6e687a7d_0_1693"/>
          <p:cNvPicPr/>
          <p:nvPr/>
        </p:nvPicPr>
        <p:blipFill>
          <a:blip r:embed="rId3">
            <a:alphaModFix/>
          </a:blip>
          <a:srcRect l="58004" r="25456"/>
          <a:stretch/>
        </p:blipFill>
        <p:spPr bwMode="auto">
          <a:xfrm>
            <a:off x="146675" y="1768360"/>
            <a:ext cx="1161201" cy="2924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721;g1bc6e687a7d_0_1693"/>
          <p:cNvSpPr/>
          <p:nvPr/>
        </p:nvSpPr>
        <p:spPr bwMode="auto">
          <a:xfrm>
            <a:off x="1507295" y="5244838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Оқушылардың</a:t>
            </a:r>
            <a:r>
              <a:rPr lang="ru-RU" sz="1600" b="1" dirty="0"/>
              <a:t> </a:t>
            </a:r>
            <a:r>
              <a:rPr lang="ru-RU" sz="1600" b="1" dirty="0" err="1"/>
              <a:t>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5" name="Google Shape;722;g1bc6e687a7d_0_1693"/>
          <p:cNvPicPr/>
          <p:nvPr/>
        </p:nvPicPr>
        <p:blipFill>
          <a:blip r:embed="rId4">
            <a:alphaModFix/>
          </a:blip>
          <a:srcRect r="51862"/>
          <a:stretch/>
        </p:blipFill>
        <p:spPr bwMode="auto">
          <a:xfrm>
            <a:off x="3439363" y="482535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23;g1bc6e687a7d_0_1693"/>
          <p:cNvPicPr/>
          <p:nvPr/>
        </p:nvPicPr>
        <p:blipFill>
          <a:blip r:embed="rId5">
            <a:alphaModFix/>
          </a:blip>
          <a:srcRect l="51411"/>
          <a:stretch/>
        </p:blipFill>
        <p:spPr bwMode="auto">
          <a:xfrm>
            <a:off x="4073339" y="48939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24;g1bc6e687a7d_0_1693"/>
          <p:cNvPicPr/>
          <p:nvPr/>
        </p:nvPicPr>
        <p:blipFill>
          <a:blip r:embed="rId4">
            <a:alphaModFix/>
          </a:blip>
          <a:srcRect l="51862"/>
          <a:stretch/>
        </p:blipFill>
        <p:spPr bwMode="auto">
          <a:xfrm>
            <a:off x="8337913" y="482535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725;g1bc6e687a7d_0_1693"/>
          <p:cNvPicPr/>
          <p:nvPr/>
        </p:nvPicPr>
        <p:blipFill>
          <a:blip r:embed="rId5">
            <a:alphaModFix/>
          </a:blip>
          <a:srcRect r="51411"/>
          <a:stretch/>
        </p:blipFill>
        <p:spPr bwMode="auto">
          <a:xfrm>
            <a:off x="7576556" y="48939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726;g1bc6e687a7d_0_1693"/>
          <p:cNvPicPr/>
          <p:nvPr/>
        </p:nvPicPr>
        <p:blipFill>
          <a:blip r:embed="rId6">
            <a:alphaModFix/>
          </a:blip>
          <a:srcRect t="36180" r="45699" b="4096"/>
          <a:stretch/>
        </p:blipFill>
        <p:spPr bwMode="auto">
          <a:xfrm>
            <a:off x="0" y="4719665"/>
            <a:ext cx="1161202" cy="127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27;g1bc6e687a7d_0_1693"/>
          <p:cNvPicPr/>
          <p:nvPr/>
        </p:nvPicPr>
        <p:blipFill>
          <a:blip r:embed="rId7">
            <a:alphaModFix/>
          </a:blip>
          <a:srcRect r="35691"/>
          <a:stretch/>
        </p:blipFill>
        <p:spPr bwMode="auto">
          <a:xfrm>
            <a:off x="10862501" y="604450"/>
            <a:ext cx="1161199" cy="178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қауіпсіздігін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қамтамасыз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ететін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адамдардың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	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51675" y="1950813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объектінің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мекенжайы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нөмірін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өрттің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шыққан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жерін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өзінің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тегі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лауазымын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атай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отырып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басшылыққа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сондай</a:t>
            </a:r>
            <a:r>
              <a:rPr lang="ru-RU" sz="1500" b="1" dirty="0">
                <a:solidFill>
                  <a:schemeClr val="dk1"/>
                </a:solidFill>
              </a:rPr>
              <a:t> - </a:t>
            </a:r>
            <a:r>
              <a:rPr lang="ru-RU" sz="1500" b="1" dirty="0" err="1">
                <a:solidFill>
                  <a:schemeClr val="dk1"/>
                </a:solidFill>
              </a:rPr>
              <a:t>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өртке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қарсы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</a:t>
            </a:r>
            <a:r>
              <a:rPr lang="ru-RU" sz="1500" b="1" dirty="0">
                <a:solidFill>
                  <a:schemeClr val="dk1"/>
                </a:solidFill>
              </a:rPr>
              <a:t> (</a:t>
            </a:r>
            <a:r>
              <a:rPr lang="ru-RU" sz="1500" b="1" dirty="0" err="1">
                <a:solidFill>
                  <a:schemeClr val="dk1"/>
                </a:solidFill>
              </a:rPr>
              <a:t>бұдан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әрі</a:t>
            </a:r>
            <a:r>
              <a:rPr lang="ru-RU" sz="1500" b="1" dirty="0">
                <a:solidFill>
                  <a:schemeClr val="dk1"/>
                </a:solidFill>
              </a:rPr>
              <a:t>-МӨҚҚ) телефон </a:t>
            </a:r>
            <a:r>
              <a:rPr lang="ru-RU" sz="1500" b="1" dirty="0" err="1">
                <a:solidFill>
                  <a:schemeClr val="dk1"/>
                </a:solidFill>
              </a:rPr>
              <a:t>арқылы</a:t>
            </a:r>
            <a:r>
              <a:rPr lang="ru-RU" sz="1500" b="1" dirty="0">
                <a:solidFill>
                  <a:schemeClr val="dk1"/>
                </a:solidFill>
              </a:rPr>
              <a:t> 101 </a:t>
            </a:r>
            <a:r>
              <a:rPr lang="ru-RU" sz="1500" b="1" dirty="0" err="1">
                <a:solidFill>
                  <a:schemeClr val="dk1"/>
                </a:solidFill>
              </a:rPr>
              <a:t>нөмірі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немесе</a:t>
            </a:r>
            <a:r>
              <a:rPr lang="ru-RU" sz="1500" b="1" dirty="0">
                <a:solidFill>
                  <a:schemeClr val="dk1"/>
                </a:solidFill>
              </a:rPr>
              <a:t> 112 </a:t>
            </a:r>
            <a:r>
              <a:rPr lang="ru-RU" sz="1500" b="1" dirty="0" err="1">
                <a:solidFill>
                  <a:schemeClr val="dk1"/>
                </a:solidFill>
              </a:rPr>
              <a:t>бірыңғай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дереу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хабарлау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объектіні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хабардар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ету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жүйелерін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іске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қосыңыз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өрттің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пайда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болуы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туралы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хабардар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етіңіз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8000" y="-50600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объектінің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бөлігінде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адамдардың</a:t>
            </a:r>
            <a:r>
              <a:rPr lang="ru-RU" sz="1500" b="1" dirty="0">
                <a:solidFill>
                  <a:schemeClr val="dk1"/>
                </a:solidFill>
              </a:rPr>
              <a:t> бар-</a:t>
            </a:r>
            <a:r>
              <a:rPr lang="ru-RU" sz="1500" b="1" dirty="0" err="1">
                <a:solidFill>
                  <a:schemeClr val="dk1"/>
                </a:solidFill>
              </a:rPr>
              <a:t>жоғын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тексере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отырып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адамдарды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объектіден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уақтылы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алғашқы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құралдарымен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өртті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оқшаулау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жөнінде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шаралар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қабылдау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зардап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алғашқы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көмек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көрсету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сөндірушілер</a:t>
            </a:r>
            <a:r>
              <a:rPr lang="ru-RU" sz="1500" dirty="0">
                <a:solidFill>
                  <a:srgbClr val="2F5496"/>
                </a:solidFill>
              </a:rPr>
              <a:t> мен </a:t>
            </a:r>
            <a:r>
              <a:rPr lang="ru-RU" sz="1500" dirty="0" err="1">
                <a:solidFill>
                  <a:srgbClr val="2F5496"/>
                </a:solidFill>
              </a:rPr>
              <a:t>құтқарушылардың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кездесуін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ұйымдастыру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оларға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объектіге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орындарын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көрсету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гидранттарының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люктерін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орналастыру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эвакуациялау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жоспары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жоспардағы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орны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өрт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сөндірушілер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келгеннен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кейін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ішкі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істер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органдарының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дейін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аумақты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қоршау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сөндіруге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қатысы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кіруге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тыйым</a:t>
            </a:r>
            <a:r>
              <a:rPr lang="ru-RU" sz="1500" b="1" dirty="0">
                <a:solidFill>
                  <a:schemeClr val="dk1"/>
                </a:solidFill>
              </a:rPr>
              <a:t> салу </a:t>
            </a:r>
            <a:r>
              <a:rPr lang="ru-RU" sz="1500" b="1" dirty="0" err="1">
                <a:solidFill>
                  <a:schemeClr val="dk1"/>
                </a:solidFill>
              </a:rPr>
              <a:t>қажет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 smtClean="0">
                <a:solidFill>
                  <a:schemeClr val="dk1"/>
                </a:solidFill>
              </a:rPr>
              <a:t>) </a:t>
            </a:r>
            <a:r>
              <a:rPr lang="ru-RU" sz="1600" b="1" dirty="0" err="1" smtClean="0">
                <a:solidFill>
                  <a:schemeClr val="dk1"/>
                </a:solidFill>
              </a:rPr>
              <a:t>пайда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/>
          <p:cNvSpPr/>
          <p:nvPr/>
        </p:nvSpPr>
        <p:spPr bwMode="auto">
          <a:xfrm>
            <a:off x="-1" y="6215190"/>
            <a:ext cx="12239625" cy="138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6"/>
          <p:cNvSpPr/>
          <p:nvPr/>
        </p:nvSpPr>
        <p:spPr bwMode="auto">
          <a:xfrm>
            <a:off x="0" y="6150786"/>
            <a:ext cx="12239625" cy="33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1777479" y="208142"/>
            <a:ext cx="8612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БАЛАЛАРҒА ЗОРЛЫҚ-ЗОМБЫЛЫҚ ЖАСАУ ФАКТІЛЕРІНЕ ЖЕДЕЛ ЖАУАП БЕРУ АЛГОРИТМІ</a:t>
            </a:r>
            <a:endParaRPr lang="ru-RU" sz="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"/>
          <p:cNvSpPr/>
          <p:nvPr/>
        </p:nvSpPr>
        <p:spPr bwMode="auto">
          <a:xfrm>
            <a:off x="298357" y="1605439"/>
            <a:ext cx="579327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100" dirty="0" err="1"/>
              <a:t>Ішкі</a:t>
            </a:r>
            <a:r>
              <a:rPr lang="ru-RU" sz="1100" dirty="0"/>
              <a:t> </a:t>
            </a:r>
            <a:r>
              <a:rPr lang="ru-RU" sz="1100" dirty="0" err="1"/>
              <a:t>істер</a:t>
            </a:r>
            <a:r>
              <a:rPr lang="ru-RU" sz="1100" dirty="0"/>
              <a:t> </a:t>
            </a:r>
            <a:r>
              <a:rPr lang="ru-RU" sz="1100" dirty="0" err="1"/>
              <a:t>органдары</a:t>
            </a:r>
            <a:r>
              <a:rPr lang="ru-RU" sz="1100" dirty="0"/>
              <a:t> (ІІО), </a:t>
            </a:r>
            <a:r>
              <a:rPr lang="ru-RU" sz="1100" dirty="0" err="1"/>
              <a:t>білім</a:t>
            </a:r>
            <a:r>
              <a:rPr lang="ru-RU" sz="1100" dirty="0"/>
              <a:t> беру </a:t>
            </a:r>
            <a:r>
              <a:rPr lang="ru-RU" sz="1100" dirty="0" err="1"/>
              <a:t>органдары</a:t>
            </a:r>
            <a:r>
              <a:rPr lang="ru-RU" sz="1100" dirty="0"/>
              <a:t> мен </a:t>
            </a:r>
            <a:r>
              <a:rPr lang="ru-RU" sz="1100" dirty="0" err="1"/>
              <a:t>ұйымдары</a:t>
            </a:r>
            <a:r>
              <a:rPr lang="ru-RU" sz="1100" dirty="0"/>
              <a:t> (БҰ), </a:t>
            </a:r>
            <a:r>
              <a:rPr lang="ru-RU" sz="1100" dirty="0" err="1"/>
              <a:t>денсаулық</a:t>
            </a:r>
            <a:r>
              <a:rPr lang="ru-RU" sz="1100" dirty="0"/>
              <a:t> </a:t>
            </a:r>
            <a:r>
              <a:rPr lang="ru-RU" sz="1100" dirty="0" err="1"/>
              <a:t>сақтау</a:t>
            </a:r>
            <a:r>
              <a:rPr lang="ru-RU" sz="1100" dirty="0"/>
              <a:t> (ДСҰ), </a:t>
            </a:r>
            <a:r>
              <a:rPr lang="ru-RU" sz="1100" dirty="0" err="1"/>
              <a:t>әлеуметтік</a:t>
            </a:r>
            <a:r>
              <a:rPr lang="ru-RU" sz="1100" dirty="0"/>
              <a:t> </a:t>
            </a:r>
            <a:r>
              <a:rPr lang="ru-RU" sz="1100" dirty="0" err="1"/>
              <a:t>қорғау</a:t>
            </a:r>
            <a:r>
              <a:rPr lang="ru-RU" sz="1100" dirty="0"/>
              <a:t> (ӘҚҰ) </a:t>
            </a:r>
            <a:r>
              <a:rPr lang="ru-RU" sz="1100" dirty="0" err="1"/>
              <a:t>балалардың</a:t>
            </a:r>
            <a:r>
              <a:rPr lang="ru-RU" sz="1100" dirty="0"/>
              <a:t> </a:t>
            </a:r>
            <a:r>
              <a:rPr lang="ru-RU" sz="1100" dirty="0" err="1"/>
              <a:t>жағдайына</a:t>
            </a:r>
            <a:r>
              <a:rPr lang="ru-RU" sz="1100" dirty="0"/>
              <a:t> </a:t>
            </a:r>
            <a:r>
              <a:rPr lang="ru-RU" sz="1100" dirty="0" err="1"/>
              <a:t>тұрақты</a:t>
            </a:r>
            <a:r>
              <a:rPr lang="ru-RU" sz="1100" dirty="0"/>
              <a:t> мониторинг </a:t>
            </a:r>
            <a:r>
              <a:rPr lang="ru-RU" sz="1100" dirty="0" err="1"/>
              <a:t>жүргізу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фактілерін</a:t>
            </a:r>
            <a:r>
              <a:rPr lang="ru-RU" sz="1100" dirty="0"/>
              <a:t> </a:t>
            </a:r>
            <a:r>
              <a:rPr lang="ru-RU" sz="1100" dirty="0" err="1"/>
              <a:t>анықтау</a:t>
            </a:r>
            <a:r>
              <a:rPr lang="ru-RU" sz="1100" dirty="0"/>
              <a:t> (БАҚ </a:t>
            </a:r>
            <a:r>
              <a:rPr lang="ru-RU" sz="1100" dirty="0" err="1"/>
              <a:t>мониторингі</a:t>
            </a:r>
            <a:r>
              <a:rPr lang="ru-RU" sz="1100" dirty="0"/>
              <a:t>, </a:t>
            </a:r>
            <a:r>
              <a:rPr lang="ru-RU" sz="1100" dirty="0" err="1"/>
              <a:t>патронаждық</a:t>
            </a:r>
            <a:r>
              <a:rPr lang="ru-RU" sz="1100" dirty="0"/>
              <a:t> бару, </a:t>
            </a:r>
            <a:r>
              <a:rPr lang="ru-RU" sz="1100" dirty="0" err="1"/>
              <a:t>рейдтер</a:t>
            </a:r>
            <a:r>
              <a:rPr lang="ru-RU" sz="1100" dirty="0"/>
              <a:t>, </a:t>
            </a:r>
            <a:r>
              <a:rPr lang="ru-RU" sz="1100" dirty="0" err="1"/>
              <a:t>азаматтардың</a:t>
            </a:r>
            <a:r>
              <a:rPr lang="ru-RU" sz="1100" dirty="0"/>
              <a:t> </a:t>
            </a:r>
            <a:r>
              <a:rPr lang="ru-RU" sz="1100" dirty="0" err="1"/>
              <a:t>өтініштерін</a:t>
            </a:r>
            <a:r>
              <a:rPr lang="ru-RU" sz="1100" dirty="0"/>
              <a:t> </a:t>
            </a:r>
            <a:r>
              <a:rPr lang="ru-RU" sz="1100" dirty="0" err="1"/>
              <a:t>қабылдау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қарау</a:t>
            </a:r>
            <a:r>
              <a:rPr lang="ru-RU" sz="1100" dirty="0"/>
              <a:t>). </a:t>
            </a:r>
            <a:r>
              <a:rPr lang="ru-RU" sz="1100" dirty="0" err="1"/>
              <a:t>Балаларға</a:t>
            </a:r>
            <a:r>
              <a:rPr lang="ru-RU" sz="1100" dirty="0"/>
              <a:t> </a:t>
            </a:r>
            <a:r>
              <a:rPr lang="ru-RU" sz="1100" dirty="0" err="1"/>
              <a:t>қатысты</a:t>
            </a:r>
            <a:r>
              <a:rPr lang="ru-RU" sz="1100" dirty="0"/>
              <a:t>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фактілеріне</a:t>
            </a:r>
            <a:r>
              <a:rPr lang="ru-RU" sz="1100" dirty="0"/>
              <a:t> </a:t>
            </a:r>
            <a:r>
              <a:rPr lang="ru-RU" sz="1100" dirty="0" err="1"/>
              <a:t>жедел</a:t>
            </a:r>
            <a:r>
              <a:rPr lang="ru-RU" sz="1100" dirty="0"/>
              <a:t> </a:t>
            </a:r>
            <a:r>
              <a:rPr lang="ru-RU" sz="1100" dirty="0" err="1"/>
              <a:t>ден</a:t>
            </a:r>
            <a:r>
              <a:rPr lang="ru-RU" sz="1100" dirty="0"/>
              <a:t> </a:t>
            </a:r>
            <a:r>
              <a:rPr lang="ru-RU" sz="1100" dirty="0" err="1"/>
              <a:t>қоюдың</a:t>
            </a:r>
            <a:r>
              <a:rPr lang="ru-RU" sz="1100" dirty="0"/>
              <a:t> </a:t>
            </a:r>
            <a:r>
              <a:rPr lang="ru-RU" sz="1100" dirty="0" err="1"/>
              <a:t>жұмыс</a:t>
            </a:r>
            <a:r>
              <a:rPr lang="ru-RU" sz="1100" dirty="0"/>
              <a:t> органы ҚР </a:t>
            </a:r>
            <a:r>
              <a:rPr lang="ru-RU" sz="1100" dirty="0" err="1"/>
              <a:t>Оқу-ағарту</a:t>
            </a:r>
            <a:r>
              <a:rPr lang="ru-RU" sz="1100" dirty="0"/>
              <a:t> </a:t>
            </a:r>
            <a:r>
              <a:rPr lang="ru-RU" sz="1100" dirty="0" err="1"/>
              <a:t>министрлігі</a:t>
            </a:r>
            <a:r>
              <a:rPr lang="ru-RU" sz="1100" dirty="0"/>
              <a:t> (ОАМ) </a:t>
            </a:r>
            <a:r>
              <a:rPr lang="ru-RU" sz="1100" dirty="0" err="1"/>
              <a:t>болып</a:t>
            </a:r>
            <a:r>
              <a:rPr lang="ru-RU" sz="1100" dirty="0"/>
              <a:t> </a:t>
            </a:r>
            <a:r>
              <a:rPr lang="ru-RU" sz="1100" dirty="0" err="1"/>
              <a:t>табылады</a:t>
            </a:r>
            <a:r>
              <a:rPr lang="ru-RU" sz="1100" dirty="0"/>
              <a:t>. </a:t>
            </a:r>
            <a:r>
              <a:rPr lang="ru-RU" sz="1100" dirty="0" err="1"/>
              <a:t>Өңірлік</a:t>
            </a:r>
            <a:r>
              <a:rPr lang="ru-RU" sz="1100" dirty="0"/>
              <a:t> </a:t>
            </a:r>
            <a:r>
              <a:rPr lang="ru-RU" sz="1100" dirty="0" err="1"/>
              <a:t>деңгейде</a:t>
            </a:r>
            <a:r>
              <a:rPr lang="ru-RU" sz="1100" dirty="0"/>
              <a:t> </a:t>
            </a:r>
            <a:r>
              <a:rPr lang="ru-RU" sz="1100" dirty="0" err="1"/>
              <a:t>жедел</a:t>
            </a:r>
            <a:r>
              <a:rPr lang="ru-RU" sz="1100" dirty="0"/>
              <a:t> </a:t>
            </a:r>
            <a:r>
              <a:rPr lang="ru-RU" sz="1100" dirty="0" err="1"/>
              <a:t>ден</a:t>
            </a:r>
            <a:r>
              <a:rPr lang="ru-RU" sz="1100" dirty="0"/>
              <a:t> </a:t>
            </a:r>
            <a:r>
              <a:rPr lang="ru-RU" sz="1100" dirty="0" err="1"/>
              <a:t>қою</a:t>
            </a:r>
            <a:r>
              <a:rPr lang="ru-RU" sz="1100" dirty="0"/>
              <a:t> </a:t>
            </a:r>
            <a:r>
              <a:rPr lang="ru-RU" sz="1100" dirty="0" err="1"/>
              <a:t>жөніндегі</a:t>
            </a:r>
            <a:r>
              <a:rPr lang="ru-RU" sz="1100" dirty="0"/>
              <a:t> </a:t>
            </a:r>
            <a:r>
              <a:rPr lang="ru-RU" sz="1100" dirty="0" err="1"/>
              <a:t>барлық</a:t>
            </a:r>
            <a:r>
              <a:rPr lang="ru-RU" sz="1100" dirty="0"/>
              <a:t> </a:t>
            </a:r>
            <a:r>
              <a:rPr lang="ru-RU" sz="1100" dirty="0" err="1"/>
              <a:t>жұмысты</a:t>
            </a:r>
            <a:r>
              <a:rPr lang="ru-RU" sz="1100" dirty="0"/>
              <a:t> </a:t>
            </a:r>
            <a:r>
              <a:rPr lang="ru-RU" sz="1100" dirty="0" err="1"/>
              <a:t>үйлестіруге</a:t>
            </a:r>
            <a:r>
              <a:rPr lang="ru-RU" sz="1100" dirty="0"/>
              <a:t> </a:t>
            </a:r>
            <a:r>
              <a:rPr lang="ru-RU" sz="1100" dirty="0" err="1"/>
              <a:t>өңірлер</a:t>
            </a:r>
            <a:r>
              <a:rPr lang="ru-RU" sz="1100" dirty="0"/>
              <a:t> </a:t>
            </a:r>
            <a:r>
              <a:rPr lang="ru-RU" sz="1100" dirty="0" err="1"/>
              <a:t>әкімдерінің</a:t>
            </a:r>
            <a:r>
              <a:rPr lang="ru-RU" sz="1100" dirty="0"/>
              <a:t> </a:t>
            </a:r>
            <a:r>
              <a:rPr lang="ru-RU" sz="1100" dirty="0" err="1"/>
              <a:t>орынбасарлары</a:t>
            </a:r>
            <a:r>
              <a:rPr lang="ru-RU" sz="1100" dirty="0"/>
              <a:t> </a:t>
            </a:r>
            <a:r>
              <a:rPr lang="ru-RU" sz="1100" dirty="0" err="1"/>
              <a:t>жауапты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</a:t>
            </a:r>
            <a:endParaRPr dirty="0"/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291964" y="3982854"/>
            <a:ext cx="5791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 фактілерін органдардың немесе ұйымдардың бірі анықтаған кезде 1 (бір) сағат ішінде полиция бөліміне, прокуратура органдарына, қоғамдық ұйымдарға, денсаулық сақтау ұйымдарына хабарлау</a:t>
            </a:r>
            <a:r>
              <a:rPr lang="kk-KZ" sz="1100" dirty="0" smtClean="0"/>
              <a:t>;</a:t>
            </a:r>
          </a:p>
          <a:p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жедел-тергеу тобының шығуы және ІІО-нің жедел-іздестіру іс-шараларын дереу жүргізу (оқиға болған жерді қарау, медициналық куәландыру, СМС тағайындау, жәбірленушіден, куәлардан жауап алу және т.б.);</a:t>
            </a:r>
            <a:endParaRPr lang="ru-RU" sz="1100" dirty="0"/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жағдайды анықтау: зорлық-зомбылық белгілерін анықтау (ДСҰ), баланың өмірі мен денсаулығына төнетін қатерлерді анықтау (ДСҰ, БҰ), алдын ала диагнозды қою (ДСҰ</a:t>
            </a:r>
            <a:r>
              <a:rPr lang="kk-KZ" sz="1100" dirty="0" smtClean="0"/>
              <a:t>);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процессуалдық прокурорды тағайындау және қадағалауды қамтамасыз ету (прокурорлық органдар</a:t>
            </a:r>
            <a:r>
              <a:rPr lang="kk-KZ" sz="1100" dirty="0" smtClean="0"/>
              <a:t>);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адвокатпен қамтамасыз ету (ІІО).</a:t>
            </a:r>
            <a:endParaRPr dirty="0"/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6235307" y="1535164"/>
            <a:ext cx="58105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 құрбандарына дер кезінде жан-жақты қолдау көрсетуді ұйымдастыру, соның ішінде. Зорлық-зомбылық құрбанының туыстары, оның ішінде: психологиялық қолдау (БҰ); ата-ананың пікірін ескере отырып, баланың бірінші кезектегі қауіпсіздігін қамтамасыз ету (ата-ананың/заңды өкілдің зорлық-зомбылық көрсету жағдайларын қоспағанда); жәбірленушіні зорлаушыдан қауіпсіз бөлмеде оқшаулау (ІІО, БҰ); баланың тамаққа, жылуға, киім-кешекке бірінші кезектегі қажеттіліктерін қамтамасыз ету (БҰ, ӘҚҰ); өмірі мен денсаулығына қауіп төнген жағдайда, баланы медициналық ұйымдарға (ДСҰ) орналастыру және т.б</a:t>
            </a:r>
            <a:r>
              <a:rPr lang="kk-KZ" sz="1100" dirty="0" smtClean="0"/>
              <a:t>.;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 құрбандарына жан-жақты қолдау көрсетуді қадағалау.</a:t>
            </a:r>
            <a:endParaRPr dirty="0"/>
          </a:p>
        </p:txBody>
      </p:sp>
      <p:sp>
        <p:nvSpPr>
          <p:cNvPr id="10" name="Прямоугольник 7"/>
          <p:cNvSpPr/>
          <p:nvPr/>
        </p:nvSpPr>
        <p:spPr bwMode="auto">
          <a:xfrm>
            <a:off x="6235307" y="3964523"/>
            <a:ext cx="58105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kk-KZ" sz="1100" dirty="0"/>
              <a:t>Кәмелетке толмағандар істері жөніндегі комиссия (</a:t>
            </a:r>
            <a:r>
              <a:rPr lang="kk-KZ" sz="1100" dirty="0" smtClean="0"/>
              <a:t>КТІК</a:t>
            </a:r>
            <a:r>
              <a:rPr lang="kk-KZ" sz="1100" dirty="0"/>
              <a:t>) </a:t>
            </a:r>
            <a:r>
              <a:rPr lang="kk-KZ" sz="1100" b="1" dirty="0"/>
              <a:t>1 (бір) жұмыс күні ішінде </a:t>
            </a:r>
            <a:r>
              <a:rPr lang="kk-KZ" sz="1100" dirty="0"/>
              <a:t>баланы одан әрі ұйымға (КТБО, БҚО, Балалар үйлері, меншік нысанына қарамастан дағдарыс орталықтары) орналастыру немесе баланы отбасында қалдыру туралы шешім қабылдайды; </a:t>
            </a:r>
            <a:endParaRPr lang="kk-KZ" sz="1100" dirty="0" smtClean="0"/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</a:t>
            </a:r>
            <a:r>
              <a:rPr lang="ru-RU" sz="1100" dirty="0" smtClean="0">
                <a:latin typeface="Arial"/>
                <a:cs typeface="Arial"/>
              </a:rPr>
              <a:t> </a:t>
            </a:r>
            <a:r>
              <a:rPr lang="kk-KZ" sz="1100" dirty="0"/>
              <a:t>ұйымдардың (БҰ, ДСҰ, ӘҚҰ) базасында арнаулы әлеуметтік қызметтер (әлеуметтік, -медициналық, -психологиялық, -педагогикалық, -мәдени, -құқықтық қызметтер және т.б.) кешенін көрсету; </a:t>
            </a:r>
            <a:endParaRPr lang="kk-KZ" sz="1100" dirty="0" smtClean="0"/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баланы отбасына қалдыру туралы шешім қабылдау кезінде: баланы әлеуметтік оңалтуға көмек көрсету және ата-аналарға психологиялық көмек көрсету (КТІК, ӘҚҰ, ДСҰ).</a:t>
            </a:r>
            <a:endParaRPr dirty="0"/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3167499" y="6150786"/>
            <a:ext cx="86631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/>
              <a:t>БАҚ ЖӘНЕ ӘЛЕУМЕТТІК ЖЕЛІЛЕРМЕН ЖҰМЫС ТӘРТІБІ:</a:t>
            </a:r>
            <a:endParaRPr lang="ru-RU" sz="1200" dirty="0"/>
          </a:p>
          <a:p>
            <a:pPr algn="ctr">
              <a:defRPr/>
            </a:pP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b="1" dirty="0">
                <a:latin typeface="Arial"/>
                <a:cs typeface="Arial"/>
              </a:rPr>
              <a:t> </a:t>
            </a:r>
            <a:r>
              <a:rPr lang="kk-KZ" sz="1100" dirty="0"/>
              <a:t>ақпараттық кеңістікті, БАҚ және әлеуметтік желілерді зорлық-зомбылық фактілері бойынша тәулік бойы бақылау және талдау (АҚДМ);</a:t>
            </a:r>
            <a:endParaRPr dirty="0"/>
          </a:p>
          <a:p>
            <a:pPr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kk-KZ" sz="1100" dirty="0"/>
              <a:t>балаға қатысты зорлық зомбылық фактісі туралы жарияланған әрбір ақпарат бойынша ОАМ ресми өкіліне жедел хабарлау</a:t>
            </a:r>
            <a:r>
              <a:rPr lang="kk-KZ" sz="1100" dirty="0" smtClean="0"/>
              <a:t>;</a:t>
            </a:r>
          </a:p>
          <a:p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зорлық-зомбылықтың жеке атышулы жағдайлары бойынша 3 сағаттан кешіктірмей барлық құрылымдар (ОАМ, ІІМ, ДСМ, АҚДМ, ЖАО) ақпарат беретін ОАМ ресми өкілінің БАҚ-қа шығуы. </a:t>
            </a:r>
            <a:endParaRPr lang="ru-RU" sz="1100" dirty="0"/>
          </a:p>
        </p:txBody>
      </p:sp>
      <p:pic>
        <p:nvPicPr>
          <p:cNvPr id="12" name="Google Shape;292;p35" descr="03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177620" y="654284"/>
            <a:ext cx="1200363" cy="78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3;p35" descr="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563921" y="623665"/>
            <a:ext cx="1336934" cy="75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/>
          <p:cNvPicPr/>
          <p:nvPr/>
        </p:nvPicPr>
        <p:blipFill>
          <a:blip r:embed="rId4">
            <a:alphaModFix/>
          </a:blip>
          <a:srcRect r="84540" b="55052"/>
          <a:stretch/>
        </p:blipFill>
        <p:spPr bwMode="auto">
          <a:xfrm>
            <a:off x="1613803" y="597851"/>
            <a:ext cx="988940" cy="89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3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3658357" y="650408"/>
            <a:ext cx="1310051" cy="853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/>
          <p:cNvSpPr>
            <a:spLocks/>
          </p:cNvSpPr>
          <p:nvPr/>
        </p:nvSpPr>
        <p:spPr bwMode="auto">
          <a:xfrm>
            <a:off x="2962252" y="501485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1</a:t>
            </a:r>
            <a:endParaRPr dirty="0"/>
          </a:p>
        </p:txBody>
      </p:sp>
      <p:sp>
        <p:nvSpPr>
          <p:cNvPr id="17" name="Стрелка вправо 21"/>
          <p:cNvSpPr/>
          <p:nvPr/>
        </p:nvSpPr>
        <p:spPr bwMode="auto">
          <a:xfrm rot="5400000">
            <a:off x="3034431" y="135780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51"/>
          <p:cNvSpPr/>
          <p:nvPr/>
        </p:nvSpPr>
        <p:spPr bwMode="auto">
          <a:xfrm rot="5400000">
            <a:off x="3061994" y="3719360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96435" y="3207571"/>
            <a:ext cx="951503" cy="761553"/>
          </a:xfrm>
          <a:prstGeom prst="rect">
            <a:avLst/>
          </a:prstGeom>
        </p:spPr>
      </p:pic>
      <p:pic>
        <p:nvPicPr>
          <p:cNvPr id="20" name="Рисунок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884099" y="3192084"/>
            <a:ext cx="885763" cy="762077"/>
          </a:xfrm>
          <a:prstGeom prst="rect">
            <a:avLst/>
          </a:prstGeom>
        </p:spPr>
      </p:pic>
      <p:cxnSp>
        <p:nvCxnSpPr>
          <p:cNvPr id="21" name="Прямая соединительная линия 33"/>
          <p:cNvCxnSpPr>
            <a:cxnSpLocks/>
          </p:cNvCxnSpPr>
          <p:nvPr/>
        </p:nvCxnSpPr>
        <p:spPr bwMode="auto">
          <a:xfrm>
            <a:off x="515165" y="312957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/>
          <p:cNvCxnSpPr>
            <a:cxnSpLocks/>
          </p:cNvCxnSpPr>
          <p:nvPr/>
        </p:nvCxnSpPr>
        <p:spPr bwMode="auto">
          <a:xfrm>
            <a:off x="6293114" y="3112620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/>
          <p:cNvCxnSpPr>
            <a:cxnSpLocks/>
          </p:cNvCxnSpPr>
          <p:nvPr/>
        </p:nvCxnSpPr>
        <p:spPr bwMode="auto">
          <a:xfrm>
            <a:off x="475986" y="6046997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/>
          <p:cNvCxnSpPr>
            <a:cxnSpLocks/>
          </p:cNvCxnSpPr>
          <p:nvPr/>
        </p:nvCxnSpPr>
        <p:spPr bwMode="auto">
          <a:xfrm>
            <a:off x="6358813" y="604154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254996" y="3175691"/>
            <a:ext cx="938264" cy="789175"/>
          </a:xfrm>
          <a:prstGeom prst="rect">
            <a:avLst/>
          </a:prstGeom>
        </p:spPr>
      </p:pic>
      <p:pic>
        <p:nvPicPr>
          <p:cNvPr id="26" name="Рисунок 6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19212" y="3155066"/>
            <a:ext cx="704500" cy="830423"/>
          </a:xfrm>
          <a:prstGeom prst="rect">
            <a:avLst/>
          </a:prstGeom>
        </p:spPr>
      </p:pic>
      <p:pic>
        <p:nvPicPr>
          <p:cNvPr id="27" name="Google Shape;234;p32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1892014" y="6618819"/>
            <a:ext cx="1061953" cy="83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554394" y="6543815"/>
            <a:ext cx="794161" cy="9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/>
          <p:cNvSpPr/>
          <p:nvPr/>
        </p:nvSpPr>
        <p:spPr bwMode="auto">
          <a:xfrm>
            <a:off x="1466710" y="676141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5"/>
          <p:cNvSpPr/>
          <p:nvPr/>
        </p:nvSpPr>
        <p:spPr bwMode="auto">
          <a:xfrm>
            <a:off x="2719547" y="101577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TextBox 34"/>
          <p:cNvSpPr>
            <a:spLocks/>
          </p:cNvSpPr>
          <p:nvPr/>
        </p:nvSpPr>
        <p:spPr bwMode="auto">
          <a:xfrm>
            <a:off x="2986793" y="2986500"/>
            <a:ext cx="30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2</a:t>
            </a:r>
            <a:endParaRPr dirty="0"/>
          </a:p>
        </p:txBody>
      </p:sp>
      <p:sp>
        <p:nvSpPr>
          <p:cNvPr id="32" name="Прямоугольник 36"/>
          <p:cNvSpPr/>
          <p:nvPr/>
        </p:nvSpPr>
        <p:spPr bwMode="auto">
          <a:xfrm>
            <a:off x="2775569" y="341402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3" name="Стрелка вправо 37"/>
          <p:cNvSpPr/>
          <p:nvPr/>
        </p:nvSpPr>
        <p:spPr bwMode="auto">
          <a:xfrm rot="5400000">
            <a:off x="8810898" y="3729261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8"/>
          <p:cNvSpPr>
            <a:spLocks/>
          </p:cNvSpPr>
          <p:nvPr/>
        </p:nvSpPr>
        <p:spPr bwMode="auto">
          <a:xfrm>
            <a:off x="8719874" y="2986500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4</a:t>
            </a:r>
            <a:endParaRPr dirty="0"/>
          </a:p>
        </p:txBody>
      </p:sp>
      <p:sp>
        <p:nvSpPr>
          <p:cNvPr id="35" name="Прямоугольник 39"/>
          <p:cNvSpPr/>
          <p:nvPr/>
        </p:nvSpPr>
        <p:spPr bwMode="auto">
          <a:xfrm>
            <a:off x="8531047" y="3421465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Стрелка вправо 40"/>
          <p:cNvSpPr/>
          <p:nvPr/>
        </p:nvSpPr>
        <p:spPr bwMode="auto">
          <a:xfrm rot="5400000">
            <a:off x="8825085" y="1268654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41"/>
          <p:cNvSpPr>
            <a:spLocks/>
          </p:cNvSpPr>
          <p:nvPr/>
        </p:nvSpPr>
        <p:spPr bwMode="auto">
          <a:xfrm>
            <a:off x="8732239" y="503901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3</a:t>
            </a:r>
            <a:endParaRPr dirty="0"/>
          </a:p>
        </p:txBody>
      </p:sp>
      <p:sp>
        <p:nvSpPr>
          <p:cNvPr id="38" name="Прямоугольник 43"/>
          <p:cNvSpPr/>
          <p:nvPr/>
        </p:nvSpPr>
        <p:spPr bwMode="auto">
          <a:xfrm>
            <a:off x="8518875" y="95883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552475"/>
            <a:ext cx="12239700" cy="28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208100" y="4634375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8100" y="39062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/>
          <p:cNvGrpSpPr/>
          <p:nvPr/>
        </p:nvGrpSpPr>
        <p:grpSpPr bwMode="auto">
          <a:xfrm>
            <a:off x="193790" y="3596149"/>
            <a:ext cx="588055" cy="882852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906891" y="-60369"/>
            <a:ext cx="1056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Күдікті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затты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анықтау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іс-әрекеттер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8100" y="2976000"/>
            <a:ext cx="11756100" cy="79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93838" y="926425"/>
            <a:ext cx="9875700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Күдікті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</a:t>
            </a:r>
            <a:r>
              <a:rPr lang="ru-RU" sz="1600" b="1" dirty="0">
                <a:solidFill>
                  <a:schemeClr val="dk1"/>
                </a:solidFill>
              </a:rPr>
              <a:t> – </a:t>
            </a:r>
            <a:r>
              <a:rPr lang="ru-RU" sz="1600" b="1" dirty="0" err="1">
                <a:solidFill>
                  <a:schemeClr val="dk1"/>
                </a:solidFill>
              </a:rPr>
              <a:t>иесіз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сөмке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қап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қорап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сымдары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шығып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тұрған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ойыншық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күдікті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дыбыстар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шертулер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сыртылдау</a:t>
            </a:r>
            <a:r>
              <a:rPr lang="ru-RU" sz="1600" b="1" dirty="0">
                <a:solidFill>
                  <a:schemeClr val="dk1"/>
                </a:solidFill>
              </a:rPr>
              <a:t>)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әдеттен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тыс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иіс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бадам</a:t>
            </a:r>
            <a:r>
              <a:rPr lang="ru-RU" sz="1600" b="1" dirty="0">
                <a:solidFill>
                  <a:schemeClr val="dk1"/>
                </a:solidFill>
              </a:rPr>
              <a:t>, хлор, аммиак).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860474" y="3102025"/>
            <a:ext cx="100374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істер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органдарының</a:t>
            </a:r>
            <a:r>
              <a:rPr lang="ru-RU" dirty="0">
                <a:solidFill>
                  <a:schemeClr val="dk1"/>
                </a:solidFill>
              </a:rPr>
              <a:t> «102» </a:t>
            </a:r>
            <a:r>
              <a:rPr lang="ru-RU" dirty="0" err="1">
                <a:solidFill>
                  <a:schemeClr val="dk1"/>
                </a:solidFill>
              </a:rPr>
              <a:t>арнасына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«112» </a:t>
            </a:r>
            <a:r>
              <a:rPr lang="ru-RU" dirty="0" err="1">
                <a:solidFill>
                  <a:schemeClr val="dk1"/>
                </a:solidFill>
              </a:rPr>
              <a:t>бірыңғай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қызметіне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егер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оқушы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студент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тәрбиешіге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сынып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жетекшісіне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дереу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r>
              <a:rPr lang="ru-RU" dirty="0">
                <a:solidFill>
                  <a:schemeClr val="dk1"/>
                </a:solidFill>
              </a:rPr>
              <a:t>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9898" y="4014163"/>
            <a:ext cx="988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төтенше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жою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объектіден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қашықтықта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болады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679898" y="4793858"/>
            <a:ext cx="9701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оқиға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куәлік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беруге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дайын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болыңыз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35441" y="2628687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700" b="1" i="1" dirty="0" err="1">
                <a:solidFill>
                  <a:schemeClr val="dk1"/>
                </a:solidFill>
              </a:rPr>
              <a:t>Қауіпті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немесе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күдікті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затты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тапқан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адамдар</a:t>
            </a:r>
            <a:endParaRPr sz="1700" b="1" i="1" dirty="0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-123" y="562437"/>
            <a:ext cx="1630096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289325" y="1820125"/>
            <a:ext cx="10563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kk-KZ" dirty="0"/>
              <a:t>Бұл зат жарылғыш құрылғы немесе улы химикаттар (УХ), биологиялық агенттер (сібір жарасы, шешек, туляремия сияқты қауіпті инфекциялардың қоздырғыштары) толтырылған пакет болуы </a:t>
            </a:r>
            <a:r>
              <a:rPr lang="kk-KZ" dirty="0" smtClean="0"/>
              <a:t>мүмкін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561860" y="2885342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756094" y="3935150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53212" y="1435389"/>
            <a:ext cx="1235188" cy="10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972609" y="4678791"/>
            <a:ext cx="983016" cy="5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275947" y="4665055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7200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37050" y="5959925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605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21003" y="55699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smtClean="0"/>
              <a:t>БАСШЫНЫҢ </a:t>
            </a:r>
            <a:r>
              <a:rPr lang="ru-RU" sz="1600" b="1" dirty="0"/>
              <a:t>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863350" y="628767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беру </a:t>
            </a:r>
            <a:r>
              <a:rPr lang="ru-RU" sz="1350" dirty="0" err="1">
                <a:solidFill>
                  <a:schemeClr val="dk1"/>
                </a:solidFill>
              </a:rPr>
              <a:t>ұйымының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тұрақты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қызметкерлері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арасынан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қоршау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орнату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41200" y="5970100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50" dirty="0" err="1">
                <a:solidFill>
                  <a:schemeClr val="dk1"/>
                </a:solidFill>
              </a:rPr>
              <a:t>төтенше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жағдайларды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жою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қызметтерінің</a:t>
            </a:r>
            <a:r>
              <a:rPr lang="ru-RU" sz="1350" dirty="0">
                <a:solidFill>
                  <a:schemeClr val="dk1"/>
                </a:solidFill>
              </a:rPr>
              <a:t> (</a:t>
            </a:r>
            <a:r>
              <a:rPr lang="ru-RU" sz="1350" dirty="0" err="1">
                <a:solidFill>
                  <a:schemeClr val="dk1"/>
                </a:solidFill>
              </a:rPr>
              <a:t>ішкі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істер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органдарының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бөлімшелері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жедел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жәрдем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өрт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бригадалары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жедел-құтқару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</a:t>
            </a:r>
            <a:r>
              <a:rPr lang="ru-RU" sz="1350" dirty="0">
                <a:solidFill>
                  <a:schemeClr val="dk1"/>
                </a:solidFill>
              </a:rPr>
              <a:t>) </a:t>
            </a:r>
            <a:r>
              <a:rPr lang="ru-RU" sz="1350" dirty="0" err="1">
                <a:solidFill>
                  <a:schemeClr val="dk1"/>
                </a:solidFill>
              </a:rPr>
              <a:t>қауіпті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немесе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күдікті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затты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анықтаған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жерге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кедергісіз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кіруін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қамтамасыз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ету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76974" y="5970100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алушыларды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және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беру </a:t>
            </a:r>
            <a:r>
              <a:rPr lang="ru-RU" sz="1350" dirty="0" err="1">
                <a:solidFill>
                  <a:schemeClr val="dk1"/>
                </a:solidFill>
              </a:rPr>
              <a:t>ұйымының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қызметкерлерін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эвакуациялау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бойынша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шаралар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қабылдау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2400" y="5665705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822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8130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31267" y="4050788"/>
            <a:ext cx="799200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0" y="4763683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1052041" y="124993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35391" y="10393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ӘРЕКЕТТЕРІ (ҚЫЗМЕТКЕРЛЕР, </a:t>
            </a:r>
            <a:r>
              <a:rPr lang="ru-RU" sz="1600" b="1" dirty="0" smtClean="0">
                <a:solidFill>
                  <a:schemeClr val="dk1"/>
                </a:solidFill>
              </a:rPr>
              <a:t>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900425" y="3358253"/>
            <a:ext cx="4035000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826750" y="1530026"/>
            <a:ext cx="3269404" cy="835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851246" y="1595825"/>
            <a:ext cx="360292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әкімшілігіне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хабарлау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>
                <a:solidFill>
                  <a:schemeClr val="dk1"/>
                </a:solidFill>
              </a:rPr>
              <a:t>(телефон </a:t>
            </a:r>
            <a:r>
              <a:rPr lang="ru-RU" sz="1200" dirty="0" err="1">
                <a:solidFill>
                  <a:schemeClr val="dk1"/>
                </a:solidFill>
              </a:rPr>
              <a:t>арқылы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ғимаратқа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кіргізбеу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smtClean="0">
                <a:solidFill>
                  <a:schemeClr val="dk1"/>
                </a:solidFill>
              </a:rPr>
              <a:t>(</a:t>
            </a:r>
            <a:r>
              <a:rPr lang="ru-RU" sz="1200" dirty="0" err="1">
                <a:solidFill>
                  <a:schemeClr val="dk1"/>
                </a:solidFill>
              </a:rPr>
              <a:t>олар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келгенше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68850" y="15520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студенттерді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қашықтыққа</a:t>
            </a:r>
            <a:r>
              <a:rPr lang="ru-RU" sz="1200" dirty="0">
                <a:solidFill>
                  <a:schemeClr val="dk1"/>
                </a:solidFill>
              </a:rPr>
              <a:t> (100 </a:t>
            </a:r>
            <a:r>
              <a:rPr lang="ru-RU" sz="1200" dirty="0" err="1">
                <a:solidFill>
                  <a:schemeClr val="dk1"/>
                </a:solidFill>
              </a:rPr>
              <a:t>метрден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ауыстырыңыз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табылмаға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ұстамаңыз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ашпаңыз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жылжытпаңыз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10475" y="35339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төтенше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оқиғаға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куәлік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болуға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600175" y="2646375"/>
            <a:ext cx="3652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900425" y="2609625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10475" y="267494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жетім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97383" y="15788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радиобайланысты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пайдаланбаңыз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65825" y="35156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54675" y="35156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64725" y="35809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200" dirty="0"/>
              <a:t>о</a:t>
            </a:r>
            <a:r>
              <a:rPr lang="kk-KZ" sz="1200" dirty="0" smtClean="0"/>
              <a:t>бъектіден </a:t>
            </a:r>
            <a:r>
              <a:rPr lang="kk-KZ" sz="1200" dirty="0"/>
              <a:t>қалдырыңыз</a:t>
            </a:r>
            <a:r>
              <a:rPr lang="kk-KZ" sz="1200" dirty="0" smtClean="0"/>
              <a:t>, </a:t>
            </a:r>
            <a:r>
              <a:rPr lang="kk-KZ" sz="1200" dirty="0"/>
              <a:t>егер бұл мүмкін болмаса - </a:t>
            </a:r>
            <a:r>
              <a:rPr lang="kk-KZ" sz="1200" dirty="0" smtClean="0"/>
              <a:t>күрделі </a:t>
            </a:r>
            <a:r>
              <a:rPr lang="kk-KZ" sz="1200" dirty="0"/>
              <a:t>құрылымының артына және қажетті қашықтықта жасырыңыз</a:t>
            </a:r>
            <a:endParaRPr lang="ru-RU" sz="1200" dirty="0"/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72029" y="35339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болса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қорғанысты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көлік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артына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жасырыңыз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504559" y="25883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студенттерді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көмектесу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54179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35429" y="37034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43379" y="37401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2113" y="1462100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35391" y="47989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Оқушылардың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214199" y="5336049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37025" y="5336049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713725" y="5447553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үрейленбеңіз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мұғалімдер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беру </a:t>
            </a:r>
            <a:r>
              <a:rPr lang="ru-RU" dirty="0" err="1">
                <a:solidFill>
                  <a:schemeClr val="dk1"/>
                </a:solidFill>
              </a:rPr>
              <a:t>ұйымының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қызметкерлерін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барлық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тыңдаңыз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315950" y="5492050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ұстамаңыз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ашпаңыз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жылжытпаңыз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8633" y="5479300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214199" y="6293475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7025" y="6293475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54480" y="63653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қорғанысты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ететін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заттардың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ғимарат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бұрышы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бағана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қалың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ағаш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көлік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артына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жасырыңыз</a:t>
            </a:r>
            <a:r>
              <a:rPr lang="ru-RU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315950" y="6394075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объектіні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қалдырыңыз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егер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мүмкін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болмаса</a:t>
            </a:r>
            <a:r>
              <a:rPr lang="ru-RU" dirty="0">
                <a:solidFill>
                  <a:schemeClr val="dk1"/>
                </a:solidFill>
              </a:rPr>
              <a:t> - </a:t>
            </a:r>
            <a:r>
              <a:rPr lang="ru-RU" dirty="0" err="1" smtClean="0">
                <a:solidFill>
                  <a:schemeClr val="dk1"/>
                </a:solidFill>
              </a:rPr>
              <a:t>күрделі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құрылымының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артына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қажетті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қашықтықта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жасырыңыз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26092" y="600446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8775" y="598711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6200" y="3002038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86425" y="2745850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белгілеңіз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5;g1bc6e687a7d_0_265"/>
          <p:cNvSpPr/>
          <p:nvPr/>
        </p:nvSpPr>
        <p:spPr bwMode="auto">
          <a:xfrm>
            <a:off x="308613" y="3210825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66;g1bc6e687a7d_0_265"/>
          <p:cNvSpPr/>
          <p:nvPr/>
        </p:nvSpPr>
        <p:spPr bwMode="auto">
          <a:xfrm>
            <a:off x="1081637" y="139164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АЛГОРИТМІ 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167;g1bc6e687a7d_0_265"/>
          <p:cNvSpPr/>
          <p:nvPr/>
        </p:nvSpPr>
        <p:spPr bwMode="auto">
          <a:xfrm>
            <a:off x="2264987" y="677145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8;g1bc6e687a7d_0_265"/>
          <p:cNvSpPr/>
          <p:nvPr/>
        </p:nvSpPr>
        <p:spPr bwMode="auto">
          <a:xfrm>
            <a:off x="4200887" y="1301908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9;g1bc6e687a7d_0_265"/>
          <p:cNvSpPr/>
          <p:nvPr/>
        </p:nvSpPr>
        <p:spPr bwMode="auto">
          <a:xfrm>
            <a:off x="824224" y="13019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0;g1bc6e687a7d_0_265"/>
          <p:cNvSpPr/>
          <p:nvPr/>
        </p:nvSpPr>
        <p:spPr bwMode="auto">
          <a:xfrm>
            <a:off x="934275" y="13672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тигізбеңіз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қозғалмаңыз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1;g1bc6e687a7d_0_265"/>
          <p:cNvSpPr/>
          <p:nvPr/>
        </p:nvSpPr>
        <p:spPr bwMode="auto">
          <a:xfrm>
            <a:off x="4292650" y="13234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иесіз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айналаңыздағы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72;g1bc6e687a7d_0_265"/>
          <p:cNvSpPr/>
          <p:nvPr/>
        </p:nvSpPr>
        <p:spPr bwMode="auto">
          <a:xfrm>
            <a:off x="371013" y="32291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табылғаны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«102» </a:t>
            </a:r>
            <a:r>
              <a:rPr lang="ru-RU" sz="1200" dirty="0" err="1">
                <a:solidFill>
                  <a:schemeClr val="dk1"/>
                </a:solidFill>
              </a:rPr>
              <a:t>арнасына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«112» </a:t>
            </a:r>
            <a:r>
              <a:rPr lang="ru-RU" sz="1200" dirty="0" err="1">
                <a:solidFill>
                  <a:schemeClr val="dk1"/>
                </a:solidFill>
              </a:rPr>
              <a:t>бірыңғай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73;g1bc6e687a7d_0_265"/>
          <p:cNvSpPr/>
          <p:nvPr/>
        </p:nvSpPr>
        <p:spPr bwMode="auto">
          <a:xfrm>
            <a:off x="4523975" y="2258056"/>
            <a:ext cx="36525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74;g1bc6e687a7d_0_265"/>
          <p:cNvSpPr/>
          <p:nvPr/>
        </p:nvSpPr>
        <p:spPr bwMode="auto">
          <a:xfrm>
            <a:off x="824224" y="2304824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75;g1bc6e687a7d_0_265"/>
          <p:cNvSpPr/>
          <p:nvPr/>
        </p:nvSpPr>
        <p:spPr bwMode="auto">
          <a:xfrm>
            <a:off x="934275" y="23701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76;g1bc6e687a7d_0_265"/>
          <p:cNvSpPr/>
          <p:nvPr/>
        </p:nvSpPr>
        <p:spPr bwMode="auto">
          <a:xfrm>
            <a:off x="8394808" y="13019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77;g1bc6e687a7d_0_265"/>
          <p:cNvSpPr/>
          <p:nvPr/>
        </p:nvSpPr>
        <p:spPr bwMode="auto">
          <a:xfrm>
            <a:off x="8421183" y="13502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>
                <a:solidFill>
                  <a:schemeClr val="dk1"/>
                </a:solidFill>
              </a:rPr>
              <a:t>осы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радиобайланыс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құралдарын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пайдаланудан</a:t>
            </a:r>
            <a:r>
              <a:rPr lang="ru-RU" sz="1200" dirty="0">
                <a:solidFill>
                  <a:schemeClr val="dk1"/>
                </a:solidFill>
              </a:rPr>
              <a:t> бас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8;g1bc6e687a7d_0_265"/>
          <p:cNvSpPr/>
          <p:nvPr/>
        </p:nvSpPr>
        <p:spPr bwMode="auto">
          <a:xfrm>
            <a:off x="3956054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79;g1bc6e687a7d_0_265"/>
          <p:cNvSpPr/>
          <p:nvPr/>
        </p:nvSpPr>
        <p:spPr bwMode="auto">
          <a:xfrm>
            <a:off x="8176371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80;g1bc6e687a7d_0_265"/>
          <p:cNvSpPr/>
          <p:nvPr/>
        </p:nvSpPr>
        <p:spPr bwMode="auto">
          <a:xfrm>
            <a:off x="4526363" y="32108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81;g1bc6e687a7d_0_265"/>
          <p:cNvSpPr/>
          <p:nvPr/>
        </p:nvSpPr>
        <p:spPr bwMode="auto">
          <a:xfrm>
            <a:off x="8215213" y="32108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2;g1bc6e687a7d_0_265"/>
          <p:cNvSpPr/>
          <p:nvPr/>
        </p:nvSpPr>
        <p:spPr bwMode="auto">
          <a:xfrm>
            <a:off x="8325269" y="3227286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83;g1bc6e687a7d_0_265"/>
          <p:cNvSpPr/>
          <p:nvPr/>
        </p:nvSpPr>
        <p:spPr bwMode="auto">
          <a:xfrm>
            <a:off x="4636413" y="32761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шектеуді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84;g1bc6e687a7d_0_265"/>
          <p:cNvSpPr/>
          <p:nvPr/>
        </p:nvSpPr>
        <p:spPr bwMode="auto">
          <a:xfrm>
            <a:off x="8394808" y="22182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85;g1bc6e687a7d_0_265"/>
          <p:cNvSpPr/>
          <p:nvPr/>
        </p:nvSpPr>
        <p:spPr bwMode="auto">
          <a:xfrm>
            <a:off x="8421183" y="2251654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дүрбелең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туғызбау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не </a:t>
            </a:r>
            <a:r>
              <a:rPr lang="ru-RU" sz="1200" dirty="0" err="1">
                <a:solidFill>
                  <a:schemeClr val="dk1"/>
                </a:solidFill>
              </a:rPr>
              <a:t>болғанын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керек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жарылыс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болмайды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86;g1bc6e687a7d_0_265"/>
          <p:cNvSpPr/>
          <p:nvPr/>
        </p:nvSpPr>
        <p:spPr bwMode="auto">
          <a:xfrm>
            <a:off x="43779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87;g1bc6e687a7d_0_265"/>
          <p:cNvSpPr/>
          <p:nvPr/>
        </p:nvSpPr>
        <p:spPr bwMode="auto">
          <a:xfrm>
            <a:off x="81763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88;g1bc6e687a7d_0_265"/>
          <p:cNvSpPr/>
          <p:nvPr/>
        </p:nvSpPr>
        <p:spPr bwMode="auto">
          <a:xfrm>
            <a:off x="4295967" y="33986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89;g1bc6e687a7d_0_265"/>
          <p:cNvSpPr/>
          <p:nvPr/>
        </p:nvSpPr>
        <p:spPr bwMode="auto">
          <a:xfrm>
            <a:off x="8003917" y="34353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90;g1bc6e687a7d_0_265"/>
          <p:cNvSpPr/>
          <p:nvPr/>
        </p:nvSpPr>
        <p:spPr bwMode="auto">
          <a:xfrm>
            <a:off x="4710225" y="2283550"/>
            <a:ext cx="3326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оны табу </a:t>
            </a:r>
            <a:r>
              <a:rPr lang="ru-RU" sz="1200" dirty="0" err="1">
                <a:solidFill>
                  <a:schemeClr val="dk1"/>
                </a:solidFill>
              </a:rPr>
              <a:t>жағдайларын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сипаттауға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болу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191;g1bc6e687a7d_0_265"/>
          <p:cNvPicPr/>
          <p:nvPr/>
        </p:nvPicPr>
        <p:blipFill>
          <a:blip r:embed="rId2">
            <a:alphaModFix/>
          </a:blip>
          <a:srcRect l="49909"/>
          <a:stretch/>
        </p:blipFill>
        <p:spPr bwMode="auto">
          <a:xfrm>
            <a:off x="220700" y="1496825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2;g1bc6e687a7d_0_265"/>
          <p:cNvSpPr/>
          <p:nvPr/>
        </p:nvSpPr>
        <p:spPr bwMode="auto">
          <a:xfrm>
            <a:off x="308613" y="4202708"/>
            <a:ext cx="11091299" cy="5205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93;g1bc6e687a7d_0_265"/>
          <p:cNvSpPr/>
          <p:nvPr/>
        </p:nvSpPr>
        <p:spPr bwMode="auto">
          <a:xfrm>
            <a:off x="581913" y="4237017"/>
            <a:ext cx="10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бағанасы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автокөлік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артына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жасырыну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194;g1bc6e687a7d_0_265"/>
          <p:cNvPicPr/>
          <p:nvPr/>
        </p:nvPicPr>
        <p:blipFill>
          <a:blip r:embed="rId2">
            <a:alphaModFix/>
          </a:blip>
          <a:srcRect l="-3366" r="53275"/>
          <a:stretch/>
        </p:blipFill>
        <p:spPr bwMode="auto">
          <a:xfrm flipH="1">
            <a:off x="11662475" y="3174350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95;g1bc6e687a7d_0_265"/>
          <p:cNvSpPr/>
          <p:nvPr/>
        </p:nvSpPr>
        <p:spPr bwMode="auto">
          <a:xfrm>
            <a:off x="0" y="5499619"/>
            <a:ext cx="12239700" cy="1976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96;g1bc6e687a7d_0_265"/>
          <p:cNvSpPr/>
          <p:nvPr/>
        </p:nvSpPr>
        <p:spPr bwMode="auto">
          <a:xfrm>
            <a:off x="1631025" y="4908000"/>
            <a:ext cx="9115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немесе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құрылғыға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ұқсас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анықталған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кезде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ұсынылатын</a:t>
            </a:r>
            <a:r>
              <a:rPr lang="ru-RU" sz="1600" b="1" dirty="0">
                <a:solidFill>
                  <a:schemeClr val="dk1"/>
                </a:solidFill>
              </a:rPr>
              <a:t> эвакуация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қоршау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аймақтары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197;g1bc6e687a7d_0_265"/>
          <p:cNvSpPr>
            <a:spLocks/>
          </p:cNvSpPr>
          <p:nvPr/>
        </p:nvSpPr>
        <p:spPr bwMode="auto">
          <a:xfrm>
            <a:off x="1619775" y="5649100"/>
            <a:ext cx="42924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dirty="0" err="1">
                <a:solidFill>
                  <a:schemeClr val="dk1"/>
                </a:solidFill>
              </a:rPr>
              <a:t>граната</a:t>
            </a:r>
            <a:r>
              <a:rPr lang="en-US" dirty="0">
                <a:solidFill>
                  <a:schemeClr val="dk1"/>
                </a:solidFill>
              </a:rPr>
              <a:t>–</a:t>
            </a:r>
            <a:r>
              <a:rPr lang="en-US" b="1" dirty="0">
                <a:solidFill>
                  <a:schemeClr val="dk1"/>
                </a:solidFill>
              </a:rPr>
              <a:t> 50 </a:t>
            </a:r>
            <a:r>
              <a:rPr lang="en-US" b="1" dirty="0" err="1" smtClean="0">
                <a:solidFill>
                  <a:schemeClr val="dk1"/>
                </a:solidFill>
              </a:rPr>
              <a:t>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 err="1">
                <a:solidFill>
                  <a:schemeClr val="dk1"/>
                </a:solidFill>
              </a:rPr>
              <a:t>салмағы</a:t>
            </a:r>
            <a:r>
              <a:rPr lang="ru-RU" dirty="0">
                <a:solidFill>
                  <a:schemeClr val="dk1"/>
                </a:solidFill>
              </a:rPr>
              <a:t> 200 грамм тротил </a:t>
            </a:r>
            <a:r>
              <a:rPr lang="ru-RU" dirty="0" err="1" smtClean="0">
                <a:solidFill>
                  <a:schemeClr val="dk1"/>
                </a:solidFill>
              </a:rPr>
              <a:t>дойбы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– </a:t>
            </a:r>
            <a:r>
              <a:rPr lang="en-US" b="1" dirty="0">
                <a:solidFill>
                  <a:schemeClr val="dk1"/>
                </a:solidFill>
              </a:rPr>
              <a:t>45 </a:t>
            </a:r>
            <a:r>
              <a:rPr lang="en-US" b="1" dirty="0" err="1" smtClean="0">
                <a:solidFill>
                  <a:schemeClr val="dk1"/>
                </a:solidFill>
              </a:rPr>
              <a:t>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 err="1" smtClean="0">
                <a:solidFill>
                  <a:schemeClr val="dk1"/>
                </a:solidFill>
              </a:rPr>
              <a:t>жарылғыш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құрылғы</a:t>
            </a:r>
            <a:r>
              <a:rPr lang="ru-RU" dirty="0" smtClean="0">
                <a:solidFill>
                  <a:schemeClr val="dk1"/>
                </a:solidFill>
              </a:rPr>
              <a:t> - </a:t>
            </a:r>
            <a:r>
              <a:rPr lang="ru-RU" b="1" dirty="0" err="1" smtClean="0">
                <a:solidFill>
                  <a:schemeClr val="dk1"/>
                </a:solidFill>
              </a:rPr>
              <a:t>кемінде</a:t>
            </a:r>
            <a:r>
              <a:rPr lang="ru-RU" b="1" dirty="0" smtClean="0">
                <a:solidFill>
                  <a:schemeClr val="dk1"/>
                </a:solidFill>
              </a:rPr>
              <a:t> 200 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 smtClean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dk1"/>
                </a:solidFill>
              </a:rPr>
              <a:t>сыра </a:t>
            </a:r>
            <a:r>
              <a:rPr lang="ru-RU" dirty="0" err="1">
                <a:solidFill>
                  <a:schemeClr val="dk1"/>
                </a:solidFill>
              </a:rPr>
              <a:t>банкі</a:t>
            </a:r>
            <a:r>
              <a:rPr lang="ru-RU" dirty="0">
                <a:solidFill>
                  <a:schemeClr val="dk1"/>
                </a:solidFill>
              </a:rPr>
              <a:t> 0,33 литр - </a:t>
            </a:r>
            <a:r>
              <a:rPr lang="ru-RU" b="1" dirty="0" smtClean="0">
                <a:solidFill>
                  <a:schemeClr val="dk1"/>
                </a:solidFill>
              </a:rPr>
              <a:t>60 метр;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>
                <a:solidFill>
                  <a:schemeClr val="dk1"/>
                </a:solidFill>
              </a:rPr>
              <a:t>дипломат (</a:t>
            </a:r>
            <a:r>
              <a:rPr lang="ru-RU" dirty="0" err="1">
                <a:solidFill>
                  <a:schemeClr val="dk1"/>
                </a:solidFill>
              </a:rPr>
              <a:t>іс</a:t>
            </a:r>
            <a:r>
              <a:rPr lang="ru-RU" dirty="0">
                <a:solidFill>
                  <a:schemeClr val="dk1"/>
                </a:solidFill>
              </a:rPr>
              <a:t>) - 230 метр.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7" name="Google Shape;198;g1bc6e687a7d_0_265"/>
          <p:cNvPicPr/>
          <p:nvPr/>
        </p:nvPicPr>
        <p:blipFill>
          <a:blip r:embed="rId3">
            <a:alphaModFix/>
          </a:blip>
          <a:srcRect l="66288" t="54887" r="20269" b="25878"/>
          <a:stretch/>
        </p:blipFill>
        <p:spPr bwMode="auto">
          <a:xfrm>
            <a:off x="272402" y="5739598"/>
            <a:ext cx="1347364" cy="15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9;g1bc6e687a7d_0_265"/>
          <p:cNvSpPr>
            <a:spLocks/>
          </p:cNvSpPr>
          <p:nvPr/>
        </p:nvSpPr>
        <p:spPr bwMode="auto">
          <a:xfrm>
            <a:off x="7492125" y="5810799"/>
            <a:ext cx="44751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жол</a:t>
            </a:r>
            <a:r>
              <a:rPr lang="ru-RU" dirty="0">
                <a:solidFill>
                  <a:schemeClr val="dk1"/>
                </a:solidFill>
              </a:rPr>
              <a:t> чемоданы - </a:t>
            </a:r>
            <a:r>
              <a:rPr lang="ru-RU" b="1" dirty="0">
                <a:solidFill>
                  <a:schemeClr val="dk1"/>
                </a:solidFill>
              </a:rPr>
              <a:t>350 метр;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 smtClean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kk-KZ" dirty="0"/>
              <a:t>жеңіл автокөлік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– </a:t>
            </a:r>
            <a:r>
              <a:rPr lang="ru-RU" b="1" dirty="0" err="1">
                <a:solidFill>
                  <a:schemeClr val="dk1"/>
                </a:solidFill>
              </a:rPr>
              <a:t>кемінде</a:t>
            </a:r>
            <a:r>
              <a:rPr lang="ru-RU" b="1" dirty="0">
                <a:solidFill>
                  <a:schemeClr val="dk1"/>
                </a:solidFill>
              </a:rPr>
              <a:t> 600 </a:t>
            </a:r>
            <a:r>
              <a:rPr lang="ru-RU" b="1" dirty="0" smtClean="0">
                <a:solidFill>
                  <a:schemeClr val="dk1"/>
                </a:solidFill>
              </a:rPr>
              <a:t>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шағын</a:t>
            </a:r>
            <a:r>
              <a:rPr lang="ru-RU" dirty="0">
                <a:solidFill>
                  <a:schemeClr val="dk1"/>
                </a:solidFill>
              </a:rPr>
              <a:t> автобус </a:t>
            </a:r>
            <a:r>
              <a:rPr lang="ru-RU" b="1" dirty="0">
                <a:solidFill>
                  <a:schemeClr val="dk1"/>
                </a:solidFill>
              </a:rPr>
              <a:t>- 920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жүк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көлігі</a:t>
            </a:r>
            <a:r>
              <a:rPr lang="ru-RU" dirty="0">
                <a:solidFill>
                  <a:schemeClr val="dk1"/>
                </a:solidFill>
              </a:rPr>
              <a:t> (фургон) - 1240 метр.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200;g1bc6e687a7d_0_26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483400" y="5967450"/>
            <a:ext cx="1347375" cy="1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504507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972274" y="202605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7972274" y="362880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243450" y="3788113"/>
            <a:ext cx="3783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35550" y="2086650"/>
            <a:ext cx="35988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/>
          <p:cNvSpPr/>
          <p:nvPr/>
        </p:nvSpPr>
        <p:spPr bwMode="auto">
          <a:xfrm>
            <a:off x="0" y="1251150"/>
            <a:ext cx="12239700" cy="528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8075" y="-149839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педагогтеріне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студенттері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жасалған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жағдайда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3675" y="1334099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500" b="1" dirty="0" err="1"/>
              <a:t>Қызметкерлерге</a:t>
            </a:r>
            <a:r>
              <a:rPr lang="ru-RU" sz="1500" b="1" dirty="0"/>
              <a:t>, </a:t>
            </a:r>
            <a:r>
              <a:rPr lang="ru-RU" sz="1500" b="1" dirty="0" err="1" smtClean="0"/>
              <a:t>педагогтарға</a:t>
            </a:r>
            <a:r>
              <a:rPr lang="ru-RU" sz="1500" b="1" dirty="0" smtClean="0"/>
              <a:t>, </a:t>
            </a:r>
            <a:r>
              <a:rPr lang="ru-RU" sz="1500" b="1" dirty="0" err="1"/>
              <a:t>студенттер</a:t>
            </a:r>
            <a:r>
              <a:rPr lang="ru-RU" sz="1500" b="1" dirty="0"/>
              <a:t> мен </a:t>
            </a:r>
            <a:r>
              <a:rPr lang="ru-RU" sz="1500" b="1" dirty="0" err="1"/>
              <a:t>оқушыларға</a:t>
            </a:r>
            <a:r>
              <a:rPr lang="ru-RU" sz="1500" b="1" dirty="0"/>
              <a:t> </a:t>
            </a:r>
            <a:r>
              <a:rPr lang="ru-RU" sz="1500" b="1" dirty="0" err="1"/>
              <a:t>қарулы</a:t>
            </a:r>
            <a:r>
              <a:rPr lang="ru-RU" sz="1500" b="1" dirty="0"/>
              <a:t> </a:t>
            </a:r>
            <a:r>
              <a:rPr lang="ru-RU" sz="1500" b="1" dirty="0" err="1"/>
              <a:t>шабуыл</a:t>
            </a:r>
            <a:r>
              <a:rPr lang="ru-RU" sz="1500" b="1" dirty="0"/>
              <a:t> </a:t>
            </a:r>
            <a:r>
              <a:rPr lang="ru-RU" sz="1500" b="1" dirty="0" err="1"/>
              <a:t>жасалған</a:t>
            </a:r>
            <a:r>
              <a:rPr lang="ru-RU" sz="1500" b="1" dirty="0"/>
              <a:t> </a:t>
            </a:r>
            <a:r>
              <a:rPr lang="ru-RU" sz="1500" b="1" dirty="0" err="1"/>
              <a:t>жағдайда</a:t>
            </a:r>
            <a:r>
              <a:rPr lang="ru-RU" sz="1500" b="1" dirty="0"/>
              <a:t>: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351225" y="2296200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</a:rPr>
              <a:t>оқшаулау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шаралар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қабылдау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14" idx="1"/>
            <a:endCxn id="12" idx="3"/>
          </p:cNvCxnSpPr>
          <p:nvPr/>
        </p:nvCxnSpPr>
        <p:spPr bwMode="auto">
          <a:xfrm rot="10800000">
            <a:off x="3950061" y="2504153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/>
          <p:cNvSpPr/>
          <p:nvPr/>
        </p:nvSpPr>
        <p:spPr bwMode="auto">
          <a:xfrm>
            <a:off x="259125" y="3997663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</a:rPr>
              <a:t>дереу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қауіпті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аймақты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тастаңыз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/>
          <p:cNvCxnSpPr>
            <a:cxnSpLocks/>
            <a:endCxn id="15" idx="3"/>
          </p:cNvCxnSpPr>
          <p:nvPr/>
        </p:nvCxnSpPr>
        <p:spPr bwMode="auto">
          <a:xfrm flipH="1">
            <a:off x="4042125" y="3693013"/>
            <a:ext cx="519600" cy="5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/>
          <p:cNvSpPr/>
          <p:nvPr/>
        </p:nvSpPr>
        <p:spPr bwMode="auto">
          <a:xfrm>
            <a:off x="7972274" y="2109431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істер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органдарының</a:t>
            </a:r>
            <a:r>
              <a:rPr lang="ru-RU" sz="1600" dirty="0">
                <a:solidFill>
                  <a:schemeClr val="dk1"/>
                </a:solidFill>
              </a:rPr>
              <a:t> «102» </a:t>
            </a:r>
            <a:r>
              <a:rPr lang="ru-RU" sz="1600" dirty="0" err="1">
                <a:solidFill>
                  <a:schemeClr val="dk1"/>
                </a:solidFill>
              </a:rPr>
              <a:t>арнасына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немесе</a:t>
            </a:r>
            <a:r>
              <a:rPr lang="ru-RU" sz="1600" dirty="0">
                <a:solidFill>
                  <a:schemeClr val="dk1"/>
                </a:solidFill>
              </a:rPr>
              <a:t> «112» </a:t>
            </a:r>
            <a:r>
              <a:rPr lang="ru-RU" sz="1600" dirty="0" err="1">
                <a:solidFill>
                  <a:schemeClr val="dk1"/>
                </a:solidFill>
              </a:rPr>
              <a:t>бірыңғай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қызметіне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хабарлау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/>
          <p:cNvCxnSpPr>
            <a:cxnSpLocks/>
            <a:stCxn id="14" idx="3"/>
            <a:endCxn id="17" idx="1"/>
          </p:cNvCxnSpPr>
          <p:nvPr/>
        </p:nvCxnSpPr>
        <p:spPr bwMode="auto">
          <a:xfrm flipV="1">
            <a:off x="7261261" y="2525231"/>
            <a:ext cx="711013" cy="6788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/>
          <p:cNvSpPr/>
          <p:nvPr/>
        </p:nvSpPr>
        <p:spPr bwMode="auto">
          <a:xfrm>
            <a:off x="7972274" y="3757400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жасырынып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террористердің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кетуін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күтіңіз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ғимаратты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тезірек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тастаңыз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221;g1bc6e687a7d_0_342"/>
          <p:cNvCxnSpPr>
            <a:cxnSpLocks/>
            <a:endCxn id="19" idx="1"/>
          </p:cNvCxnSpPr>
          <p:nvPr/>
        </p:nvCxnSpPr>
        <p:spPr bwMode="auto">
          <a:xfrm>
            <a:off x="6690675" y="3637400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443861" y="2151144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21003" y="5113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smtClean="0"/>
              <a:t>БАСШЫНЫҢ ӘРЕКЕТТЕРІ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1150" y="5565767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302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427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799875" y="5640825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66550" y="5617475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жұмыстарды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жабу,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төтенше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62400" y="5778250"/>
            <a:ext cx="3139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терроризмге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қарсы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күрес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жөніндегі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штабтың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өзара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іс-қимыл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/>
          <p:cNvSpPr/>
          <p:nvPr/>
        </p:nvSpPr>
        <p:spPr bwMode="auto">
          <a:xfrm>
            <a:off x="0" y="1008525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/>
          <p:cNvSpPr/>
          <p:nvPr/>
        </p:nvSpPr>
        <p:spPr bwMode="auto">
          <a:xfrm>
            <a:off x="2495100" y="1530500"/>
            <a:ext cx="57789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/>
          <p:cNvSpPr/>
          <p:nvPr/>
        </p:nvSpPr>
        <p:spPr bwMode="auto">
          <a:xfrm>
            <a:off x="2235391" y="11155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/>
          <p:cNvSpPr/>
          <p:nvPr/>
        </p:nvSpPr>
        <p:spPr bwMode="auto">
          <a:xfrm>
            <a:off x="2495100" y="2184350"/>
            <a:ext cx="5778900" cy="52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/>
          <p:cNvSpPr/>
          <p:nvPr/>
        </p:nvSpPr>
        <p:spPr bwMode="auto">
          <a:xfrm>
            <a:off x="211503" y="-240084"/>
            <a:ext cx="12033789" cy="52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мен </a:t>
            </a:r>
            <a:r>
              <a:rPr lang="ru-RU" sz="1600" b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іс-қимыл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238;g1bc6e687a7d_0_427"/>
          <p:cNvSpPr/>
          <p:nvPr/>
        </p:nvSpPr>
        <p:spPr bwMode="auto">
          <a:xfrm>
            <a:off x="8364100" y="153050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/>
          <p:cNvSpPr/>
          <p:nvPr/>
        </p:nvSpPr>
        <p:spPr bwMode="auto">
          <a:xfrm>
            <a:off x="8364100" y="218495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/>
          <p:cNvCxnSpPr>
            <a:cxnSpLocks/>
          </p:cNvCxnSpPr>
          <p:nvPr/>
        </p:nvCxnSpPr>
        <p:spPr bwMode="auto">
          <a:xfrm rot="-5400000" flipH="1">
            <a:off x="2352138" y="2003556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/>
          <p:cNvCxnSpPr>
            <a:cxnSpLocks/>
          </p:cNvCxnSpPr>
          <p:nvPr/>
        </p:nvCxnSpPr>
        <p:spPr bwMode="auto">
          <a:xfrm rot="5400000">
            <a:off x="11396162" y="1931114"/>
            <a:ext cx="596700" cy="2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/>
          <p:cNvSpPr/>
          <p:nvPr/>
        </p:nvSpPr>
        <p:spPr bwMode="auto">
          <a:xfrm>
            <a:off x="894739" y="3079759"/>
            <a:ext cx="10500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rgbClr val="990000"/>
                </a:solidFill>
              </a:rPr>
              <a:t>Ғимараттан</a:t>
            </a:r>
            <a:r>
              <a:rPr lang="ru-RU" sz="1700" b="1" dirty="0">
                <a:solidFill>
                  <a:srgbClr val="990000"/>
                </a:solidFill>
              </a:rPr>
              <a:t> кету </a:t>
            </a:r>
            <a:r>
              <a:rPr lang="ru-RU" sz="1700" b="1" dirty="0" err="1">
                <a:solidFill>
                  <a:srgbClr val="990000"/>
                </a:solidFill>
              </a:rPr>
              <a:t>мүмкіндігі</a:t>
            </a:r>
            <a:r>
              <a:rPr lang="ru-RU" sz="1700" b="1" dirty="0">
                <a:solidFill>
                  <a:srgbClr val="990000"/>
                </a:solidFill>
              </a:rPr>
              <a:t> </a:t>
            </a:r>
            <a:r>
              <a:rPr lang="ru-RU" sz="1700" b="1" dirty="0" err="1">
                <a:solidFill>
                  <a:srgbClr val="990000"/>
                </a:solidFill>
              </a:rPr>
              <a:t>болмаған</a:t>
            </a:r>
            <a:r>
              <a:rPr lang="ru-RU" sz="1700" b="1" dirty="0">
                <a:solidFill>
                  <a:srgbClr val="990000"/>
                </a:solidFill>
              </a:rPr>
              <a:t> </a:t>
            </a:r>
            <a:r>
              <a:rPr lang="ru-RU" sz="1700" b="1" dirty="0" err="1">
                <a:solidFill>
                  <a:srgbClr val="990000"/>
                </a:solidFill>
              </a:rPr>
              <a:t>жағдайда</a:t>
            </a:r>
            <a:r>
              <a:rPr lang="ru-RU" sz="1700" b="1" dirty="0">
                <a:solidFill>
                  <a:srgbClr val="990000"/>
                </a:solidFill>
              </a:rPr>
              <a:t>:</a:t>
            </a:r>
            <a:endParaRPr sz="1700" b="1" dirty="0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3;g1bc6e687a7d_0_427"/>
          <p:cNvSpPr/>
          <p:nvPr/>
        </p:nvSpPr>
        <p:spPr bwMode="auto">
          <a:xfrm>
            <a:off x="2450125" y="15577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жағдайды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бағалаңыз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оқушылармен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бірге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/>
            </a:r>
            <a:br>
              <a:rPr lang="ru-RU" dirty="0" smtClean="0">
                <a:solidFill>
                  <a:schemeClr val="dk1"/>
                </a:solidFill>
              </a:rPr>
            </a:br>
            <a:r>
              <a:rPr lang="ru-RU" dirty="0" err="1" smtClean="0">
                <a:solidFill>
                  <a:schemeClr val="dk1"/>
                </a:solidFill>
              </a:rPr>
              <a:t>кететініңіз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нақты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жоспар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4;g1bc6e687a7d_0_427"/>
          <p:cNvSpPr/>
          <p:nvPr/>
        </p:nvSpPr>
        <p:spPr bwMode="auto">
          <a:xfrm>
            <a:off x="2649375" y="2205875"/>
            <a:ext cx="56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бірге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оқитын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тәрбиеленушілермен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кетіңіз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5;g1bc6e687a7d_0_427"/>
          <p:cNvSpPr/>
          <p:nvPr/>
        </p:nvSpPr>
        <p:spPr bwMode="auto">
          <a:xfrm>
            <a:off x="8501992" y="1535413"/>
            <a:ext cx="30603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заттар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сөмкелерді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қалдырыңыз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6;g1bc6e687a7d_0_427"/>
          <p:cNvSpPr/>
          <p:nvPr/>
        </p:nvSpPr>
        <p:spPr bwMode="auto">
          <a:xfrm>
            <a:off x="8474200" y="2178983"/>
            <a:ext cx="33540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қолыңызды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жасырмаңыз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алдында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47;g1bc6e687a7d_0_427"/>
          <p:cNvSpPr/>
          <p:nvPr/>
        </p:nvSpPr>
        <p:spPr bwMode="auto">
          <a:xfrm>
            <a:off x="1300875" y="3470675"/>
            <a:ext cx="3741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кабинеттен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топтан</a:t>
            </a:r>
            <a:r>
              <a:rPr lang="ru-RU" sz="1300" b="1" dirty="0">
                <a:solidFill>
                  <a:schemeClr val="dk1"/>
                </a:solidFill>
              </a:rPr>
              <a:t> тез </a:t>
            </a:r>
            <a:r>
              <a:rPr lang="ru-RU" sz="1300" b="1" dirty="0" err="1">
                <a:solidFill>
                  <a:schemeClr val="dk1"/>
                </a:solidFill>
              </a:rPr>
              <a:t>қарап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дәліздегі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барлық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алушыларды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немесе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қызметкерлерді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кабинетіне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жіберіңіз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248;g1bc6e687a7d_0_427"/>
          <p:cNvSpPr/>
          <p:nvPr/>
        </p:nvSpPr>
        <p:spPr bwMode="auto">
          <a:xfrm>
            <a:off x="1317597" y="4513550"/>
            <a:ext cx="38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кабинетке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сізге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таныс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емес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рұқсаты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ересектер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тобына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кіруге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болмайды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g1bc6e687a7d_0_427"/>
          <p:cNvSpPr/>
          <p:nvPr/>
        </p:nvSpPr>
        <p:spPr bwMode="auto">
          <a:xfrm>
            <a:off x="1300875" y="5239111"/>
            <a:ext cx="38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есікті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мықтап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жабыңыз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жақсырақ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кілтпен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/>
          <p:cNvSpPr/>
          <p:nvPr/>
        </p:nvSpPr>
        <p:spPr bwMode="auto">
          <a:xfrm>
            <a:off x="1306815" y="5542343"/>
            <a:ext cx="4001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терезелерді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барлық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перделерді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түсіріңіз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g1bc6e687a7d_0_427"/>
          <p:cNvSpPr/>
          <p:nvPr/>
        </p:nvSpPr>
        <p:spPr bwMode="auto">
          <a:xfrm>
            <a:off x="5449527" y="3470675"/>
            <a:ext cx="67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шабуылдаушы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қарап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алмайтындай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етіп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қабырғаға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қойыңыз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g1bc6e687a7d_0_427"/>
          <p:cNvSpPr/>
          <p:nvPr/>
        </p:nvSpPr>
        <p:spPr bwMode="auto">
          <a:xfrm>
            <a:off x="5461725" y="3975473"/>
            <a:ext cx="496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үшін</a:t>
            </a:r>
            <a:r>
              <a:rPr lang="ru-RU" sz="1300" b="1" dirty="0">
                <a:solidFill>
                  <a:schemeClr val="dk1"/>
                </a:solidFill>
              </a:rPr>
              <a:t> «</a:t>
            </a:r>
            <a:r>
              <a:rPr lang="ru-RU" sz="1300" b="1" dirty="0" err="1">
                <a:solidFill>
                  <a:schemeClr val="dk1"/>
                </a:solidFill>
              </a:rPr>
              <a:t>Қауіпсіз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бұрыш</a:t>
            </a:r>
            <a:r>
              <a:rPr lang="ru-RU" sz="1300" b="1" dirty="0">
                <a:solidFill>
                  <a:schemeClr val="dk1"/>
                </a:solidFill>
              </a:rPr>
              <a:t>» табу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4" name="Google Shape;253;g1bc6e687a7d_0_427"/>
          <p:cNvSpPr/>
          <p:nvPr/>
        </p:nvSpPr>
        <p:spPr bwMode="auto">
          <a:xfrm>
            <a:off x="5449527" y="4483775"/>
            <a:ext cx="581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жарық</a:t>
            </a:r>
            <a:r>
              <a:rPr lang="ru-RU" sz="1300" dirty="0">
                <a:solidFill>
                  <a:schemeClr val="dk1"/>
                </a:solidFill>
              </a:rPr>
              <a:t> пен компьютер </a:t>
            </a:r>
            <a:r>
              <a:rPr lang="ru-RU" sz="1300" dirty="0" err="1">
                <a:solidFill>
                  <a:schemeClr val="dk1"/>
                </a:solidFill>
              </a:rPr>
              <a:t>мониторларын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өшіріңіз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ұялы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телефондарды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үнсіз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сигналға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қойыңыз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g1bc6e687a7d_0_427"/>
          <p:cNvSpPr/>
          <p:nvPr/>
        </p:nvSpPr>
        <p:spPr bwMode="auto">
          <a:xfrm>
            <a:off x="5461725" y="5036750"/>
            <a:ext cx="64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үшін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тыныштықты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қамтамасыз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/>
          <p:cNvSpPr/>
          <p:nvPr/>
        </p:nvSpPr>
        <p:spPr bwMode="auto">
          <a:xfrm>
            <a:off x="5438716" y="5390637"/>
            <a:ext cx="66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сабаққа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парағын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толтырыңыз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дәліздерден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алынған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тізімдеңіз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жоғарыда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көрсетілгендей</a:t>
            </a:r>
            <a:r>
              <a:rPr lang="ru-RU" sz="1300" dirty="0">
                <a:solidFill>
                  <a:schemeClr val="dk1"/>
                </a:solidFill>
              </a:rPr>
              <a:t>)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осы </a:t>
            </a:r>
            <a:r>
              <a:rPr lang="ru-RU" sz="1300" dirty="0" err="1">
                <a:solidFill>
                  <a:schemeClr val="dk1"/>
                </a:solidFill>
              </a:rPr>
              <a:t>сыныпта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болуы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бірақ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оқушылардың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тізімін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жасаңыз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256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263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072836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80400" y="3755350"/>
            <a:ext cx="990275" cy="201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/>
          <p:cNvSpPr/>
          <p:nvPr/>
        </p:nvSpPr>
        <p:spPr bwMode="auto">
          <a:xfrm>
            <a:off x="255327" y="6359169"/>
            <a:ext cx="11011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800" b="1" dirty="0" err="1">
                <a:solidFill>
                  <a:schemeClr val="dk1"/>
                </a:solidFill>
              </a:rPr>
              <a:t>Ескерту</a:t>
            </a:r>
            <a:r>
              <a:rPr lang="ru-RU" sz="1800" b="1" dirty="0">
                <a:solidFill>
                  <a:schemeClr val="dk1"/>
                </a:solidFill>
              </a:rPr>
              <a:t>: </a:t>
            </a:r>
            <a:r>
              <a:rPr lang="ru-RU" sz="1600" b="1" dirty="0" err="1">
                <a:solidFill>
                  <a:schemeClr val="dk1"/>
                </a:solidFill>
              </a:rPr>
              <a:t>шамдар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сөнгенге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дейін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қызметкерлер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өздерінің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келу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журналын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тауып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қолдарында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ұстайды</a:t>
            </a:r>
            <a:r>
              <a:rPr lang="ru-RU" sz="1600" b="1" dirty="0">
                <a:solidFill>
                  <a:schemeClr val="dk1"/>
                </a:solidFill>
              </a:rPr>
              <a:t>. </a:t>
            </a:r>
            <a:r>
              <a:rPr lang="ru-RU" sz="1600" b="1" dirty="0" err="1">
                <a:solidFill>
                  <a:schemeClr val="dk1"/>
                </a:solidFill>
              </a:rPr>
              <a:t>Бұл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барлық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алушыларды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етуге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көмектеседі</a:t>
            </a:r>
            <a:r>
              <a:rPr lang="ru-RU" sz="1600" b="1" dirty="0">
                <a:solidFill>
                  <a:schemeClr val="dk1"/>
                </a:solidFill>
              </a:rPr>
              <a:t>.</a:t>
            </a:r>
            <a:endParaRPr sz="16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31" name="Google Shape;260;g1bc6e687a7d_0_4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1049023" y="6185187"/>
            <a:ext cx="791875" cy="9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143717" y="1462913"/>
            <a:ext cx="2121547" cy="13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g1bc6e687a7d_0_547"/>
          <p:cNvSpPr/>
          <p:nvPr/>
        </p:nvSpPr>
        <p:spPr bwMode="auto">
          <a:xfrm>
            <a:off x="1133075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67;g1bc6e687a7d_0_547"/>
          <p:cNvSpPr/>
          <p:nvPr/>
        </p:nvSpPr>
        <p:spPr bwMode="auto">
          <a:xfrm>
            <a:off x="1133050" y="1013224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68;g1bc6e687a7d_0_547"/>
          <p:cNvSpPr/>
          <p:nvPr/>
        </p:nvSpPr>
        <p:spPr bwMode="auto">
          <a:xfrm>
            <a:off x="6160125" y="1013226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69;g1bc6e687a7d_0_547"/>
          <p:cNvSpPr/>
          <p:nvPr/>
        </p:nvSpPr>
        <p:spPr bwMode="auto">
          <a:xfrm>
            <a:off x="1243113" y="1020763"/>
            <a:ext cx="456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спорт </a:t>
            </a:r>
            <a:r>
              <a:rPr lang="ru-RU" sz="1300" dirty="0" err="1">
                <a:solidFill>
                  <a:schemeClr val="dk1"/>
                </a:solidFill>
              </a:rPr>
              <a:t>залындағы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киім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бөлмеге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барлық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құлыптап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0;g1bc6e687a7d_0_547"/>
          <p:cNvSpPr/>
          <p:nvPr/>
        </p:nvSpPr>
        <p:spPr bwMode="auto">
          <a:xfrm>
            <a:off x="6447950" y="1093025"/>
            <a:ext cx="42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Дәліздегілердің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барлығы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бірден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;g1bc6e687a7d_0_547"/>
          <p:cNvSpPr/>
          <p:nvPr/>
        </p:nvSpPr>
        <p:spPr bwMode="auto">
          <a:xfrm>
            <a:off x="1133063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72;g1bc6e687a7d_0_547"/>
          <p:cNvSpPr/>
          <p:nvPr/>
        </p:nvSpPr>
        <p:spPr bwMode="auto">
          <a:xfrm>
            <a:off x="1243113" y="2740507"/>
            <a:ext cx="483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ғимаратының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сыртында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тұрған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жүгіреді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тоқтайды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жату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алады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қозғалмайды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73;g1bc6e687a7d_0_547"/>
          <p:cNvSpPr/>
          <p:nvPr/>
        </p:nvSpPr>
        <p:spPr bwMode="auto">
          <a:xfrm>
            <a:off x="1133063" y="3856850"/>
            <a:ext cx="9973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74;g1bc6e687a7d_0_547"/>
          <p:cNvSpPr/>
          <p:nvPr/>
        </p:nvSpPr>
        <p:spPr bwMode="auto">
          <a:xfrm>
            <a:off x="1318125" y="3956723"/>
            <a:ext cx="9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дәретханада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студенттер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кабинаны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5;g1bc6e687a7d_0_547"/>
          <p:cNvSpPr/>
          <p:nvPr/>
        </p:nvSpPr>
        <p:spPr bwMode="auto">
          <a:xfrm>
            <a:off x="64725" y="-48837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білім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алушылар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мен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қарулы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жасалған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жағдайда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4" name="Google Shape;276;g1bc6e687a7d_0_547"/>
          <p:cNvSpPr/>
          <p:nvPr/>
        </p:nvSpPr>
        <p:spPr bwMode="auto">
          <a:xfrm>
            <a:off x="0" y="4286375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77;g1bc6e687a7d_0_547"/>
          <p:cNvSpPr>
            <a:spLocks/>
          </p:cNvSpPr>
          <p:nvPr/>
        </p:nvSpPr>
        <p:spPr bwMode="auto">
          <a:xfrm>
            <a:off x="1619775" y="4349150"/>
            <a:ext cx="9428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 err="1">
                <a:solidFill>
                  <a:schemeClr val="dk1"/>
                </a:solidFill>
              </a:rPr>
              <a:t>Ескертпе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b="1" dirty="0" err="1">
                <a:solidFill>
                  <a:schemeClr val="dk1"/>
                </a:solidFill>
              </a:rPr>
              <a:t>жетекшіңіз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нұсқағанша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қауіпсіз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жерлерде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болыңыз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6" name="Google Shape;278;g1bc6e687a7d_0_547"/>
          <p:cNvSpPr/>
          <p:nvPr/>
        </p:nvSpPr>
        <p:spPr bwMode="auto">
          <a:xfrm>
            <a:off x="6160138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79;g1bc6e687a7d_0_547"/>
          <p:cNvSpPr/>
          <p:nvPr/>
        </p:nvSpPr>
        <p:spPr bwMode="auto">
          <a:xfrm>
            <a:off x="6438838" y="2750775"/>
            <a:ext cx="429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кітапхананың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алушылары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кітапханада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қалады</a:t>
            </a:r>
            <a:r>
              <a:rPr lang="ru-RU" sz="1300" dirty="0">
                <a:solidFill>
                  <a:schemeClr val="dk1"/>
                </a:solidFill>
              </a:rPr>
              <a:t>. </a:t>
            </a:r>
            <a:r>
              <a:rPr lang="ru-RU" sz="1300" dirty="0" err="1">
                <a:solidFill>
                  <a:schemeClr val="dk1"/>
                </a:solidFill>
              </a:rPr>
              <a:t>Кітапханашылар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балаларға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өздеріне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0;g1bc6e687a7d_0_547"/>
          <p:cNvSpPr/>
          <p:nvPr/>
        </p:nvSpPr>
        <p:spPr bwMode="auto">
          <a:xfrm>
            <a:off x="1561975" y="6140975"/>
            <a:ext cx="40350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281;g1bc6e687a7d_0_547"/>
          <p:cNvSpPr/>
          <p:nvPr/>
        </p:nvSpPr>
        <p:spPr bwMode="auto">
          <a:xfrm>
            <a:off x="1561975" y="5409225"/>
            <a:ext cx="40350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82;g1bc6e687a7d_0_547"/>
          <p:cNvSpPr/>
          <p:nvPr/>
        </p:nvSpPr>
        <p:spPr bwMode="auto">
          <a:xfrm>
            <a:off x="1723475" y="6249475"/>
            <a:ext cx="37121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объектіні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тыныш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қалдырыңыз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егер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болмаса</a:t>
            </a:r>
            <a:r>
              <a:rPr lang="ru-RU" sz="1200" dirty="0">
                <a:solidFill>
                  <a:schemeClr val="dk1"/>
                </a:solidFill>
              </a:rPr>
              <a:t> -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жасырыңыз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83;g1bc6e687a7d_0_547"/>
          <p:cNvSpPr/>
          <p:nvPr/>
        </p:nvSpPr>
        <p:spPr bwMode="auto">
          <a:xfrm>
            <a:off x="2235391" y="49181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rgbClr val="2F5496"/>
                </a:solidFill>
              </a:rPr>
              <a:t>Оқушылардың</a:t>
            </a:r>
            <a:r>
              <a:rPr lang="ru-RU" sz="1700" b="1" dirty="0">
                <a:solidFill>
                  <a:srgbClr val="2F5496"/>
                </a:solidFill>
              </a:rPr>
              <a:t> </a:t>
            </a:r>
            <a:r>
              <a:rPr lang="ru-RU" sz="1700" b="1" dirty="0" err="1">
                <a:solidFill>
                  <a:srgbClr val="2F5496"/>
                </a:solidFill>
              </a:rPr>
              <a:t>әрекеттері</a:t>
            </a:r>
            <a:r>
              <a:rPr lang="ru-RU" sz="1700" b="1" dirty="0">
                <a:solidFill>
                  <a:srgbClr val="2F5496"/>
                </a:solidFill>
              </a:rPr>
              <a:t>:</a:t>
            </a:r>
            <a:endParaRPr sz="17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84;g1bc6e687a7d_0_547"/>
          <p:cNvSpPr/>
          <p:nvPr/>
        </p:nvSpPr>
        <p:spPr bwMode="auto">
          <a:xfrm>
            <a:off x="1730203" y="5445135"/>
            <a:ext cx="37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үрейленбеңіз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барлығында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ұжымы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мұғалімдерін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тыңдаңыз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285;g1bc6e687a7d_0_547"/>
          <p:cNvCxnSpPr>
            <a:cxnSpLocks/>
          </p:cNvCxnSpPr>
          <p:nvPr/>
        </p:nvCxnSpPr>
        <p:spPr bwMode="auto">
          <a:xfrm rot="-5400000" flipH="1">
            <a:off x="1489675" y="5801254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286;g1bc6e687a7d_0_547"/>
          <p:cNvSpPr/>
          <p:nvPr/>
        </p:nvSpPr>
        <p:spPr bwMode="auto">
          <a:xfrm>
            <a:off x="5727675" y="6032758"/>
            <a:ext cx="63393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87;g1bc6e687a7d_0_547"/>
          <p:cNvSpPr/>
          <p:nvPr/>
        </p:nvSpPr>
        <p:spPr bwMode="auto">
          <a:xfrm>
            <a:off x="5727675" y="5333024"/>
            <a:ext cx="57489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88;g1bc6e687a7d_0_547"/>
          <p:cNvSpPr/>
          <p:nvPr/>
        </p:nvSpPr>
        <p:spPr bwMode="auto">
          <a:xfrm>
            <a:off x="5905204" y="6141258"/>
            <a:ext cx="58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фактісі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мән-жайы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қауіпсіздікті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жеке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құрамды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объектінің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басшылығын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тәсілмен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89;g1bc6e687a7d_0_547"/>
          <p:cNvSpPr/>
          <p:nvPr/>
        </p:nvSpPr>
        <p:spPr bwMode="auto">
          <a:xfrm>
            <a:off x="5891150" y="5437303"/>
            <a:ext cx="53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есікті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жауып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сақшыларының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290;g1bc6e687a7d_0_547"/>
          <p:cNvCxnSpPr>
            <a:cxnSpLocks/>
          </p:cNvCxnSpPr>
          <p:nvPr/>
        </p:nvCxnSpPr>
        <p:spPr bwMode="auto">
          <a:xfrm rot="5400000">
            <a:off x="10983650" y="5725053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" name="Google Shape;291;g1bc6e687a7d_0_54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1675" y="5409225"/>
            <a:ext cx="1576226" cy="1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92;g1bc6e687a7d_0_547"/>
          <p:cNvSpPr/>
          <p:nvPr/>
        </p:nvSpPr>
        <p:spPr bwMode="auto">
          <a:xfrm>
            <a:off x="6160150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293;g1bc6e687a7d_0_547"/>
          <p:cNvSpPr/>
          <p:nvPr/>
        </p:nvSpPr>
        <p:spPr bwMode="auto">
          <a:xfrm>
            <a:off x="6659038" y="18500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асханада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студенттер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келесі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сыныптарға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ауыстырылып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94;g1bc6e687a7d_0_547"/>
          <p:cNvSpPr/>
          <p:nvPr/>
        </p:nvSpPr>
        <p:spPr bwMode="auto">
          <a:xfrm>
            <a:off x="1133075" y="1779713"/>
            <a:ext cx="494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медициналық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асхана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көмекші</a:t>
            </a:r>
            <a:r>
              <a:rPr lang="ru-RU" sz="1300" dirty="0">
                <a:solidFill>
                  <a:schemeClr val="dk1"/>
                </a:solidFill>
              </a:rPr>
              <a:t> персонал </a:t>
            </a:r>
            <a:r>
              <a:rPr lang="ru-RU" sz="1300" dirty="0" err="1">
                <a:solidFill>
                  <a:schemeClr val="dk1"/>
                </a:solidFill>
              </a:rPr>
              <a:t>өздері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орналасқан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бөлмеде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қалады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295;g1bc6e687a7d_0_547"/>
          <p:cNvPicPr/>
          <p:nvPr/>
        </p:nvPicPr>
        <p:blipFill>
          <a:blip r:embed="rId3">
            <a:alphaModFix/>
          </a:blip>
          <a:srcRect l="65804" r="-2167" b="49768"/>
          <a:stretch/>
        </p:blipFill>
        <p:spPr bwMode="auto">
          <a:xfrm flipH="1">
            <a:off x="10745891" y="1052780"/>
            <a:ext cx="1321081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96;g1bc6e687a7d_0_547"/>
          <p:cNvPicPr/>
          <p:nvPr/>
        </p:nvPicPr>
        <p:blipFill>
          <a:blip r:embed="rId3">
            <a:alphaModFix/>
          </a:blip>
          <a:srcRect l="31352" r="41764" b="49768"/>
          <a:stretch/>
        </p:blipFill>
        <p:spPr bwMode="auto">
          <a:xfrm flipH="1">
            <a:off x="10669167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1bc6e687a7d_0_547"/>
          <p:cNvPicPr/>
          <p:nvPr/>
        </p:nvPicPr>
        <p:blipFill>
          <a:blip r:embed="rId3">
            <a:alphaModFix/>
          </a:blip>
          <a:srcRect t="49768" r="73117"/>
          <a:stretch/>
        </p:blipFill>
        <p:spPr bwMode="auto">
          <a:xfrm>
            <a:off x="341450" y="1052775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98;g1bc6e687a7d_0_547"/>
          <p:cNvPicPr/>
          <p:nvPr/>
        </p:nvPicPr>
        <p:blipFill>
          <a:blip r:embed="rId3">
            <a:alphaModFix/>
          </a:blip>
          <a:srcRect r="73117" b="49768"/>
          <a:stretch/>
        </p:blipFill>
        <p:spPr bwMode="auto">
          <a:xfrm>
            <a:off x="557875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99;g1bc6e687a7d_0_547"/>
          <p:cNvSpPr/>
          <p:nvPr/>
        </p:nvSpPr>
        <p:spPr bwMode="auto">
          <a:xfrm>
            <a:off x="0" y="6943750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00;g1bc6e687a7d_0_547"/>
          <p:cNvSpPr>
            <a:spLocks/>
          </p:cNvSpPr>
          <p:nvPr/>
        </p:nvSpPr>
        <p:spPr bwMode="auto">
          <a:xfrm>
            <a:off x="1619775" y="7006525"/>
            <a:ext cx="9428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 err="1">
                <a:solidFill>
                  <a:schemeClr val="dk1"/>
                </a:solidFill>
              </a:rPr>
              <a:t>Ескертпе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b="1" dirty="0" err="1">
                <a:solidFill>
                  <a:schemeClr val="dk1"/>
                </a:solidFill>
              </a:rPr>
              <a:t>жетекшіңіз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немесе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мұғалімдеріңіз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нұсқағанша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қауіпсіз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жерлерде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болыңыз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301;g1bc6e687a7d_0_54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371639" y="5663875"/>
            <a:ext cx="640554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4015</Words>
  <Application>Microsoft Office PowerPoint</Application>
  <DocSecurity>0</DocSecurity>
  <PresentationFormat>Произвольный</PresentationFormat>
  <Paragraphs>337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Абдикаримова Асемгуль Берлибековна</cp:lastModifiedBy>
  <cp:revision>119</cp:revision>
  <dcterms:created xsi:type="dcterms:W3CDTF">2018-04-23T11:08:41Z</dcterms:created>
  <dcterms:modified xsi:type="dcterms:W3CDTF">2024-04-10T14:38:30Z</dcterms:modified>
  <cp:category/>
  <dc:identifier/>
  <cp:contentStatus/>
  <dc:language/>
  <cp:version/>
</cp:coreProperties>
</file>