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9"/>
  </p:notesMasterIdLst>
  <p:sldIdLst>
    <p:sldId id="1116" r:id="rId5"/>
    <p:sldId id="1102" r:id="rId6"/>
    <p:sldId id="1164" r:id="rId7"/>
    <p:sldId id="9368" r:id="rId8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9A69A-6EB9-415D-8FB3-01ABC584AA73}" v="16" dt="2024-04-01T04:56:53.966"/>
    <p1510:client id="{F6115280-9733-47CF-B7A2-7564F43E70FC}" v="1" dt="2024-04-01T05:51:14.114"/>
  </p1510:revLst>
</p1510:revInfo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 snapToGrid="0">
      <p:cViewPr>
        <p:scale>
          <a:sx n="118" d="100"/>
          <a:sy n="118" d="100"/>
        </p:scale>
        <p:origin x="-28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48B5-26E8-479F-8FC9-3AC1128FFDAB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F128-B875-4C9C-A13E-B6D6900B94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00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B3F128-B875-4C9C-A13E-B6D6900B945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19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7A8E6E-03D0-9F0D-E821-F627368C9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CB2AEDC-5F3E-44D4-C21F-C4DD65E26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16DCBF-B0AA-0F40-4995-676029AF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E576723-9128-4AB0-F51F-88160274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F519DF-16B7-F440-F69F-2FEFDD0D1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85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32845A-9632-1B98-B393-81D43E86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4E6F00F-8A7B-57D3-877F-AAE64B898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193887-5529-345D-A377-F9B3EC2CC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D8440D-575C-3A43-ACBA-AB51047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51B5CE-E38D-2BE3-B807-2AA3F4E93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3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A70C629-053F-609F-592F-E2D5E0B26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F0AB215-0A94-5F20-AF0D-FDC7AC490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C0D689-7B81-8450-DFD1-B58DA488F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39679A-7C20-EB3D-B673-6588F9D0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49EA89-6BED-534B-D158-32EF8622F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22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BDDE23-E52C-1D01-3329-0B9BCE4A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F52BBC-08A7-CC29-6AA2-FD53A3CDA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44BFAF-5C49-E6FE-CC4B-1D4DDCDA6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FB78F7-075B-29B7-C596-AF9D347E2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1B3416-8D9D-B549-D13E-D980ECD2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609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8F68D3-219E-6EF7-69F7-117CFF6E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D65593-5782-552B-E087-EFCB9A997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B69316-47FF-7FAD-D513-394FC5E89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42BD5B-4937-B393-2075-E2F51BF59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1545AC-5D0B-AED7-3E67-2939C9D5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6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2BE923-E5EF-8A52-8328-8F628D044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D7E1BA-6C2B-2F88-9D71-F1A80711D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54DE8DE-999E-8741-A1AD-72A5F6E9F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4EBA52-CF64-498F-5745-80669FA37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C27E233-8ACB-7226-0A45-9B087799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27D5FC3-DE64-FB0E-41DF-867A8D584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2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9F805E-5835-4D28-7B20-886FFFC6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A4E6B1-1C60-34E1-88B7-DEAED2BA0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817682A-3004-6E64-3294-F5B2954A5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747192F-696C-3548-FF57-7F8E820D4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E0CF457-7280-E67D-224B-9D24E4271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845A63-D6FF-2BE8-83D0-C212489D7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3F95982-DABB-EA08-A9C2-1AAF9C18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E72948C-CC29-F5B2-4B99-545B1A074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68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462D05-AEC5-2A13-41EE-C58270924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AF86A57-9CDC-0670-D713-ACC749541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F990C07-132D-A168-FE0C-01EC0C24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9D3FC1B-49E6-E970-338D-0863D1A1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6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F81F791-53E2-E900-506A-C8D705EC2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2FEF3F6-8535-E10B-F436-D4C9D464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BDC17EE-5BBA-1E23-8B48-0C5D9CFA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38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8C85EC-6CCA-944D-71A7-DF8CD68AB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86E70C-B3A7-E515-7F51-FDA889614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9E920B6-0B20-79F8-AFAB-1C9E4C24B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29B7F4-4802-2669-02A9-5D2F694F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30A920A-5A13-E4B4-5A83-E2BB0DC13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ED6BED3-2B97-F532-A2EE-F704F85CA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95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466EAD-7424-1731-03AD-CAD7B0F7B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E0C3223-5DBD-0691-9D59-8699C8ADB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AEA872A-6DB5-BB13-797F-CD2594F77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F3F93FA-64E3-AE32-2A4F-E11DD6778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F26932-96F3-F319-1EA7-7F71B5E5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E5333D-B6D3-27DB-7B9D-60CB9CC4C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73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3C1E618-4E94-7432-2C95-BE0EDEC39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7B8163-E1C5-0048-8F35-4D40ED2A7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E34BA5-2404-38EE-BDDB-FEB547432C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6A1AB-BC88-4414-8B75-9B118EAD80FD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30B82E-FB92-4604-C65E-D25743B22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ABE857-56D8-2413-6680-F43F0211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11387-C6C6-4524-8143-EA6E7CC1A9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34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2" descr="Блокнот и карандаш на столе">
            <a:extLst>
              <a:ext uri="{FF2B5EF4-FFF2-40B4-BE49-F238E27FC236}">
                <a16:creationId xmlns:a16="http://schemas.microsoft.com/office/drawing/2014/main" xmlns="" id="{46D614D3-92E9-B74E-6556-7017A771FA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0865"/>
            <a:ext cx="12192000" cy="813227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B3908C-00F5-42E4-A875-A2E2F3BBA3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505670"/>
            <a:ext cx="12192000" cy="923330"/>
          </a:xfrm>
        </p:spPr>
        <p:txBody>
          <a:bodyPr anchor="b">
            <a:normAutofit/>
          </a:bodyPr>
          <a:lstStyle/>
          <a:p>
            <a:r>
              <a:rPr lang="ru-RU" sz="2400" b="1">
                <a:latin typeface="Montserrat"/>
              </a:rPr>
              <a:t>Процедуры подготовки и проведения МОДО - 2024</a:t>
            </a:r>
            <a:endParaRPr lang="ru-RU" sz="24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8F8AC88D-3E31-472F-9400-A772292869B5}"/>
              </a:ext>
            </a:extLst>
          </p:cNvPr>
          <p:cNvSpPr txBox="1"/>
          <p:nvPr/>
        </p:nvSpPr>
        <p:spPr>
          <a:xfrm>
            <a:off x="5161351" y="5986915"/>
            <a:ext cx="212895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800" b="0" i="0" u="none" strike="noStrike" kern="1200" cap="none" spc="0" normalizeH="0" baseline="0" noProof="0" err="1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г</a:t>
            </a:r>
            <a:r>
              <a:rPr kumimoji="0" lang="kk-KZ" sz="1800" b="0" i="0" u="none" strike="noStrike" kern="1200" cap="none" spc="0" normalizeH="0" baseline="0" noProof="0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. </a:t>
            </a:r>
            <a:r>
              <a:rPr lang="kk-KZ">
                <a:solidFill>
                  <a:srgbClr val="002469"/>
                </a:solidFill>
                <a:latin typeface="Montserrat"/>
              </a:rPr>
              <a:t>Астана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469"/>
                </a:solidFill>
                <a:effectLst/>
                <a:uLnTx/>
                <a:uFillTx/>
                <a:latin typeface="Montserrat"/>
              </a:rPr>
              <a:t>, </a:t>
            </a:r>
            <a:r>
              <a:rPr lang="en-US">
                <a:solidFill>
                  <a:srgbClr val="002469"/>
                </a:solidFill>
                <a:latin typeface="Montserrat"/>
              </a:rPr>
              <a:t>202</a:t>
            </a:r>
            <a:r>
              <a:rPr lang="ru-RU">
                <a:solidFill>
                  <a:srgbClr val="002469"/>
                </a:solidFill>
                <a:latin typeface="Montserrat"/>
              </a:rPr>
              <a:t>4</a:t>
            </a:r>
            <a:endParaRPr kumimoji="0" lang="kk-KZ" sz="1800" b="0" i="0" u="none" strike="noStrike" kern="1200" cap="none" spc="0" normalizeH="0" baseline="0" noProof="0">
              <a:ln>
                <a:noFill/>
              </a:ln>
              <a:solidFill>
                <a:srgbClr val="002469"/>
              </a:solidFill>
              <a:effectLst/>
              <a:uLnTx/>
              <a:uFillTx/>
              <a:latin typeface="Montserrat" panose="00000500000000000000" pitchFamily="2" charset="-52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66D9D9C-2196-09ED-F343-F26F30AB8062}"/>
              </a:ext>
            </a:extLst>
          </p:cNvPr>
          <p:cNvSpPr txBox="1"/>
          <p:nvPr/>
        </p:nvSpPr>
        <p:spPr>
          <a:xfrm>
            <a:off x="2396286" y="260835"/>
            <a:ext cx="76590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Министерство </a:t>
            </a: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просвещения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Республики Казахстан</a:t>
            </a: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Национальный центр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исследований и оценки образования 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r>
              <a:rPr lang="ru-RU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им. А. </a:t>
            </a:r>
            <a:r>
              <a:rPr lang="ru-RU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Байтұрсынұлы</a:t>
            </a:r>
            <a:endParaRPr lang="ru-RU" sz="1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38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5">
            <a:extLst>
              <a:ext uri="{FF2B5EF4-FFF2-40B4-BE49-F238E27FC236}">
                <a16:creationId xmlns:a16="http://schemas.microsoft.com/office/drawing/2014/main" xmlns="" id="{5C911DF8-BCF1-A0A5-BEC6-E92C1390649A}"/>
              </a:ext>
            </a:extLst>
          </p:cNvPr>
          <p:cNvSpPr/>
          <p:nvPr/>
        </p:nvSpPr>
        <p:spPr>
          <a:xfrm>
            <a:off x="1050589" y="1987761"/>
            <a:ext cx="459314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Цель: 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оценка качества знаний обучающихся в соответствии с требованиями ГОСО</a:t>
            </a:r>
          </a:p>
        </p:txBody>
      </p:sp>
      <p:sp>
        <p:nvSpPr>
          <p:cNvPr id="38" name="Прямоугольник 28">
            <a:extLst>
              <a:ext uri="{FF2B5EF4-FFF2-40B4-BE49-F238E27FC236}">
                <a16:creationId xmlns:a16="http://schemas.microsoft.com/office/drawing/2014/main" xmlns="" id="{39282952-A888-38ED-FB54-70C6DD872C4A}"/>
              </a:ext>
            </a:extLst>
          </p:cNvPr>
          <p:cNvSpPr/>
          <p:nvPr/>
        </p:nvSpPr>
        <p:spPr>
          <a:xfrm>
            <a:off x="6845755" y="4103453"/>
            <a:ext cx="44652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Формат: </a:t>
            </a:r>
            <a:r>
              <a:rPr lang="ru-RU" sz="1600">
                <a:latin typeface="Arial"/>
                <a:cs typeface="Arial"/>
              </a:rPr>
              <a:t>компьютерный, онлайн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C20E51C4-EEC5-9C19-708C-B97B0C8FD25D}"/>
              </a:ext>
            </a:extLst>
          </p:cNvPr>
          <p:cNvSpPr txBox="1"/>
          <p:nvPr/>
        </p:nvSpPr>
        <p:spPr>
          <a:xfrm>
            <a:off x="1114528" y="4030556"/>
            <a:ext cx="4465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Участники: 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4, 9 классы (выборочно по 42 ученика, итого 84)</a:t>
            </a:r>
            <a:endParaRPr lang="x-none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49AEA1D1-64DB-F96F-81C8-EB5E52FCFF74}"/>
              </a:ext>
            </a:extLst>
          </p:cNvPr>
          <p:cNvSpPr txBox="1"/>
          <p:nvPr/>
        </p:nvSpPr>
        <p:spPr>
          <a:xfrm>
            <a:off x="6830354" y="2038614"/>
            <a:ext cx="47607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Охват: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 все полнокомплектные школы, ранее не участвовавшие в МОДО - </a:t>
            </a:r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2462</a:t>
            </a:r>
          </a:p>
        </p:txBody>
      </p:sp>
      <p:sp>
        <p:nvSpPr>
          <p:cNvPr id="2" name="Google Shape;131;p3">
            <a:extLst>
              <a:ext uri="{FF2B5EF4-FFF2-40B4-BE49-F238E27FC236}">
                <a16:creationId xmlns:a16="http://schemas.microsoft.com/office/drawing/2014/main" xmlns="" id="{3955533B-2AF6-16D8-72F3-27CA234B70E9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xmlns="" id="{99EDB5A0-223D-0CBC-9FF5-EA3D445F4729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Google Shape;132;p3">
            <a:extLst>
              <a:ext uri="{FF2B5EF4-FFF2-40B4-BE49-F238E27FC236}">
                <a16:creationId xmlns:a16="http://schemas.microsoft.com/office/drawing/2014/main" xmlns="" id="{8DF21BB4-D247-08FD-F01C-7141AA8C1F2A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6" name="Google Shape;133;p3">
            <a:extLst>
              <a:ext uri="{FF2B5EF4-FFF2-40B4-BE49-F238E27FC236}">
                <a16:creationId xmlns:a16="http://schemas.microsoft.com/office/drawing/2014/main" xmlns="" id="{A7C9B148-0323-80B2-7494-55F495CDBB4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kk-KZ" sz="20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МОНИТОРИНГ ОБРАЗОВАТЕЛЬНЫХ ДОСТИЖЕНИЙ ОБУЧАЮЩИХСЯ</a:t>
            </a:r>
          </a:p>
        </p:txBody>
      </p:sp>
      <p:sp>
        <p:nvSpPr>
          <p:cNvPr id="10" name="Прямоугольник 1">
            <a:extLst>
              <a:ext uri="{FF2B5EF4-FFF2-40B4-BE49-F238E27FC236}">
                <a16:creationId xmlns:a16="http://schemas.microsoft.com/office/drawing/2014/main" xmlns="" id="{957CF4FA-2B6D-89BB-E465-6A95D90FD754}"/>
              </a:ext>
            </a:extLst>
          </p:cNvPr>
          <p:cNvSpPr/>
          <p:nvPr/>
        </p:nvSpPr>
        <p:spPr>
          <a:xfrm>
            <a:off x="870013" y="832882"/>
            <a:ext cx="1038334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МОДО проводится в соответствии с пунктом 4 статьи 55 Закона Республики Казахстан                             </a:t>
            </a:r>
          </a:p>
          <a:p>
            <a:pPr algn="ctr"/>
            <a:r>
              <a:rPr lang="ru-RU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образовании» </a:t>
            </a:r>
            <a:r>
              <a:rPr lang="en-US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27 июля 2007 года № 319-III</a:t>
            </a:r>
          </a:p>
          <a:p>
            <a:pPr algn="ctr"/>
            <a:r>
              <a:rPr lang="ru-RU" sz="1500"/>
              <a:t> </a:t>
            </a:r>
            <a:endParaRPr lang="ru-RU" sz="1500" i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8D70431-F615-39E4-86AA-1959D99800C0}"/>
              </a:ext>
            </a:extLst>
          </p:cNvPr>
          <p:cNvSpPr txBox="1"/>
          <p:nvPr/>
        </p:nvSpPr>
        <p:spPr>
          <a:xfrm>
            <a:off x="1096452" y="3111529"/>
            <a:ext cx="446527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>
                <a:latin typeface="Arial" panose="020B0604020202020204" pitchFamily="34" charset="0"/>
                <a:cs typeface="Arial" panose="020B0604020202020204" pitchFamily="34" charset="0"/>
              </a:rPr>
              <a:t>Даты</a:t>
            </a:r>
            <a:r>
              <a:rPr kumimoji="0" lang="ru-RU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15-26 апреля 2024 года (10 </a:t>
            </a:r>
            <a:r>
              <a:rPr lang="ru-RU" sz="1600" err="1">
                <a:latin typeface="Arial" panose="020B0604020202020204" pitchFamily="34" charset="0"/>
                <a:cs typeface="Arial" panose="020B0604020202020204" pitchFamily="34" charset="0"/>
              </a:rPr>
              <a:t>раб.дней</a:t>
            </a:r>
            <a:r>
              <a:rPr lang="ru-RU" sz="160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FC8B9EF-D3C1-29FB-E3B7-C65490044B7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4028" y="3030275"/>
            <a:ext cx="506922" cy="45660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C51B50FD-F54F-EA57-EC45-4C3A2E115E85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5485" y="4081358"/>
            <a:ext cx="704735" cy="382744"/>
          </a:xfrm>
          <a:prstGeom prst="rect">
            <a:avLst/>
          </a:prstGeom>
        </p:spPr>
      </p:pic>
      <p:sp>
        <p:nvSpPr>
          <p:cNvPr id="13" name="Freeform 9">
            <a:extLst>
              <a:ext uri="{FF2B5EF4-FFF2-40B4-BE49-F238E27FC236}">
                <a16:creationId xmlns:a16="http://schemas.microsoft.com/office/drawing/2014/main" xmlns="" id="{7013D308-FC17-7D31-CEAD-EA7ABDD7A19B}"/>
              </a:ext>
            </a:extLst>
          </p:cNvPr>
          <p:cNvSpPr/>
          <p:nvPr/>
        </p:nvSpPr>
        <p:spPr>
          <a:xfrm>
            <a:off x="414569" y="2038614"/>
            <a:ext cx="506381" cy="456603"/>
          </a:xfrm>
          <a:custGeom>
            <a:avLst/>
            <a:gdLst/>
            <a:ahLst/>
            <a:cxnLst/>
            <a:rect l="l" t="t" r="r" b="b"/>
            <a:pathLst>
              <a:path w="4152550" h="4114800">
                <a:moveTo>
                  <a:pt x="0" y="0"/>
                </a:moveTo>
                <a:lnTo>
                  <a:pt x="4152551" y="0"/>
                </a:lnTo>
                <a:lnTo>
                  <a:pt x="4152551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617A09F5-12AC-34A0-FD9D-497BD4C8258B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85213" y="2086148"/>
            <a:ext cx="448909" cy="4489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07B0AFE-1113-95DD-D19D-BB516407AE81}"/>
              </a:ext>
            </a:extLst>
          </p:cNvPr>
          <p:cNvSpPr txBox="1"/>
          <p:nvPr/>
        </p:nvSpPr>
        <p:spPr>
          <a:xfrm>
            <a:off x="6845755" y="2888123"/>
            <a:ext cx="49322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Области оценивания: </a:t>
            </a: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чтение, математика, естествознание </a:t>
            </a:r>
            <a:r>
              <a:rPr kumimoji="0" lang="ru-RU" sz="16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 языке обучения</a:t>
            </a:r>
            <a:r>
              <a:rPr kumimoji="0" lang="ru-RU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и анкетирование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3A6577DD-D629-665F-81C4-E750C8D7A0A0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14406" y="2956321"/>
            <a:ext cx="590525" cy="570986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884D72CE-3369-8771-C2E5-C99128BD33EF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21702" y="4016844"/>
            <a:ext cx="608652" cy="56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01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FF15EF2-D81D-91C7-5D67-D2648E540BBC}"/>
              </a:ext>
            </a:extLst>
          </p:cNvPr>
          <p:cNvSpPr txBox="1"/>
          <p:nvPr/>
        </p:nvSpPr>
        <p:spPr>
          <a:xfrm>
            <a:off x="224213" y="886585"/>
            <a:ext cx="2544924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>
                <a:latin typeface="Arial" panose="020B0604020202020204" pitchFamily="34" charset="0"/>
                <a:cs typeface="Arial" panose="020B0604020202020204" pitchFamily="34" charset="0"/>
              </a:rPr>
              <a:t>4 класс</a:t>
            </a:r>
            <a:endParaRPr lang="x-none" sz="23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8">
            <a:extLst>
              <a:ext uri="{FF2B5EF4-FFF2-40B4-BE49-F238E27FC236}">
                <a16:creationId xmlns:a16="http://schemas.microsoft.com/office/drawing/2014/main" xmlns="" id="{1A1A387D-55AA-867F-B1F1-631047B7D25A}"/>
              </a:ext>
            </a:extLst>
          </p:cNvPr>
          <p:cNvSpPr/>
          <p:nvPr/>
        </p:nvSpPr>
        <p:spPr>
          <a:xfrm>
            <a:off x="756051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/>
                <a:cs typeface="Arial"/>
              </a:rPr>
              <a:t>154 мину</a:t>
            </a:r>
            <a:r>
              <a:rPr lang="ru-RU">
                <a:solidFill>
                  <a:srgbClr val="002060"/>
                </a:solidFill>
                <a:latin typeface="Arial"/>
                <a:cs typeface="Arial"/>
              </a:rPr>
              <a:t>ты (2 часа 34 минут)</a:t>
            </a:r>
          </a:p>
          <a:p>
            <a:r>
              <a:rPr lang="kk-KZ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en-US" i="1">
                <a:solidFill>
                  <a:srgbClr val="002060"/>
                </a:solidFill>
                <a:latin typeface="Arial"/>
                <a:cs typeface="Arial"/>
              </a:rPr>
              <a:t>c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перерывами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до 10 минут (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по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желанию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обучающегося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каждые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25 минут</a:t>
            </a:r>
            <a:endParaRPr lang="ru-RU" i="1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4" name="Google Shape;131;p3">
            <a:extLst>
              <a:ext uri="{FF2B5EF4-FFF2-40B4-BE49-F238E27FC236}">
                <a16:creationId xmlns:a16="http://schemas.microsoft.com/office/drawing/2014/main" xmlns="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xmlns="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altLang="ru-RU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ru-RU" altLang="ru-RU" sz="15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xmlns="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xmlns="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</a:tabLst>
              <a:defRPr/>
            </a:pPr>
            <a:r>
              <a:rPr lang="ru-RU" sz="20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Oswald"/>
              </a:rPr>
              <a:t>ФОРМАТ ТЕСТИРОВАНИЯ</a:t>
            </a:r>
            <a:endParaRPr lang="kk-KZ" sz="2000" b="1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Oswald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76629F03-335E-D319-01F5-DA6F2E74E905}"/>
              </a:ext>
            </a:extLst>
          </p:cNvPr>
          <p:cNvCxnSpPr/>
          <p:nvPr/>
        </p:nvCxnSpPr>
        <p:spPr>
          <a:xfrm>
            <a:off x="6037346" y="876843"/>
            <a:ext cx="0" cy="520290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AC32248-ED0C-F047-110A-336AD7AB9B69}"/>
              </a:ext>
            </a:extLst>
          </p:cNvPr>
          <p:cNvSpPr txBox="1"/>
          <p:nvPr/>
        </p:nvSpPr>
        <p:spPr>
          <a:xfrm>
            <a:off x="6243722" y="933997"/>
            <a:ext cx="2952097" cy="446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300" b="1">
                <a:latin typeface="Arial" panose="020B0604020202020204" pitchFamily="34" charset="0"/>
                <a:cs typeface="Arial" panose="020B0604020202020204" pitchFamily="34" charset="0"/>
              </a:rPr>
              <a:t>9 класс</a:t>
            </a:r>
            <a:endParaRPr lang="x-none" sz="23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8">
            <a:extLst>
              <a:ext uri="{FF2B5EF4-FFF2-40B4-BE49-F238E27FC236}">
                <a16:creationId xmlns:a16="http://schemas.microsoft.com/office/drawing/2014/main" xmlns="" id="{1FAF7DD3-0127-51C0-D21B-F21C6EBDED1B}"/>
              </a:ext>
            </a:extLst>
          </p:cNvPr>
          <p:cNvSpPr/>
          <p:nvPr/>
        </p:nvSpPr>
        <p:spPr>
          <a:xfrm>
            <a:off x="6679380" y="4333619"/>
            <a:ext cx="5032878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Arial"/>
                <a:cs typeface="Arial"/>
              </a:rPr>
              <a:t>189 мину</a:t>
            </a:r>
            <a:r>
              <a:rPr lang="ru-RU">
                <a:solidFill>
                  <a:srgbClr val="002060"/>
                </a:solidFill>
                <a:latin typeface="Arial"/>
                <a:cs typeface="Arial"/>
              </a:rPr>
              <a:t>т (3 часа 9 минут)</a:t>
            </a:r>
          </a:p>
          <a:p>
            <a:r>
              <a:rPr lang="kk-KZ">
                <a:solidFill>
                  <a:srgbClr val="002060"/>
                </a:solidFill>
                <a:latin typeface="Arial"/>
                <a:cs typeface="Arial"/>
              </a:rPr>
              <a:t> </a:t>
            </a:r>
          </a:p>
          <a:p>
            <a:r>
              <a:rPr lang="en-US" i="1">
                <a:solidFill>
                  <a:srgbClr val="002060"/>
                </a:solidFill>
                <a:latin typeface="Arial"/>
                <a:cs typeface="Arial"/>
              </a:rPr>
              <a:t>c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перерывами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до 10 минут (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по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желанию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обучающегося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) </a:t>
            </a:r>
            <a:r>
              <a:rPr lang="kk-KZ" i="1" err="1">
                <a:solidFill>
                  <a:srgbClr val="002060"/>
                </a:solidFill>
                <a:latin typeface="Arial"/>
                <a:cs typeface="Arial"/>
              </a:rPr>
              <a:t>каждые</a:t>
            </a:r>
            <a:r>
              <a:rPr lang="kk-KZ" i="1">
                <a:solidFill>
                  <a:srgbClr val="002060"/>
                </a:solidFill>
                <a:latin typeface="Arial"/>
                <a:cs typeface="Arial"/>
              </a:rPr>
              <a:t> 35 минут</a:t>
            </a:r>
            <a:endParaRPr lang="ru-RU" i="1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2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xmlns="" id="{B6765BA8-74A9-D810-C5FE-0883D1C40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187772" y="4333619"/>
            <a:ext cx="598220" cy="53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Образования, Школы, Университет, Стационарный, Пакет">
            <a:extLst>
              <a:ext uri="{FF2B5EF4-FFF2-40B4-BE49-F238E27FC236}">
                <a16:creationId xmlns:a16="http://schemas.microsoft.com/office/drawing/2014/main" xmlns="" id="{7869B30F-1387-5CFE-5CD8-00642365B3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6198" b="71901" l="85208" r="93854">
                        <a14:foregroundMark x1="89167" y1="66322" x2="89167" y2="66322"/>
                        <a14:foregroundMark x1="89479" y1="61570" x2="89479" y2="61570"/>
                        <a14:foregroundMark x1="87604" y1="60331" x2="87604" y2="60331"/>
                        <a14:foregroundMark x1="90938" y1="63843" x2="90938" y2="63843"/>
                        <a14:foregroundMark x1="91146" y1="60950" x2="91146" y2="60950"/>
                        <a14:foregroundMark x1="88021" y1="62810" x2="88021" y2="62810"/>
                        <a14:foregroundMark x1="88021" y1="62810" x2="88021" y2="62810"/>
                        <a14:foregroundMark x1="88854" y1="66322" x2="88854" y2="66322"/>
                        <a14:foregroundMark x1="88854" y1="64050" x2="88854" y2="64050"/>
                        <a14:foregroundMark x1="90938" y1="66116" x2="90938" y2="66116"/>
                        <a14:foregroundMark x1="90104" y1="66736" x2="90104" y2="66736"/>
                        <a14:foregroundMark x1="89792" y1="59091" x2="89792" y2="59091"/>
                        <a14:foregroundMark x1="88646" y1="58678" x2="88646" y2="58678"/>
                        <a14:foregroundMark x1="89479" y1="63223" x2="89479" y2="63223"/>
                        <a14:foregroundMark x1="90417" y1="62810" x2="90417" y2="62810"/>
                        <a14:foregroundMark x1="89375" y1="64463" x2="89375" y2="64463"/>
                        <a14:foregroundMark x1="87917" y1="64463" x2="87917" y2="64463"/>
                        <a14:foregroundMark x1="86771" y1="64463" x2="86771" y2="64463"/>
                      </a14:backgroundRemoval>
                    </a14:imgEffect>
                    <a14:imgEffect>
                      <a14:sharpenSoften amount="5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226" t="56101" r="5053" b="26313"/>
          <a:stretch/>
        </p:blipFill>
        <p:spPr bwMode="auto">
          <a:xfrm>
            <a:off x="6081160" y="4333619"/>
            <a:ext cx="598220" cy="48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AE7B62F8-DA56-EA91-83C3-7E8E215BF4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96538"/>
              </p:ext>
            </p:extLst>
          </p:nvPr>
        </p:nvGraphicFramePr>
        <p:xfrm>
          <a:off x="467549" y="1565131"/>
          <a:ext cx="5041796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01879">
                  <a:extLst>
                    <a:ext uri="{9D8B030D-6E8A-4147-A177-3AD203B41FA5}">
                      <a16:colId xmlns:a16="http://schemas.microsoft.com/office/drawing/2014/main" xmlns="" val="1210484936"/>
                    </a:ext>
                  </a:extLst>
                </a:gridCol>
                <a:gridCol w="2139917">
                  <a:extLst>
                    <a:ext uri="{9D8B030D-6E8A-4147-A177-3AD203B41FA5}">
                      <a16:colId xmlns:a16="http://schemas.microsoft.com/office/drawing/2014/main" xmlns="" val="21025659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вопросов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5240505"/>
                  </a:ext>
                </a:extLst>
              </a:tr>
              <a:tr h="626488">
                <a:tc>
                  <a:txBody>
                    <a:bodyPr/>
                    <a:lstStyle/>
                    <a:p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(казахский, русский)</a:t>
                      </a:r>
                      <a:endParaRPr lang="ru-RU" sz="1400" b="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9592759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грамотность: </a:t>
                      </a: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1080126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грамотность: </a:t>
                      </a: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6396131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xmlns="" id="{0D031544-9C60-56F7-8F8F-A62AF6313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770079"/>
              </p:ext>
            </p:extLst>
          </p:nvPr>
        </p:nvGraphicFramePr>
        <p:xfrm>
          <a:off x="6333657" y="1565131"/>
          <a:ext cx="5041796" cy="2286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01879">
                  <a:extLst>
                    <a:ext uri="{9D8B030D-6E8A-4147-A177-3AD203B41FA5}">
                      <a16:colId xmlns:a16="http://schemas.microsoft.com/office/drawing/2014/main" xmlns="" val="1210484936"/>
                    </a:ext>
                  </a:extLst>
                </a:gridCol>
                <a:gridCol w="2139917">
                  <a:extLst>
                    <a:ext uri="{9D8B030D-6E8A-4147-A177-3AD203B41FA5}">
                      <a16:colId xmlns:a16="http://schemas.microsoft.com/office/drawing/2014/main" xmlns="" val="21025659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вопросов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5240505"/>
                  </a:ext>
                </a:extLst>
              </a:tr>
              <a:tr h="626488">
                <a:tc>
                  <a:txBody>
                    <a:bodyPr/>
                    <a:lstStyle/>
                    <a:p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</a:t>
                      </a: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 </a:t>
                      </a:r>
                      <a:r>
                        <a:rPr lang="kk-KZ" sz="1400" b="0" u="non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чтения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(казахский, русский)</a:t>
                      </a:r>
                      <a:endParaRPr lang="ru-RU" sz="1400" b="0" u="non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9592759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Математическая грамотность: </a:t>
                      </a: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1080126"/>
                  </a:ext>
                </a:extLst>
              </a:tr>
              <a:tr h="4406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Естественнонаучная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грамотность: </a:t>
                      </a: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вопросов </a:t>
                      </a:r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x-none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4639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75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p3">
            <a:extLst>
              <a:ext uri="{FF2B5EF4-FFF2-40B4-BE49-F238E27FC236}">
                <a16:creationId xmlns:a16="http://schemas.microsoft.com/office/drawing/2014/main" xmlns="" id="{0A7F34AA-421A-0479-69DA-5EAD91719C0A}"/>
              </a:ext>
            </a:extLst>
          </p:cNvPr>
          <p:cNvSpPr/>
          <p:nvPr/>
        </p:nvSpPr>
        <p:spPr>
          <a:xfrm rot="10800000">
            <a:off x="0" y="-11468"/>
            <a:ext cx="12192000" cy="648000"/>
          </a:xfrm>
          <a:custGeom>
            <a:avLst/>
            <a:gdLst/>
            <a:ahLst/>
            <a:cxnLst/>
            <a:rect l="l" t="t" r="r" b="b"/>
            <a:pathLst>
              <a:path w="12192000" h="684000" extrusionOk="0">
                <a:moveTo>
                  <a:pt x="12192000" y="677793"/>
                </a:moveTo>
                <a:lnTo>
                  <a:pt x="12192000" y="684000"/>
                </a:lnTo>
                <a:lnTo>
                  <a:pt x="1792107" y="684000"/>
                </a:lnTo>
                <a:close/>
                <a:moveTo>
                  <a:pt x="0" y="0"/>
                </a:moveTo>
                <a:lnTo>
                  <a:pt x="1708150" y="0"/>
                </a:lnTo>
                <a:lnTo>
                  <a:pt x="1517390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F9CF0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9" name="Номер слайда 1">
            <a:extLst>
              <a:ext uri="{FF2B5EF4-FFF2-40B4-BE49-F238E27FC236}">
                <a16:creationId xmlns:a16="http://schemas.microsoft.com/office/drawing/2014/main" xmlns="" id="{8648A68F-ADF6-414F-FD55-5BA42278E14B}"/>
              </a:ext>
            </a:extLst>
          </p:cNvPr>
          <p:cNvSpPr txBox="1">
            <a:spLocks/>
          </p:cNvSpPr>
          <p:nvPr/>
        </p:nvSpPr>
        <p:spPr bwMode="auto">
          <a:xfrm>
            <a:off x="11104188" y="58637"/>
            <a:ext cx="863599" cy="507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buNone/>
              <a:defRPr sz="1500" b="1">
                <a:solidFill>
                  <a:schemeClr val="lt1"/>
                </a:solidFill>
                <a:latin typeface="Oswald"/>
                <a:ea typeface="Oswald"/>
                <a:cs typeface="Oswald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Oswald"/>
              </a:rPr>
              <a:t>слайд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32;p3">
            <a:extLst>
              <a:ext uri="{FF2B5EF4-FFF2-40B4-BE49-F238E27FC236}">
                <a16:creationId xmlns:a16="http://schemas.microsoft.com/office/drawing/2014/main" xmlns="" id="{0B6F021A-E28C-F2F2-6210-496B8B83C1D8}"/>
              </a:ext>
            </a:extLst>
          </p:cNvPr>
          <p:cNvSpPr/>
          <p:nvPr/>
        </p:nvSpPr>
        <p:spPr>
          <a:xfrm rot="10800000">
            <a:off x="-1" y="-11468"/>
            <a:ext cx="11253355" cy="648000"/>
          </a:xfrm>
          <a:custGeom>
            <a:avLst/>
            <a:gdLst/>
            <a:ahLst/>
            <a:cxnLst/>
            <a:rect l="l" t="t" r="r" b="b"/>
            <a:pathLst>
              <a:path w="10674610" h="684000" extrusionOk="0">
                <a:moveTo>
                  <a:pt x="190760" y="0"/>
                </a:moveTo>
                <a:lnTo>
                  <a:pt x="10674610" y="0"/>
                </a:lnTo>
                <a:lnTo>
                  <a:pt x="10674610" y="677793"/>
                </a:lnTo>
                <a:lnTo>
                  <a:pt x="274734" y="684000"/>
                </a:lnTo>
                <a:lnTo>
                  <a:pt x="0" y="684000"/>
                </a:ln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x-non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5" name="Google Shape;133;p3">
            <a:extLst>
              <a:ext uri="{FF2B5EF4-FFF2-40B4-BE49-F238E27FC236}">
                <a16:creationId xmlns:a16="http://schemas.microsoft.com/office/drawing/2014/main" xmlns="" id="{2205685D-C973-7198-FA99-4D5D634C8DCE}"/>
              </a:ext>
            </a:extLst>
          </p:cNvPr>
          <p:cNvSpPr txBox="1"/>
          <p:nvPr/>
        </p:nvSpPr>
        <p:spPr>
          <a:xfrm>
            <a:off x="224213" y="131380"/>
            <a:ext cx="9831534" cy="80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Часто задаваемые вопросы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altLang="ru-RU" sz="20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B4A4D82-BB52-E513-21AA-CAB272CB7FF1}"/>
              </a:ext>
            </a:extLst>
          </p:cNvPr>
          <p:cNvSpPr txBox="1"/>
          <p:nvPr/>
        </p:nvSpPr>
        <p:spPr>
          <a:xfrm>
            <a:off x="603682" y="779382"/>
            <a:ext cx="1020044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/>
              <a:t>Можно ли в одну аудиторию посадить учеников 4 и 9 классов?</a:t>
            </a:r>
          </a:p>
          <a:p>
            <a:r>
              <a:rPr lang="ru-RU" sz="1600" dirty="0"/>
              <a:t>        Нет, ученики 4 и 9 классов должны проходить тестирование в разных аудиториях.</a:t>
            </a:r>
          </a:p>
          <a:p>
            <a:pPr marL="342900" indent="-342900" algn="just">
              <a:buAutoNum type="arabicPeriod" startAt="2"/>
            </a:pPr>
            <a:r>
              <a:rPr lang="ru-RU" sz="1600" dirty="0"/>
              <a:t>Учеников казахских классов больше, можно посадить часть в аудиторию с русским языком?</a:t>
            </a:r>
          </a:p>
          <a:p>
            <a:r>
              <a:rPr lang="ru-RU" sz="1600" dirty="0"/>
              <a:t>       Нет, ученики с русским и казахским языком обучениям </a:t>
            </a:r>
          </a:p>
          <a:p>
            <a:pPr marL="342900" indent="-342900">
              <a:buAutoNum type="arabicPeriod" startAt="3"/>
            </a:pPr>
            <a:r>
              <a:rPr lang="ru-RU" sz="1600" dirty="0">
                <a:solidFill>
                  <a:srgbClr val="FF0000"/>
                </a:solidFill>
              </a:rPr>
              <a:t>Будут ли сдавать читательскую грамотность на английском языке?</a:t>
            </a:r>
          </a:p>
          <a:p>
            <a:pPr algn="just"/>
            <a:r>
              <a:rPr lang="ru-RU" sz="1600" dirty="0">
                <a:solidFill>
                  <a:srgbClr val="FF0000"/>
                </a:solidFill>
              </a:rPr>
              <a:t>       В этом году читательскую грамотность сдают только на языке обучения, классы с русским языком обучения на русском, с казахским-на казахском.</a:t>
            </a:r>
          </a:p>
          <a:p>
            <a:pPr marL="342900" indent="-342900">
              <a:buAutoNum type="arabicPeriod" startAt="4"/>
            </a:pPr>
            <a:r>
              <a:rPr lang="ru-RU" sz="1600" dirty="0">
                <a:solidFill>
                  <a:srgbClr val="0070C0"/>
                </a:solidFill>
              </a:rPr>
              <a:t>Если ученик закончил тестирование можно ли запускать следующего?</a:t>
            </a:r>
          </a:p>
          <a:p>
            <a:pPr algn="just"/>
            <a:r>
              <a:rPr lang="ru-RU" sz="1600" dirty="0">
                <a:solidFill>
                  <a:srgbClr val="0070C0"/>
                </a:solidFill>
              </a:rPr>
              <a:t>        Нет, все ученики заходят и выходят из аудитории одновременно, если ученик закончил тестирование пораньше, ему предлагается для чтения книга (любая, заранее подготовленная школьным координатором), чтобы не мешал остальным.</a:t>
            </a:r>
          </a:p>
          <a:p>
            <a:pPr marL="342900" indent="-342900">
              <a:buAutoNum type="arabicPeriod" startAt="6"/>
            </a:pPr>
            <a:r>
              <a:rPr lang="ru-RU" sz="1600" dirty="0"/>
              <a:t>Может ли тест администратором быть учитель информатики?</a:t>
            </a:r>
          </a:p>
          <a:p>
            <a:pPr marL="342900" indent="-342900" algn="just">
              <a:buAutoNum type="arabicPeriod" startAt="6"/>
            </a:pPr>
            <a:r>
              <a:rPr lang="ru-RU" sz="1600" dirty="0"/>
              <a:t>Нет, в качестве тес-администраторов могут быть педагоги «не предметники»: психолог, соц. педагог, дефектолог и т.д., либо учитель физкультуры, </a:t>
            </a:r>
            <a:r>
              <a:rPr lang="ru-RU" sz="1600" dirty="0" err="1"/>
              <a:t>худ.труда</a:t>
            </a:r>
            <a:r>
              <a:rPr lang="ru-RU" sz="1600" dirty="0"/>
              <a:t>.</a:t>
            </a:r>
          </a:p>
          <a:p>
            <a:pPr marL="342900" indent="-342900">
              <a:buAutoNum type="arabicPeriod" startAt="8"/>
            </a:pPr>
            <a:r>
              <a:rPr lang="ru-RU" sz="1600" dirty="0"/>
              <a:t>Делить классы на потоки сами школы будут? </a:t>
            </a:r>
          </a:p>
          <a:p>
            <a:pPr algn="just"/>
            <a:r>
              <a:rPr lang="ru-RU" sz="1600" dirty="0"/>
              <a:t>       Да, на потоки школа делит на свое усмотрение, желательно с учетом смены обучения 4,9 классов (для удобства): если 4-е классы учатся в первой смене,  то сдавать тест будут в 1-й сессии, если во второй смене – 2-й сессии.</a:t>
            </a:r>
          </a:p>
          <a:p>
            <a:r>
              <a:rPr lang="ru-RU" sz="1600" dirty="0"/>
              <a:t>9.   Можно ли использовать калькулятор для 4 класса?</a:t>
            </a:r>
          </a:p>
          <a:p>
            <a:r>
              <a:rPr lang="ru-RU" sz="1600" dirty="0"/>
              <a:t>       Нет, использование калькуляторов разрешается только 9-м классам, на платформе тестирования есть встроенный калькулятор, таблица Менделеева и таблица растворимости солей.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941535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  <_Flow_SignoffStatus xmlns="2a82387d-61fb-4b2f-9eff-ef815e45d6b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9" ma:contentTypeDescription="Создание документа." ma:contentTypeScope="" ma:versionID="5943bdb3a167b5f6ff51ae39190b8a5f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c5b592b01393079c43f6712e09709158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6" nillable="true" ma:displayName="Состояние одобрения" ma:internalName="_x0421__x043e__x0441__x0442__x043e__x044f__x043d__x0438__x0435__x0020__x043e__x0434__x043e__x0431__x0440__x0435__x043d__x0438__x044f_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5081BB-845A-4764-B59B-1BDABF13E3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39340-C780-4B3D-A1AA-B55AB84BC02C}">
  <ds:schemaRefs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b06eeaaa-3f6e-4adf-a4f2-525bbb44651a"/>
    <ds:schemaRef ds:uri="http://schemas.microsoft.com/office/infopath/2007/PartnerControls"/>
    <ds:schemaRef ds:uri="http://schemas.openxmlformats.org/package/2006/metadata/core-properties"/>
    <ds:schemaRef ds:uri="2a82387d-61fb-4b2f-9eff-ef815e45d6b6"/>
  </ds:schemaRefs>
</ds:datastoreItem>
</file>

<file path=customXml/itemProps3.xml><?xml version="1.0" encoding="utf-8"?>
<ds:datastoreItem xmlns:ds="http://schemas.openxmlformats.org/officeDocument/2006/customXml" ds:itemID="{E34BD7FD-221C-42A5-9F00-8881D21EC5CA}">
  <ds:schemaRefs>
    <ds:schemaRef ds:uri="2a82387d-61fb-4b2f-9eff-ef815e45d6b6"/>
    <ds:schemaRef ds:uri="b06eeaaa-3f6e-4adf-a4f2-525bbb44651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419</Words>
  <Application>Microsoft Office PowerPoint</Application>
  <PresentationFormat>Произвольный</PresentationFormat>
  <Paragraphs>66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Процедуры подготовки и проведения МОДО - 2024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Asem Zhulbarisova</dc:creator>
  <cp:lastModifiedBy>USER</cp:lastModifiedBy>
  <cp:revision>2</cp:revision>
  <dcterms:created xsi:type="dcterms:W3CDTF">2022-02-22T13:06:07Z</dcterms:created>
  <dcterms:modified xsi:type="dcterms:W3CDTF">2024-04-04T02:54:20Z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