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4"/>
  </p:sldMasterIdLst>
  <p:notesMasterIdLst>
    <p:notesMasterId r:id="rId9"/>
  </p:notesMasterIdLst>
  <p:sldIdLst>
    <p:sldId id="1116" r:id="rId5"/>
    <p:sldId id="1102" r:id="rId6"/>
    <p:sldId id="1164" r:id="rId7"/>
    <p:sldId id="9368" r:id="rId8"/>
  </p:sldIdLst>
  <p:sldSz cx="12192000" cy="6858000"/>
  <p:notesSz cx="6858000" cy="9144000"/>
  <p:defaultTextStyle>
    <a:defPPr>
      <a:defRPr lang="x-non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429A69A-6EB9-415D-8FB3-01ABC584AA73}" v="16" dt="2024-04-01T04:56:53.966"/>
    <p1510:client id="{F6115280-9733-47CF-B7A2-7564F43E70FC}" v="1" dt="2024-04-01T05:51:14.114"/>
  </p1510:revLst>
</p1510:revInfo>
</file>

<file path=ppt/tableStyles.xml><?xml version="1.0" encoding="utf-8"?>
<a:tblStyleLst xmlns:a="http://schemas.openxmlformats.org/drawingml/2006/main" def="{5C22544A-7EE6-4342-B048-85BDC9FD1C3A}">
  <a:tblStyle styleId="{6E25E649-3F16-4E02-A733-19D2CDBF48F0}" styleName="Средний стиль 3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Светлый стиль 2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Средний стиль 1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FABFCF23-3B69-468F-B69F-88F6DE6A72F2}" styleName="Средний стиль 1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BDBED569-4797-4DF1-A0F4-6AAB3CD982D8}" styleName="Светлый стиль 3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FD0F851-EC5A-4D38-B0AD-8093EC10F338}" styleName="Светлый стиль 1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69" autoAdjust="0"/>
    <p:restoredTop sz="94660"/>
  </p:normalViewPr>
  <p:slideViewPr>
    <p:cSldViewPr snapToGrid="0">
      <p:cViewPr>
        <p:scale>
          <a:sx n="118" d="100"/>
          <a:sy n="118" d="100"/>
        </p:scale>
        <p:origin x="-282" y="-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C648B5-26E8-479F-8FC9-3AC1128FFDAB}" type="datetimeFigureOut">
              <a:rPr lang="ru-RU" smtClean="0"/>
              <a:t>04.04.2024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B3F128-B875-4C9C-A13E-B6D6900B94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10086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CB3F128-B875-4C9C-A13E-B6D6900B9457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13190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D7A8E6E-03D0-9F0D-E821-F627368C93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5CB2AEDC-5F3E-44D4-C21F-C4DD65E267D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716DCBF-B0AA-0F40-4995-676029AF4C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6A1AB-BC88-4414-8B75-9B118EAD80FD}" type="datetimeFigureOut">
              <a:rPr lang="ru-RU" smtClean="0"/>
              <a:t>04.04.2024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E576723-9128-4AB0-F51F-8816027457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9F519DF-16B7-F440-F69F-2FEFDD0D17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11387-C6C6-4524-8143-EA6E7CC1A9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36852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232845A-9632-1B98-B393-81D43E8695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C4E6F00F-8A7B-57D3-877F-AAE64B8989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C193887-5529-345D-A377-F9B3EC2CC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6A1AB-BC88-4414-8B75-9B118EAD80FD}" type="datetimeFigureOut">
              <a:rPr lang="ru-RU" smtClean="0"/>
              <a:t>04.04.2024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CD8440D-575C-3A43-ACBA-AB51047081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551B5CE-E38D-2BE3-B807-2AA3F4E930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11387-C6C6-4524-8143-EA6E7CC1A9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23435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8A70C629-053F-609F-592F-E2D5E0B26AC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3F0AB215-0A94-5F20-AF0D-FDC7AC490C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7C0D689-7B81-8450-DFD1-B58DA488F9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6A1AB-BC88-4414-8B75-9B118EAD80FD}" type="datetimeFigureOut">
              <a:rPr lang="ru-RU" smtClean="0"/>
              <a:t>04.04.2024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739679A-7C20-EB3D-B673-6588F9D00A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449EA89-6BED-534B-D158-32EF8622FE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11387-C6C6-4524-8143-EA6E7CC1A9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16226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5BDDE23-E52C-1D01-3329-0B9BCE4A45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1F52BBC-08A7-CC29-6AA2-FD53A3CDAA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B44BFAF-5C49-E6FE-CC4B-1D4DDCDA68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6A1AB-BC88-4414-8B75-9B118EAD80FD}" type="datetimeFigureOut">
              <a:rPr lang="ru-RU" smtClean="0"/>
              <a:t>04.04.2024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AFB78F7-075B-29B7-C596-AF9D347E2C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F1B3416-8D9D-B549-D13E-D980ECD2B4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11387-C6C6-4524-8143-EA6E7CC1A9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36097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38F68D3-219E-6EF7-69F7-117CFF6E3A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0CD65593-5782-552B-E087-EFCB9A9970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6B69316-47FF-7FAD-D513-394FC5E891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6A1AB-BC88-4414-8B75-9B118EAD80FD}" type="datetimeFigureOut">
              <a:rPr lang="ru-RU" smtClean="0"/>
              <a:t>04.04.2024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742BD5B-4937-B393-2075-E2F51BF591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51545AC-5D0B-AED7-3E67-2939C9D5BA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11387-C6C6-4524-8143-EA6E7CC1A9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0623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92BE923-E5EF-8A52-8328-8F628D0447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7D7E1BA-6C2B-2F88-9D71-F1A80711D3A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C54DE8DE-999E-8741-A1AD-72A5F6E9FD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F94EBA52-CF64-498F-5745-80669FA37B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6A1AB-BC88-4414-8B75-9B118EAD80FD}" type="datetimeFigureOut">
              <a:rPr lang="ru-RU" smtClean="0"/>
              <a:t>04.04.2024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DC27E233-8ACB-7226-0A45-9B0877992C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D27D5FC3-DE64-FB0E-41DF-867A8D5848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11387-C6C6-4524-8143-EA6E7CC1A9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88238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79F805E-5835-4D28-7B20-886FFFC6C3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0CA4E6B1-1C60-34E1-88B7-DEAED2BA0D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4817682A-3004-6E64-3294-F5B2954A50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5747192F-696C-3548-FF57-7F8E820D404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EE0CF457-7280-E67D-224B-9D24E4271B7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AF845A63-D6FF-2BE8-83D0-C212489D7E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6A1AB-BC88-4414-8B75-9B118EAD80FD}" type="datetimeFigureOut">
              <a:rPr lang="ru-RU" smtClean="0"/>
              <a:t>04.04.2024</a:t>
            </a:fld>
            <a:endParaRPr lang="ru-R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C3F95982-DABB-EA08-A9C2-1AAF9C18BA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AE72948C-CC29-F5B2-4B99-545B1A0747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11387-C6C6-4524-8143-EA6E7CC1A9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96857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2462D05-AEC5-2A13-41EE-C58270924E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4AF86A57-9CDC-0670-D713-ACC7495418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6A1AB-BC88-4414-8B75-9B118EAD80FD}" type="datetimeFigureOut">
              <a:rPr lang="ru-RU" smtClean="0"/>
              <a:t>04.04.2024</a:t>
            </a:fld>
            <a:endParaRPr lang="ru-R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5F990C07-132D-A168-FE0C-01EC0C2480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79D3FC1B-49E6-E970-338D-0863D1A149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11387-C6C6-4524-8143-EA6E7CC1A9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33658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9F81F791-53E2-E900-506A-C8D705EC21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6A1AB-BC88-4414-8B75-9B118EAD80FD}" type="datetimeFigureOut">
              <a:rPr lang="ru-RU" smtClean="0"/>
              <a:t>04.04.2024</a:t>
            </a:fld>
            <a:endParaRPr lang="ru-R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B2FEF3F6-8535-E10B-F436-D4C9D46429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1BDC17EE-5BBA-1E23-8B48-0C5D9CFA81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11387-C6C6-4524-8143-EA6E7CC1A9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1389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A8C85EC-6CCA-944D-71A7-DF8CD68AB3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586E70C-B3A7-E515-7F51-FDA889614F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19E920B6-0B20-79F8-AFAB-1C9E4C24B8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B129B7F4-4802-2669-02A9-5D2F694F67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6A1AB-BC88-4414-8B75-9B118EAD80FD}" type="datetimeFigureOut">
              <a:rPr lang="ru-RU" smtClean="0"/>
              <a:t>04.04.2024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530A920A-5A13-E4B4-5A83-E2BB0DC137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7ED6BED3-2B97-F532-A2EE-F704F85CAF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11387-C6C6-4524-8143-EA6E7CC1A9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79591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4466EAD-7424-1731-03AD-CAD7B0F7B4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BE0C3223-5DBD-0691-9D59-8699C8ADB2B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x-non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7AEA872A-6DB5-BB13-797F-CD2594F772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2F3F93FA-64E3-AE32-2A4F-E11DD67780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6A1AB-BC88-4414-8B75-9B118EAD80FD}" type="datetimeFigureOut">
              <a:rPr lang="ru-RU" smtClean="0"/>
              <a:t>04.04.2024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12F26932-96F3-F319-1EA7-7F71B5E537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44E5333D-B6D3-27DB-7B9D-60CB9CC4CE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11387-C6C6-4524-8143-EA6E7CC1A9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27317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43C1E618-4E94-7432-2C95-BE0EDEC39F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457B8163-E1C5-0048-8F35-4D40ED2A7B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9E34BA5-2404-38EE-BDDB-FEB547432CB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56A1AB-BC88-4414-8B75-9B118EAD80FD}" type="datetimeFigureOut">
              <a:rPr lang="ru-RU" smtClean="0"/>
              <a:t>04.04.2024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230B82E-FB92-4604-C65E-D25743B2269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7ABE857-56D8-2413-6680-F43F0211001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A11387-C6C6-4524-8143-EA6E7CC1A9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53479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x-non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microsoft.com/office/2007/relationships/hdphoto" Target="../media/hdphoto1.wdp"/><Relationship Id="rId7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2" descr="Блокнот и карандаш на столе">
            <a:extLst>
              <a:ext uri="{FF2B5EF4-FFF2-40B4-BE49-F238E27FC236}">
                <a16:creationId xmlns:a16="http://schemas.microsoft.com/office/drawing/2014/main" xmlns="" id="{46D614D3-92E9-B74E-6556-7017A771FAC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870865"/>
            <a:ext cx="12192000" cy="8132278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3B3908C-00F5-42E4-A875-A2E2F3BBA31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" y="2505670"/>
            <a:ext cx="12192000" cy="923330"/>
          </a:xfrm>
        </p:spPr>
        <p:txBody>
          <a:bodyPr anchor="b">
            <a:normAutofit/>
          </a:bodyPr>
          <a:lstStyle/>
          <a:p>
            <a:r>
              <a:rPr lang="ru-RU" sz="2400" b="1">
                <a:latin typeface="Montserrat"/>
              </a:rPr>
              <a:t>Процедуры подготовки и проведения МОДО - 2024</a:t>
            </a:r>
            <a:endParaRPr lang="ru-RU" sz="2400" b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xmlns="" id="{8F8AC88D-3E31-472F-9400-A772292869B5}"/>
              </a:ext>
            </a:extLst>
          </p:cNvPr>
          <p:cNvSpPr txBox="1"/>
          <p:nvPr/>
        </p:nvSpPr>
        <p:spPr>
          <a:xfrm>
            <a:off x="5161351" y="5986915"/>
            <a:ext cx="2128952" cy="369332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k-KZ" sz="1800" b="0" i="0" u="none" strike="noStrike" kern="1200" cap="none" spc="0" normalizeH="0" baseline="0" noProof="0" err="1">
                <a:ln>
                  <a:noFill/>
                </a:ln>
                <a:solidFill>
                  <a:srgbClr val="002469"/>
                </a:solidFill>
                <a:effectLst/>
                <a:uLnTx/>
                <a:uFillTx/>
                <a:latin typeface="Montserrat"/>
              </a:rPr>
              <a:t>г</a:t>
            </a:r>
            <a:r>
              <a:rPr kumimoji="0" lang="kk-KZ" sz="1800" b="0" i="0" u="none" strike="noStrike" kern="1200" cap="none" spc="0" normalizeH="0" baseline="0" noProof="0">
                <a:ln>
                  <a:noFill/>
                </a:ln>
                <a:solidFill>
                  <a:srgbClr val="002469"/>
                </a:solidFill>
                <a:effectLst/>
                <a:uLnTx/>
                <a:uFillTx/>
                <a:latin typeface="Montserrat"/>
              </a:rPr>
              <a:t>. </a:t>
            </a:r>
            <a:r>
              <a:rPr lang="kk-KZ">
                <a:solidFill>
                  <a:srgbClr val="002469"/>
                </a:solidFill>
                <a:latin typeface="Montserrat"/>
              </a:rPr>
              <a:t>Астана</a:t>
            </a: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2469"/>
                </a:solidFill>
                <a:effectLst/>
                <a:uLnTx/>
                <a:uFillTx/>
                <a:latin typeface="Montserrat"/>
              </a:rPr>
              <a:t>, </a:t>
            </a:r>
            <a:r>
              <a:rPr lang="en-US">
                <a:solidFill>
                  <a:srgbClr val="002469"/>
                </a:solidFill>
                <a:latin typeface="Montserrat"/>
              </a:rPr>
              <a:t>202</a:t>
            </a:r>
            <a:r>
              <a:rPr lang="ru-RU">
                <a:solidFill>
                  <a:srgbClr val="002469"/>
                </a:solidFill>
                <a:latin typeface="Montserrat"/>
              </a:rPr>
              <a:t>4</a:t>
            </a:r>
            <a:endParaRPr kumimoji="0" lang="kk-KZ" sz="1800" b="0" i="0" u="none" strike="noStrike" kern="1200" cap="none" spc="0" normalizeH="0" baseline="0" noProof="0">
              <a:ln>
                <a:noFill/>
              </a:ln>
              <a:solidFill>
                <a:srgbClr val="002469"/>
              </a:solidFill>
              <a:effectLst/>
              <a:uLnTx/>
              <a:uFillTx/>
              <a:latin typeface="Montserrat" panose="00000500000000000000" pitchFamily="2" charset="-52"/>
              <a:ea typeface="+mn-ea"/>
              <a:cs typeface="+mn-cs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666D9D9C-2196-09ED-F343-F26F30AB8062}"/>
              </a:ext>
            </a:extLst>
          </p:cNvPr>
          <p:cNvSpPr txBox="1"/>
          <p:nvPr/>
        </p:nvSpPr>
        <p:spPr>
          <a:xfrm>
            <a:off x="2396286" y="260835"/>
            <a:ext cx="765908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defRPr/>
            </a:pPr>
            <a:r>
              <a:rPr kumimoji="0" lang="ru-RU" sz="1800" b="0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Министерство </a:t>
            </a:r>
            <a:r>
              <a:rPr lang="ru-RU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просвещения </a:t>
            </a:r>
            <a:r>
              <a:rPr kumimoji="0" lang="ru-RU" sz="1800" b="0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Республики Казахстан</a:t>
            </a:r>
            <a:r>
              <a:rPr lang="ru-RU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defRPr/>
            </a:pPr>
            <a:r>
              <a:rPr lang="ru-RU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Национальный центр</a:t>
            </a:r>
            <a:r>
              <a:rPr kumimoji="0" lang="ru-RU" sz="1800" b="0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исследований и оценки образования </a:t>
            </a:r>
            <a:r>
              <a:rPr kumimoji="0" lang="ru-RU" sz="1800" b="0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ru-RU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Талдау</a:t>
            </a:r>
            <a:r>
              <a:rPr kumimoji="0" lang="ru-RU" sz="1800" b="0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  <a:r>
              <a:rPr lang="ru-RU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>
              <a:defRPr/>
            </a:pPr>
            <a:r>
              <a:rPr lang="ru-RU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им. А. </a:t>
            </a:r>
            <a:r>
              <a:rPr lang="ru-RU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Байтұрсынұлы</a:t>
            </a:r>
            <a:endParaRPr lang="ru-RU" sz="1800" b="0" i="0" u="none" strike="noStrike" kern="120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93882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Прямоугольник 5">
            <a:extLst>
              <a:ext uri="{FF2B5EF4-FFF2-40B4-BE49-F238E27FC236}">
                <a16:creationId xmlns:a16="http://schemas.microsoft.com/office/drawing/2014/main" xmlns="" id="{5C911DF8-BCF1-A0A5-BEC6-E92C1390649A}"/>
              </a:ext>
            </a:extLst>
          </p:cNvPr>
          <p:cNvSpPr/>
          <p:nvPr/>
        </p:nvSpPr>
        <p:spPr>
          <a:xfrm>
            <a:off x="1050589" y="1987761"/>
            <a:ext cx="4593148" cy="584775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Цель: 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оценка качества знаний обучающихся в соответствии с требованиями ГОСО</a:t>
            </a:r>
          </a:p>
        </p:txBody>
      </p:sp>
      <p:sp>
        <p:nvSpPr>
          <p:cNvPr id="38" name="Прямоугольник 28">
            <a:extLst>
              <a:ext uri="{FF2B5EF4-FFF2-40B4-BE49-F238E27FC236}">
                <a16:creationId xmlns:a16="http://schemas.microsoft.com/office/drawing/2014/main" xmlns="" id="{39282952-A888-38ED-FB54-70C6DD872C4A}"/>
              </a:ext>
            </a:extLst>
          </p:cNvPr>
          <p:cNvSpPr/>
          <p:nvPr/>
        </p:nvSpPr>
        <p:spPr>
          <a:xfrm>
            <a:off x="6845755" y="4103453"/>
            <a:ext cx="446527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>
                <a:latin typeface="Arial" panose="020B0604020202020204" pitchFamily="34" charset="0"/>
                <a:cs typeface="Arial" panose="020B0604020202020204" pitchFamily="34" charset="0"/>
              </a:rPr>
              <a:t>Формат: </a:t>
            </a:r>
            <a:r>
              <a:rPr lang="ru-RU" sz="1600">
                <a:latin typeface="Arial"/>
                <a:cs typeface="Arial"/>
              </a:rPr>
              <a:t>компьютерный, онлайн 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xmlns="" id="{C20E51C4-EEC5-9C19-708C-B97B0C8FD25D}"/>
              </a:ext>
            </a:extLst>
          </p:cNvPr>
          <p:cNvSpPr txBox="1"/>
          <p:nvPr/>
        </p:nvSpPr>
        <p:spPr>
          <a:xfrm>
            <a:off x="1114528" y="4030556"/>
            <a:ext cx="44652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>
                <a:latin typeface="Arial" panose="020B0604020202020204" pitchFamily="34" charset="0"/>
                <a:cs typeface="Arial" panose="020B0604020202020204" pitchFamily="34" charset="0"/>
              </a:rPr>
              <a:t>Участники: </a:t>
            </a:r>
            <a:r>
              <a:rPr lang="ru-RU" sz="1600">
                <a:latin typeface="Arial" panose="020B0604020202020204" pitchFamily="34" charset="0"/>
                <a:cs typeface="Arial" panose="020B0604020202020204" pitchFamily="34" charset="0"/>
              </a:rPr>
              <a:t>4, 9 классы (выборочно по 42 ученика, итого 84)</a:t>
            </a:r>
            <a:endParaRPr lang="x-none" sz="16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xmlns="" id="{49AEA1D1-64DB-F96F-81C8-EB5E52FCFF74}"/>
              </a:ext>
            </a:extLst>
          </p:cNvPr>
          <p:cNvSpPr txBox="1"/>
          <p:nvPr/>
        </p:nvSpPr>
        <p:spPr>
          <a:xfrm>
            <a:off x="6830354" y="2038614"/>
            <a:ext cx="4760729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1600" b="1">
                <a:latin typeface="Arial" panose="020B0604020202020204" pitchFamily="34" charset="0"/>
                <a:cs typeface="Arial" panose="020B0604020202020204" pitchFamily="34" charset="0"/>
              </a:rPr>
              <a:t>Охват:</a:t>
            </a:r>
            <a:r>
              <a:rPr lang="ru-RU" sz="1600">
                <a:latin typeface="Arial" panose="020B0604020202020204" pitchFamily="34" charset="0"/>
                <a:cs typeface="Arial" panose="020B0604020202020204" pitchFamily="34" charset="0"/>
              </a:rPr>
              <a:t> все полнокомплектные школы, ранее не участвовавшие в МОДО - </a:t>
            </a:r>
            <a:r>
              <a:rPr lang="ru-RU" sz="1600" b="1">
                <a:latin typeface="Arial" panose="020B0604020202020204" pitchFamily="34" charset="0"/>
                <a:cs typeface="Arial" panose="020B0604020202020204" pitchFamily="34" charset="0"/>
              </a:rPr>
              <a:t>2462</a:t>
            </a:r>
          </a:p>
        </p:txBody>
      </p:sp>
      <p:sp>
        <p:nvSpPr>
          <p:cNvPr id="2" name="Google Shape;131;p3">
            <a:extLst>
              <a:ext uri="{FF2B5EF4-FFF2-40B4-BE49-F238E27FC236}">
                <a16:creationId xmlns:a16="http://schemas.microsoft.com/office/drawing/2014/main" xmlns="" id="{3955533B-2AF6-16D8-72F3-27CA234B70E9}"/>
              </a:ext>
            </a:extLst>
          </p:cNvPr>
          <p:cNvSpPr/>
          <p:nvPr/>
        </p:nvSpPr>
        <p:spPr>
          <a:xfrm rot="10800000">
            <a:off x="0" y="-11468"/>
            <a:ext cx="12192000" cy="648000"/>
          </a:xfrm>
          <a:custGeom>
            <a:avLst/>
            <a:gdLst/>
            <a:ahLst/>
            <a:cxnLst/>
            <a:rect l="l" t="t" r="r" b="b"/>
            <a:pathLst>
              <a:path w="12192000" h="684000" extrusionOk="0">
                <a:moveTo>
                  <a:pt x="12192000" y="677793"/>
                </a:moveTo>
                <a:lnTo>
                  <a:pt x="12192000" y="684000"/>
                </a:lnTo>
                <a:lnTo>
                  <a:pt x="1792107" y="684000"/>
                </a:lnTo>
                <a:close/>
                <a:moveTo>
                  <a:pt x="0" y="0"/>
                </a:moveTo>
                <a:lnTo>
                  <a:pt x="1708150" y="0"/>
                </a:lnTo>
                <a:lnTo>
                  <a:pt x="1517390" y="684000"/>
                </a:lnTo>
                <a:lnTo>
                  <a:pt x="0" y="684000"/>
                </a:lnTo>
                <a:close/>
              </a:path>
            </a:pathLst>
          </a:custGeom>
          <a:solidFill>
            <a:srgbClr val="F9CF0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x-non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  <a:sym typeface="Calibri"/>
            </a:endParaRPr>
          </a:p>
        </p:txBody>
      </p:sp>
      <p:sp>
        <p:nvSpPr>
          <p:cNvPr id="3" name="Номер слайда 1">
            <a:extLst>
              <a:ext uri="{FF2B5EF4-FFF2-40B4-BE49-F238E27FC236}">
                <a16:creationId xmlns:a16="http://schemas.microsoft.com/office/drawing/2014/main" xmlns="" id="{99EDB5A0-223D-0CBC-9FF5-EA3D445F4729}"/>
              </a:ext>
            </a:extLst>
          </p:cNvPr>
          <p:cNvSpPr txBox="1">
            <a:spLocks/>
          </p:cNvSpPr>
          <p:nvPr/>
        </p:nvSpPr>
        <p:spPr bwMode="auto">
          <a:xfrm>
            <a:off x="11104188" y="58637"/>
            <a:ext cx="863599" cy="5077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spcFirstLastPara="1" wrap="square" lIns="91425" tIns="45700" rIns="91425" bIns="45700" anchor="t" anchorCtr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indent="0" algn="r">
              <a:buNone/>
              <a:defRPr sz="1500" b="1">
                <a:solidFill>
                  <a:schemeClr val="lt1"/>
                </a:solidFill>
                <a:latin typeface="Oswald"/>
                <a:ea typeface="Oswald"/>
                <a:cs typeface="Oswald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5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Oswald"/>
              </a:rPr>
              <a:t>слайд</a:t>
            </a:r>
            <a:endParaRPr kumimoji="0" lang="ru-RU" altLang="ru-RU" sz="12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Google Shape;132;p3">
            <a:extLst>
              <a:ext uri="{FF2B5EF4-FFF2-40B4-BE49-F238E27FC236}">
                <a16:creationId xmlns:a16="http://schemas.microsoft.com/office/drawing/2014/main" xmlns="" id="{8DF21BB4-D247-08FD-F01C-7141AA8C1F2A}"/>
              </a:ext>
            </a:extLst>
          </p:cNvPr>
          <p:cNvSpPr/>
          <p:nvPr/>
        </p:nvSpPr>
        <p:spPr>
          <a:xfrm rot="10800000">
            <a:off x="-1" y="-11468"/>
            <a:ext cx="11253355" cy="648000"/>
          </a:xfrm>
          <a:custGeom>
            <a:avLst/>
            <a:gdLst/>
            <a:ahLst/>
            <a:cxnLst/>
            <a:rect l="l" t="t" r="r" b="b"/>
            <a:pathLst>
              <a:path w="10674610" h="684000" extrusionOk="0">
                <a:moveTo>
                  <a:pt x="190760" y="0"/>
                </a:moveTo>
                <a:lnTo>
                  <a:pt x="10674610" y="0"/>
                </a:lnTo>
                <a:lnTo>
                  <a:pt x="10674610" y="677793"/>
                </a:lnTo>
                <a:lnTo>
                  <a:pt x="274734" y="684000"/>
                </a:lnTo>
                <a:lnTo>
                  <a:pt x="0" y="684000"/>
                </a:lnTo>
                <a:close/>
              </a:path>
            </a:pathLst>
          </a:custGeom>
          <a:solidFill>
            <a:srgbClr val="00206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x-non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  <a:sym typeface="Calibri"/>
            </a:endParaRPr>
          </a:p>
        </p:txBody>
      </p:sp>
      <p:sp>
        <p:nvSpPr>
          <p:cNvPr id="6" name="Google Shape;133;p3">
            <a:extLst>
              <a:ext uri="{FF2B5EF4-FFF2-40B4-BE49-F238E27FC236}">
                <a16:creationId xmlns:a16="http://schemas.microsoft.com/office/drawing/2014/main" xmlns="" id="{A7C9B148-0323-80B2-7494-55F495CDBB4E}"/>
              </a:ext>
            </a:extLst>
          </p:cNvPr>
          <p:cNvSpPr txBox="1"/>
          <p:nvPr/>
        </p:nvSpPr>
        <p:spPr>
          <a:xfrm>
            <a:off x="224213" y="131380"/>
            <a:ext cx="9831534" cy="4000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433513" algn="l"/>
              </a:tabLst>
              <a:defRPr/>
            </a:pPr>
            <a:r>
              <a:rPr lang="kk-KZ" sz="2000" b="1">
                <a:solidFill>
                  <a:schemeClr val="bg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  <a:sym typeface="Oswald"/>
              </a:rPr>
              <a:t>МОНИТОРИНГ ОБРАЗОВАТЕЛЬНЫХ ДОСТИЖЕНИЙ ОБУЧАЮЩИХСЯ</a:t>
            </a:r>
          </a:p>
        </p:txBody>
      </p:sp>
      <p:sp>
        <p:nvSpPr>
          <p:cNvPr id="10" name="Прямоугольник 1">
            <a:extLst>
              <a:ext uri="{FF2B5EF4-FFF2-40B4-BE49-F238E27FC236}">
                <a16:creationId xmlns:a16="http://schemas.microsoft.com/office/drawing/2014/main" xmlns="" id="{957CF4FA-2B6D-89BB-E465-6A95D90FD754}"/>
              </a:ext>
            </a:extLst>
          </p:cNvPr>
          <p:cNvSpPr/>
          <p:nvPr/>
        </p:nvSpPr>
        <p:spPr>
          <a:xfrm>
            <a:off x="870013" y="832882"/>
            <a:ext cx="10383341" cy="8156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МОДО проводится в соответствии с пунктом 4 статьи 55 Закона Республики Казахстан                             </a:t>
            </a:r>
          </a:p>
          <a:p>
            <a:pPr algn="ctr"/>
            <a:r>
              <a:rPr lang="ru-RU" sz="160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«Об образовании» </a:t>
            </a:r>
            <a:r>
              <a:rPr lang="en-US" sz="160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ru-RU" sz="160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 27 июля 2007 года № 319-III</a:t>
            </a:r>
          </a:p>
          <a:p>
            <a:pPr algn="ctr"/>
            <a:r>
              <a:rPr lang="ru-RU" sz="1500"/>
              <a:t> </a:t>
            </a:r>
            <a:endParaRPr lang="ru-RU" sz="1500" i="1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48D70431-F615-39E4-86AA-1959D99800C0}"/>
              </a:ext>
            </a:extLst>
          </p:cNvPr>
          <p:cNvSpPr txBox="1"/>
          <p:nvPr/>
        </p:nvSpPr>
        <p:spPr>
          <a:xfrm>
            <a:off x="1096452" y="3111529"/>
            <a:ext cx="4465271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600" b="1">
                <a:latin typeface="Arial" panose="020B0604020202020204" pitchFamily="34" charset="0"/>
                <a:cs typeface="Arial" panose="020B0604020202020204" pitchFamily="34" charset="0"/>
              </a:rPr>
              <a:t>Даты</a:t>
            </a:r>
            <a:r>
              <a:rPr kumimoji="0" lang="ru-RU" sz="1400" b="1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ru-RU" sz="1600">
                <a:latin typeface="Arial" panose="020B0604020202020204" pitchFamily="34" charset="0"/>
                <a:cs typeface="Arial" panose="020B0604020202020204" pitchFamily="34" charset="0"/>
              </a:rPr>
              <a:t>15-26 апреля 2024 года (10 </a:t>
            </a:r>
            <a:r>
              <a:rPr lang="ru-RU" sz="1600" err="1">
                <a:latin typeface="Arial" panose="020B0604020202020204" pitchFamily="34" charset="0"/>
                <a:cs typeface="Arial" panose="020B0604020202020204" pitchFamily="34" charset="0"/>
              </a:rPr>
              <a:t>раб.дней</a:t>
            </a:r>
            <a:r>
              <a:rPr lang="ru-RU" sz="160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</a:p>
        </p:txBody>
      </p:sp>
      <p:pic>
        <p:nvPicPr>
          <p:cNvPr id="12" name="Рисунок 11">
            <a:extLst>
              <a:ext uri="{FF2B5EF4-FFF2-40B4-BE49-F238E27FC236}">
                <a16:creationId xmlns:a16="http://schemas.microsoft.com/office/drawing/2014/main" xmlns="" id="{FFC8B9EF-D3C1-29FB-E3B7-C65490044B7F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14028" y="3030275"/>
            <a:ext cx="506922" cy="456603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C51B50FD-F54F-EA57-EC45-4C3A2E115E85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295485" y="4081358"/>
            <a:ext cx="704735" cy="382744"/>
          </a:xfrm>
          <a:prstGeom prst="rect">
            <a:avLst/>
          </a:prstGeom>
        </p:spPr>
      </p:pic>
      <p:sp>
        <p:nvSpPr>
          <p:cNvPr id="13" name="Freeform 9">
            <a:extLst>
              <a:ext uri="{FF2B5EF4-FFF2-40B4-BE49-F238E27FC236}">
                <a16:creationId xmlns:a16="http://schemas.microsoft.com/office/drawing/2014/main" xmlns="" id="{7013D308-FC17-7D31-CEAD-EA7ABDD7A19B}"/>
              </a:ext>
            </a:extLst>
          </p:cNvPr>
          <p:cNvSpPr/>
          <p:nvPr/>
        </p:nvSpPr>
        <p:spPr>
          <a:xfrm>
            <a:off x="414569" y="2038614"/>
            <a:ext cx="506381" cy="456603"/>
          </a:xfrm>
          <a:custGeom>
            <a:avLst/>
            <a:gdLst/>
            <a:ahLst/>
            <a:cxnLst/>
            <a:rect l="l" t="t" r="r" b="b"/>
            <a:pathLst>
              <a:path w="4152550" h="4114800">
                <a:moveTo>
                  <a:pt x="0" y="0"/>
                </a:moveTo>
                <a:lnTo>
                  <a:pt x="4152551" y="0"/>
                </a:lnTo>
                <a:lnTo>
                  <a:pt x="4152551" y="4114800"/>
                </a:lnTo>
                <a:lnTo>
                  <a:pt x="0" y="4114800"/>
                </a:lnTo>
                <a:lnTo>
                  <a:pt x="0" y="0"/>
                </a:lnTo>
                <a:close/>
              </a:path>
            </a:pathLst>
          </a:custGeom>
          <a:blipFill>
            <a:blip r:embed="rId5">
              <a:extLst>
                <a:ext uri="{96DAC541-7B7A-43D3-8B79-37D633B846F1}">
                  <asvg:svgBlip xmlns:asvg="http://schemas.microsoft.com/office/drawing/2016/SVG/main" xmlns="" r:embed="rId6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ru-RU"/>
          </a:p>
        </p:txBody>
      </p:sp>
      <p:pic>
        <p:nvPicPr>
          <p:cNvPr id="15" name="Рисунок 14">
            <a:extLst>
              <a:ext uri="{FF2B5EF4-FFF2-40B4-BE49-F238E27FC236}">
                <a16:creationId xmlns:a16="http://schemas.microsoft.com/office/drawing/2014/main" xmlns="" id="{617A09F5-12AC-34A0-FD9D-497BD4C8258B}"/>
              </a:ext>
            </a:extLst>
          </p:cNvPr>
          <p:cNvPicPr>
            <a:picLocks noChangeAspect="1"/>
          </p:cNvPicPr>
          <p:nvPr/>
        </p:nvPicPr>
        <p:blipFill>
          <a:blip r:embed="rId7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285213" y="2086148"/>
            <a:ext cx="448909" cy="448909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707B0AFE-1113-95DD-D19D-BB516407AE81}"/>
              </a:ext>
            </a:extLst>
          </p:cNvPr>
          <p:cNvSpPr txBox="1"/>
          <p:nvPr/>
        </p:nvSpPr>
        <p:spPr>
          <a:xfrm>
            <a:off x="6845755" y="2888123"/>
            <a:ext cx="4932217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Области оценивания: </a:t>
            </a:r>
            <a:r>
              <a:rPr kumimoji="0" lang="ru-RU" sz="160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чтение, математика, естествознание </a:t>
            </a:r>
            <a:r>
              <a:rPr kumimoji="0" lang="ru-RU" sz="1600" i="1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на языке обучения</a:t>
            </a:r>
            <a:r>
              <a:rPr kumimoji="0" lang="ru-RU" sz="160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и анкетирование</a:t>
            </a:r>
          </a:p>
        </p:txBody>
      </p:sp>
      <p:pic>
        <p:nvPicPr>
          <p:cNvPr id="17" name="Рисунок 16">
            <a:extLst>
              <a:ext uri="{FF2B5EF4-FFF2-40B4-BE49-F238E27FC236}">
                <a16:creationId xmlns:a16="http://schemas.microsoft.com/office/drawing/2014/main" xmlns="" id="{3A6577DD-D629-665F-81C4-E750C8D7A0A0}"/>
              </a:ext>
            </a:extLst>
          </p:cNvPr>
          <p:cNvPicPr>
            <a:picLocks noChangeAspect="1"/>
          </p:cNvPicPr>
          <p:nvPr/>
        </p:nvPicPr>
        <p:blipFill>
          <a:blip r:embed="rId8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214406" y="2956321"/>
            <a:ext cx="590525" cy="570986"/>
          </a:xfrm>
          <a:prstGeom prst="rect">
            <a:avLst/>
          </a:prstGeom>
        </p:spPr>
      </p:pic>
      <p:pic>
        <p:nvPicPr>
          <p:cNvPr id="19" name="Рисунок 18">
            <a:extLst>
              <a:ext uri="{FF2B5EF4-FFF2-40B4-BE49-F238E27FC236}">
                <a16:creationId xmlns:a16="http://schemas.microsoft.com/office/drawing/2014/main" xmlns="" id="{884D72CE-3369-8771-C2E5-C99128BD33EF}"/>
              </a:ext>
            </a:extLst>
          </p:cNvPr>
          <p:cNvPicPr>
            <a:picLocks noChangeAspect="1"/>
          </p:cNvPicPr>
          <p:nvPr/>
        </p:nvPicPr>
        <p:blipFill>
          <a:blip r:embed="rId9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221702" y="4016844"/>
            <a:ext cx="608652" cy="5648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30154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1FF15EF2-D81D-91C7-5D67-D2648E540BBC}"/>
              </a:ext>
            </a:extLst>
          </p:cNvPr>
          <p:cNvSpPr txBox="1"/>
          <p:nvPr/>
        </p:nvSpPr>
        <p:spPr>
          <a:xfrm>
            <a:off x="224213" y="886585"/>
            <a:ext cx="2544924" cy="44627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2300" b="1">
                <a:latin typeface="Arial" panose="020B0604020202020204" pitchFamily="34" charset="0"/>
                <a:cs typeface="Arial" panose="020B0604020202020204" pitchFamily="34" charset="0"/>
              </a:rPr>
              <a:t>4 класс</a:t>
            </a:r>
            <a:endParaRPr lang="x-none" sz="23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Прямоугольник 8">
            <a:extLst>
              <a:ext uri="{FF2B5EF4-FFF2-40B4-BE49-F238E27FC236}">
                <a16:creationId xmlns:a16="http://schemas.microsoft.com/office/drawing/2014/main" xmlns="" id="{1A1A387D-55AA-867F-B1F1-631047B7D25A}"/>
              </a:ext>
            </a:extLst>
          </p:cNvPr>
          <p:cNvSpPr/>
          <p:nvPr/>
        </p:nvSpPr>
        <p:spPr>
          <a:xfrm>
            <a:off x="756051" y="4333619"/>
            <a:ext cx="5032878" cy="1200329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ru-RU" b="1">
                <a:solidFill>
                  <a:srgbClr val="002060"/>
                </a:solidFill>
                <a:latin typeface="Arial"/>
                <a:cs typeface="Arial"/>
              </a:rPr>
              <a:t>154 мину</a:t>
            </a:r>
            <a:r>
              <a:rPr lang="ru-RU">
                <a:solidFill>
                  <a:srgbClr val="002060"/>
                </a:solidFill>
                <a:latin typeface="Arial"/>
                <a:cs typeface="Arial"/>
              </a:rPr>
              <a:t>ты (2 часа 34 минут)</a:t>
            </a:r>
          </a:p>
          <a:p>
            <a:r>
              <a:rPr lang="kk-KZ">
                <a:solidFill>
                  <a:srgbClr val="002060"/>
                </a:solidFill>
                <a:latin typeface="Arial"/>
                <a:cs typeface="Arial"/>
              </a:rPr>
              <a:t> </a:t>
            </a:r>
          </a:p>
          <a:p>
            <a:r>
              <a:rPr lang="en-US" i="1">
                <a:solidFill>
                  <a:srgbClr val="002060"/>
                </a:solidFill>
                <a:latin typeface="Arial"/>
                <a:cs typeface="Arial"/>
              </a:rPr>
              <a:t>c </a:t>
            </a:r>
            <a:r>
              <a:rPr lang="kk-KZ" i="1" err="1">
                <a:solidFill>
                  <a:srgbClr val="002060"/>
                </a:solidFill>
                <a:latin typeface="Arial"/>
                <a:cs typeface="Arial"/>
              </a:rPr>
              <a:t>перерывами</a:t>
            </a:r>
            <a:r>
              <a:rPr lang="kk-KZ" i="1">
                <a:solidFill>
                  <a:srgbClr val="002060"/>
                </a:solidFill>
                <a:latin typeface="Arial"/>
                <a:cs typeface="Arial"/>
              </a:rPr>
              <a:t> до 10 минут (</a:t>
            </a:r>
            <a:r>
              <a:rPr lang="kk-KZ" i="1" err="1">
                <a:solidFill>
                  <a:srgbClr val="002060"/>
                </a:solidFill>
                <a:latin typeface="Arial"/>
                <a:cs typeface="Arial"/>
              </a:rPr>
              <a:t>по</a:t>
            </a:r>
            <a:r>
              <a:rPr lang="kk-KZ" i="1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kk-KZ" i="1" err="1">
                <a:solidFill>
                  <a:srgbClr val="002060"/>
                </a:solidFill>
                <a:latin typeface="Arial"/>
                <a:cs typeface="Arial"/>
              </a:rPr>
              <a:t>желанию</a:t>
            </a:r>
            <a:r>
              <a:rPr lang="kk-KZ" i="1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kk-KZ" i="1" err="1">
                <a:solidFill>
                  <a:srgbClr val="002060"/>
                </a:solidFill>
                <a:latin typeface="Arial"/>
                <a:cs typeface="Arial"/>
              </a:rPr>
              <a:t>обучающегося</a:t>
            </a:r>
            <a:r>
              <a:rPr lang="kk-KZ" i="1">
                <a:solidFill>
                  <a:srgbClr val="002060"/>
                </a:solidFill>
                <a:latin typeface="Arial"/>
                <a:cs typeface="Arial"/>
              </a:rPr>
              <a:t>) </a:t>
            </a:r>
            <a:r>
              <a:rPr lang="kk-KZ" i="1" err="1">
                <a:solidFill>
                  <a:srgbClr val="002060"/>
                </a:solidFill>
                <a:latin typeface="Arial"/>
                <a:cs typeface="Arial"/>
              </a:rPr>
              <a:t>каждые</a:t>
            </a:r>
            <a:r>
              <a:rPr lang="kk-KZ" i="1">
                <a:solidFill>
                  <a:srgbClr val="002060"/>
                </a:solidFill>
                <a:latin typeface="Arial"/>
                <a:cs typeface="Arial"/>
              </a:rPr>
              <a:t> 25 минут</a:t>
            </a:r>
            <a:endParaRPr lang="ru-RU" i="1">
              <a:solidFill>
                <a:srgbClr val="002060"/>
              </a:solidFill>
              <a:latin typeface="Arial"/>
              <a:cs typeface="Arial"/>
            </a:endParaRPr>
          </a:p>
        </p:txBody>
      </p:sp>
      <p:sp>
        <p:nvSpPr>
          <p:cNvPr id="4" name="Google Shape;131;p3">
            <a:extLst>
              <a:ext uri="{FF2B5EF4-FFF2-40B4-BE49-F238E27FC236}">
                <a16:creationId xmlns:a16="http://schemas.microsoft.com/office/drawing/2014/main" xmlns="" id="{0A7F34AA-421A-0479-69DA-5EAD91719C0A}"/>
              </a:ext>
            </a:extLst>
          </p:cNvPr>
          <p:cNvSpPr/>
          <p:nvPr/>
        </p:nvSpPr>
        <p:spPr>
          <a:xfrm rot="10800000">
            <a:off x="0" y="-11468"/>
            <a:ext cx="12192000" cy="648000"/>
          </a:xfrm>
          <a:custGeom>
            <a:avLst/>
            <a:gdLst/>
            <a:ahLst/>
            <a:cxnLst/>
            <a:rect l="l" t="t" r="r" b="b"/>
            <a:pathLst>
              <a:path w="12192000" h="684000" extrusionOk="0">
                <a:moveTo>
                  <a:pt x="12192000" y="677793"/>
                </a:moveTo>
                <a:lnTo>
                  <a:pt x="12192000" y="684000"/>
                </a:lnTo>
                <a:lnTo>
                  <a:pt x="1792107" y="684000"/>
                </a:lnTo>
                <a:close/>
                <a:moveTo>
                  <a:pt x="0" y="0"/>
                </a:moveTo>
                <a:lnTo>
                  <a:pt x="1708150" y="0"/>
                </a:lnTo>
                <a:lnTo>
                  <a:pt x="1517390" y="684000"/>
                </a:lnTo>
                <a:lnTo>
                  <a:pt x="0" y="684000"/>
                </a:lnTo>
                <a:close/>
              </a:path>
            </a:pathLst>
          </a:custGeom>
          <a:solidFill>
            <a:srgbClr val="F9CF0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x-non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  <a:sym typeface="Calibri"/>
            </a:endParaRPr>
          </a:p>
        </p:txBody>
      </p:sp>
      <p:sp>
        <p:nvSpPr>
          <p:cNvPr id="9" name="Номер слайда 1">
            <a:extLst>
              <a:ext uri="{FF2B5EF4-FFF2-40B4-BE49-F238E27FC236}">
                <a16:creationId xmlns:a16="http://schemas.microsoft.com/office/drawing/2014/main" xmlns="" id="{8648A68F-ADF6-414F-FD55-5BA42278E14B}"/>
              </a:ext>
            </a:extLst>
          </p:cNvPr>
          <p:cNvSpPr txBox="1">
            <a:spLocks/>
          </p:cNvSpPr>
          <p:nvPr/>
        </p:nvSpPr>
        <p:spPr bwMode="auto">
          <a:xfrm>
            <a:off x="11104188" y="58637"/>
            <a:ext cx="863599" cy="5077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spcFirstLastPara="1" wrap="square" lIns="91425" tIns="45700" rIns="91425" bIns="45700" anchor="t" anchorCtr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indent="0" algn="r">
              <a:buNone/>
              <a:defRPr sz="1500" b="1">
                <a:solidFill>
                  <a:schemeClr val="lt1"/>
                </a:solidFill>
                <a:latin typeface="Oswald"/>
                <a:ea typeface="Oswald"/>
                <a:cs typeface="Oswald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k-KZ" altLang="ru-RU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kumimoji="0" lang="ru-RU" altLang="ru-RU" sz="15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Oswald"/>
              </a:rPr>
              <a:t>слайд</a:t>
            </a:r>
            <a:endParaRPr kumimoji="0" lang="ru-RU" altLang="ru-RU" sz="12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Google Shape;132;p3">
            <a:extLst>
              <a:ext uri="{FF2B5EF4-FFF2-40B4-BE49-F238E27FC236}">
                <a16:creationId xmlns:a16="http://schemas.microsoft.com/office/drawing/2014/main" xmlns="" id="{0B6F021A-E28C-F2F2-6210-496B8B83C1D8}"/>
              </a:ext>
            </a:extLst>
          </p:cNvPr>
          <p:cNvSpPr/>
          <p:nvPr/>
        </p:nvSpPr>
        <p:spPr>
          <a:xfrm rot="10800000">
            <a:off x="-1" y="-11468"/>
            <a:ext cx="11253355" cy="648000"/>
          </a:xfrm>
          <a:custGeom>
            <a:avLst/>
            <a:gdLst/>
            <a:ahLst/>
            <a:cxnLst/>
            <a:rect l="l" t="t" r="r" b="b"/>
            <a:pathLst>
              <a:path w="10674610" h="684000" extrusionOk="0">
                <a:moveTo>
                  <a:pt x="190760" y="0"/>
                </a:moveTo>
                <a:lnTo>
                  <a:pt x="10674610" y="0"/>
                </a:lnTo>
                <a:lnTo>
                  <a:pt x="10674610" y="677793"/>
                </a:lnTo>
                <a:lnTo>
                  <a:pt x="274734" y="684000"/>
                </a:lnTo>
                <a:lnTo>
                  <a:pt x="0" y="684000"/>
                </a:lnTo>
                <a:close/>
              </a:path>
            </a:pathLst>
          </a:custGeom>
          <a:solidFill>
            <a:srgbClr val="00206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x-non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  <a:sym typeface="Calibri"/>
            </a:endParaRPr>
          </a:p>
        </p:txBody>
      </p:sp>
      <p:sp>
        <p:nvSpPr>
          <p:cNvPr id="15" name="Google Shape;133;p3">
            <a:extLst>
              <a:ext uri="{FF2B5EF4-FFF2-40B4-BE49-F238E27FC236}">
                <a16:creationId xmlns:a16="http://schemas.microsoft.com/office/drawing/2014/main" xmlns="" id="{2205685D-C973-7198-FA99-4D5D634C8DCE}"/>
              </a:ext>
            </a:extLst>
          </p:cNvPr>
          <p:cNvSpPr txBox="1"/>
          <p:nvPr/>
        </p:nvSpPr>
        <p:spPr>
          <a:xfrm>
            <a:off x="224213" y="131380"/>
            <a:ext cx="9831534" cy="4000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433513" algn="l"/>
              </a:tabLst>
              <a:defRPr/>
            </a:pPr>
            <a:r>
              <a:rPr lang="ru-RU" sz="2000" b="1">
                <a:solidFill>
                  <a:schemeClr val="bg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  <a:sym typeface="Oswald"/>
              </a:rPr>
              <a:t>ФОРМАТ ТЕСТИРОВАНИЯ</a:t>
            </a:r>
            <a:endParaRPr lang="kk-KZ" sz="2000" b="1">
              <a:solidFill>
                <a:schemeClr val="bg1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  <a:sym typeface="Oswald"/>
            </a:endParaRP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xmlns="" id="{76629F03-335E-D319-01F5-DA6F2E74E905}"/>
              </a:ext>
            </a:extLst>
          </p:cNvPr>
          <p:cNvCxnSpPr/>
          <p:nvPr/>
        </p:nvCxnSpPr>
        <p:spPr>
          <a:xfrm>
            <a:off x="6037346" y="876843"/>
            <a:ext cx="0" cy="5202907"/>
          </a:xfrm>
          <a:prstGeom prst="line">
            <a:avLst/>
          </a:prstGeom>
          <a:ln w="9525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9AC32248-ED0C-F047-110A-336AD7AB9B69}"/>
              </a:ext>
            </a:extLst>
          </p:cNvPr>
          <p:cNvSpPr txBox="1"/>
          <p:nvPr/>
        </p:nvSpPr>
        <p:spPr>
          <a:xfrm>
            <a:off x="6243722" y="933997"/>
            <a:ext cx="2952097" cy="44627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2300" b="1">
                <a:latin typeface="Arial" panose="020B0604020202020204" pitchFamily="34" charset="0"/>
                <a:cs typeface="Arial" panose="020B0604020202020204" pitchFamily="34" charset="0"/>
              </a:rPr>
              <a:t>9 класс</a:t>
            </a:r>
            <a:endParaRPr lang="x-none" sz="23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Прямоугольник 8">
            <a:extLst>
              <a:ext uri="{FF2B5EF4-FFF2-40B4-BE49-F238E27FC236}">
                <a16:creationId xmlns:a16="http://schemas.microsoft.com/office/drawing/2014/main" xmlns="" id="{1FAF7DD3-0127-51C0-D21B-F21C6EBDED1B}"/>
              </a:ext>
            </a:extLst>
          </p:cNvPr>
          <p:cNvSpPr/>
          <p:nvPr/>
        </p:nvSpPr>
        <p:spPr>
          <a:xfrm>
            <a:off x="6679380" y="4333619"/>
            <a:ext cx="5032878" cy="1200329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ru-RU" b="1">
                <a:solidFill>
                  <a:srgbClr val="002060"/>
                </a:solidFill>
                <a:latin typeface="Arial"/>
                <a:cs typeface="Arial"/>
              </a:rPr>
              <a:t>189 мину</a:t>
            </a:r>
            <a:r>
              <a:rPr lang="ru-RU">
                <a:solidFill>
                  <a:srgbClr val="002060"/>
                </a:solidFill>
                <a:latin typeface="Arial"/>
                <a:cs typeface="Arial"/>
              </a:rPr>
              <a:t>т (3 часа 9 минут)</a:t>
            </a:r>
          </a:p>
          <a:p>
            <a:r>
              <a:rPr lang="kk-KZ">
                <a:solidFill>
                  <a:srgbClr val="002060"/>
                </a:solidFill>
                <a:latin typeface="Arial"/>
                <a:cs typeface="Arial"/>
              </a:rPr>
              <a:t> </a:t>
            </a:r>
          </a:p>
          <a:p>
            <a:r>
              <a:rPr lang="en-US" i="1">
                <a:solidFill>
                  <a:srgbClr val="002060"/>
                </a:solidFill>
                <a:latin typeface="Arial"/>
                <a:cs typeface="Arial"/>
              </a:rPr>
              <a:t>c </a:t>
            </a:r>
            <a:r>
              <a:rPr lang="kk-KZ" i="1" err="1">
                <a:solidFill>
                  <a:srgbClr val="002060"/>
                </a:solidFill>
                <a:latin typeface="Arial"/>
                <a:cs typeface="Arial"/>
              </a:rPr>
              <a:t>перерывами</a:t>
            </a:r>
            <a:r>
              <a:rPr lang="kk-KZ" i="1">
                <a:solidFill>
                  <a:srgbClr val="002060"/>
                </a:solidFill>
                <a:latin typeface="Arial"/>
                <a:cs typeface="Arial"/>
              </a:rPr>
              <a:t> до 10 минут (</a:t>
            </a:r>
            <a:r>
              <a:rPr lang="kk-KZ" i="1" err="1">
                <a:solidFill>
                  <a:srgbClr val="002060"/>
                </a:solidFill>
                <a:latin typeface="Arial"/>
                <a:cs typeface="Arial"/>
              </a:rPr>
              <a:t>по</a:t>
            </a:r>
            <a:r>
              <a:rPr lang="kk-KZ" i="1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kk-KZ" i="1" err="1">
                <a:solidFill>
                  <a:srgbClr val="002060"/>
                </a:solidFill>
                <a:latin typeface="Arial"/>
                <a:cs typeface="Arial"/>
              </a:rPr>
              <a:t>желанию</a:t>
            </a:r>
            <a:r>
              <a:rPr lang="kk-KZ" i="1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kk-KZ" i="1" err="1">
                <a:solidFill>
                  <a:srgbClr val="002060"/>
                </a:solidFill>
                <a:latin typeface="Arial"/>
                <a:cs typeface="Arial"/>
              </a:rPr>
              <a:t>обучающегося</a:t>
            </a:r>
            <a:r>
              <a:rPr lang="kk-KZ" i="1">
                <a:solidFill>
                  <a:srgbClr val="002060"/>
                </a:solidFill>
                <a:latin typeface="Arial"/>
                <a:cs typeface="Arial"/>
              </a:rPr>
              <a:t>) </a:t>
            </a:r>
            <a:r>
              <a:rPr lang="kk-KZ" i="1" err="1">
                <a:solidFill>
                  <a:srgbClr val="002060"/>
                </a:solidFill>
                <a:latin typeface="Arial"/>
                <a:cs typeface="Arial"/>
              </a:rPr>
              <a:t>каждые</a:t>
            </a:r>
            <a:r>
              <a:rPr lang="kk-KZ" i="1">
                <a:solidFill>
                  <a:srgbClr val="002060"/>
                </a:solidFill>
                <a:latin typeface="Arial"/>
                <a:cs typeface="Arial"/>
              </a:rPr>
              <a:t> 35 минут</a:t>
            </a:r>
            <a:endParaRPr lang="ru-RU" i="1">
              <a:solidFill>
                <a:srgbClr val="002060"/>
              </a:solidFill>
              <a:latin typeface="Arial"/>
              <a:cs typeface="Arial"/>
            </a:endParaRPr>
          </a:p>
        </p:txBody>
      </p:sp>
      <p:pic>
        <p:nvPicPr>
          <p:cNvPr id="2" name="Picture 8" descr="Образования, Школы, Университет, Стационарный, Пакет">
            <a:extLst>
              <a:ext uri="{FF2B5EF4-FFF2-40B4-BE49-F238E27FC236}">
                <a16:creationId xmlns:a16="http://schemas.microsoft.com/office/drawing/2014/main" xmlns="" id="{B6765BA8-74A9-D810-C5FE-0883D1C40DE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56198" b="71901" l="85208" r="93854">
                        <a14:foregroundMark x1="89167" y1="66322" x2="89167" y2="66322"/>
                        <a14:foregroundMark x1="89479" y1="61570" x2="89479" y2="61570"/>
                        <a14:foregroundMark x1="87604" y1="60331" x2="87604" y2="60331"/>
                        <a14:foregroundMark x1="90938" y1="63843" x2="90938" y2="63843"/>
                        <a14:foregroundMark x1="91146" y1="60950" x2="91146" y2="60950"/>
                        <a14:foregroundMark x1="88021" y1="62810" x2="88021" y2="62810"/>
                        <a14:foregroundMark x1="88021" y1="62810" x2="88021" y2="62810"/>
                        <a14:foregroundMark x1="88854" y1="66322" x2="88854" y2="66322"/>
                        <a14:foregroundMark x1="88854" y1="64050" x2="88854" y2="64050"/>
                        <a14:foregroundMark x1="90938" y1="66116" x2="90938" y2="66116"/>
                        <a14:foregroundMark x1="90104" y1="66736" x2="90104" y2="66736"/>
                        <a14:foregroundMark x1="89792" y1="59091" x2="89792" y2="59091"/>
                        <a14:foregroundMark x1="88646" y1="58678" x2="88646" y2="58678"/>
                        <a14:foregroundMark x1="89479" y1="63223" x2="89479" y2="63223"/>
                        <a14:foregroundMark x1="90417" y1="62810" x2="90417" y2="62810"/>
                        <a14:foregroundMark x1="89375" y1="64463" x2="89375" y2="64463"/>
                        <a14:foregroundMark x1="87917" y1="64463" x2="87917" y2="64463"/>
                        <a14:foregroundMark x1="86771" y1="64463" x2="86771" y2="64463"/>
                      </a14:backgroundRemoval>
                    </a14:imgEffect>
                    <a14:imgEffect>
                      <a14:sharpenSoften amount="50000"/>
                    </a14:imgEffect>
                    <a14:imgEffect>
                      <a14:brightnessContrast bright="-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84226" t="56101" r="5053" b="26313"/>
          <a:stretch/>
        </p:blipFill>
        <p:spPr bwMode="auto">
          <a:xfrm>
            <a:off x="187772" y="4333619"/>
            <a:ext cx="598220" cy="5359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8" descr="Образования, Школы, Университет, Стационарный, Пакет">
            <a:extLst>
              <a:ext uri="{FF2B5EF4-FFF2-40B4-BE49-F238E27FC236}">
                <a16:creationId xmlns:a16="http://schemas.microsoft.com/office/drawing/2014/main" xmlns="" id="{7869B30F-1387-5CFE-5CD8-00642365B3C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56198" b="71901" l="85208" r="93854">
                        <a14:foregroundMark x1="89167" y1="66322" x2="89167" y2="66322"/>
                        <a14:foregroundMark x1="89479" y1="61570" x2="89479" y2="61570"/>
                        <a14:foregroundMark x1="87604" y1="60331" x2="87604" y2="60331"/>
                        <a14:foregroundMark x1="90938" y1="63843" x2="90938" y2="63843"/>
                        <a14:foregroundMark x1="91146" y1="60950" x2="91146" y2="60950"/>
                        <a14:foregroundMark x1="88021" y1="62810" x2="88021" y2="62810"/>
                        <a14:foregroundMark x1="88021" y1="62810" x2="88021" y2="62810"/>
                        <a14:foregroundMark x1="88854" y1="66322" x2="88854" y2="66322"/>
                        <a14:foregroundMark x1="88854" y1="64050" x2="88854" y2="64050"/>
                        <a14:foregroundMark x1="90938" y1="66116" x2="90938" y2="66116"/>
                        <a14:foregroundMark x1="90104" y1="66736" x2="90104" y2="66736"/>
                        <a14:foregroundMark x1="89792" y1="59091" x2="89792" y2="59091"/>
                        <a14:foregroundMark x1="88646" y1="58678" x2="88646" y2="58678"/>
                        <a14:foregroundMark x1="89479" y1="63223" x2="89479" y2="63223"/>
                        <a14:foregroundMark x1="90417" y1="62810" x2="90417" y2="62810"/>
                        <a14:foregroundMark x1="89375" y1="64463" x2="89375" y2="64463"/>
                        <a14:foregroundMark x1="87917" y1="64463" x2="87917" y2="64463"/>
                        <a14:foregroundMark x1="86771" y1="64463" x2="86771" y2="64463"/>
                      </a14:backgroundRemoval>
                    </a14:imgEffect>
                    <a14:imgEffect>
                      <a14:sharpenSoften amount="50000"/>
                    </a14:imgEffect>
                    <a14:imgEffect>
                      <a14:brightnessContrast bright="-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84226" t="56101" r="5053" b="26313"/>
          <a:stretch/>
        </p:blipFill>
        <p:spPr bwMode="auto">
          <a:xfrm>
            <a:off x="6081160" y="4333619"/>
            <a:ext cx="598220" cy="485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7" name="Таблица 6">
            <a:extLst>
              <a:ext uri="{FF2B5EF4-FFF2-40B4-BE49-F238E27FC236}">
                <a16:creationId xmlns:a16="http://schemas.microsoft.com/office/drawing/2014/main" xmlns="" id="{AE7B62F8-DA56-EA91-83C3-7E8E215BF4C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596538"/>
              </p:ext>
            </p:extLst>
          </p:nvPr>
        </p:nvGraphicFramePr>
        <p:xfrm>
          <a:off x="467549" y="1565131"/>
          <a:ext cx="5041796" cy="228600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2901879">
                  <a:extLst>
                    <a:ext uri="{9D8B030D-6E8A-4147-A177-3AD203B41FA5}">
                      <a16:colId xmlns:a16="http://schemas.microsoft.com/office/drawing/2014/main" xmlns="" val="1210484936"/>
                    </a:ext>
                  </a:extLst>
                </a:gridCol>
                <a:gridCol w="2139917">
                  <a:extLst>
                    <a:ext uri="{9D8B030D-6E8A-4147-A177-3AD203B41FA5}">
                      <a16:colId xmlns:a16="http://schemas.microsoft.com/office/drawing/2014/main" xmlns="" val="210256596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ru-RU" sz="14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Направления </a:t>
                      </a:r>
                      <a:endParaRPr lang="x-none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Кол-во вопросов</a:t>
                      </a:r>
                      <a:endParaRPr lang="x-none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645240505"/>
                  </a:ext>
                </a:extLst>
              </a:tr>
              <a:tr h="626488">
                <a:tc>
                  <a:txBody>
                    <a:bodyPr/>
                    <a:lstStyle/>
                    <a:p>
                      <a:r>
                        <a:rPr lang="kk-KZ" sz="1400" b="0" u="non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Грамотность</a:t>
                      </a:r>
                      <a:r>
                        <a:rPr lang="kk-KZ" sz="1400" b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 </a:t>
                      </a:r>
                      <a:r>
                        <a:rPr lang="kk-KZ" sz="1400" b="0" u="non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чтения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400" b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(казахский, русский)</a:t>
                      </a:r>
                      <a:endParaRPr lang="ru-RU" sz="1400" b="0" u="non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x-none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 вопросов </a:t>
                      </a:r>
                      <a:endParaRPr lang="x-none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659592759"/>
                  </a:ext>
                </a:extLst>
              </a:tr>
              <a:tr h="44066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Математическая грамотность: </a:t>
                      </a:r>
                    </a:p>
                    <a:p>
                      <a:endParaRPr lang="x-none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 вопросов </a:t>
                      </a:r>
                      <a:endParaRPr lang="x-none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x-none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141080126"/>
                  </a:ext>
                </a:extLst>
              </a:tr>
              <a:tr h="44066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Естественнонаучная 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грамотность: </a:t>
                      </a:r>
                    </a:p>
                    <a:p>
                      <a:endParaRPr lang="x-none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  <a:r>
                        <a:rPr lang="en-US" sz="14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вопросов </a:t>
                      </a:r>
                      <a:endParaRPr lang="x-none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x-none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846396131"/>
                  </a:ext>
                </a:extLst>
              </a:tr>
            </a:tbl>
          </a:graphicData>
        </a:graphic>
      </p:graphicFrame>
      <p:graphicFrame>
        <p:nvGraphicFramePr>
          <p:cNvPr id="8" name="Таблица 7">
            <a:extLst>
              <a:ext uri="{FF2B5EF4-FFF2-40B4-BE49-F238E27FC236}">
                <a16:creationId xmlns:a16="http://schemas.microsoft.com/office/drawing/2014/main" xmlns="" id="{0D031544-9C60-56F7-8F8F-A62AF6313FB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4770079"/>
              </p:ext>
            </p:extLst>
          </p:nvPr>
        </p:nvGraphicFramePr>
        <p:xfrm>
          <a:off x="6333657" y="1565131"/>
          <a:ext cx="5041796" cy="228600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2901879">
                  <a:extLst>
                    <a:ext uri="{9D8B030D-6E8A-4147-A177-3AD203B41FA5}">
                      <a16:colId xmlns:a16="http://schemas.microsoft.com/office/drawing/2014/main" xmlns="" val="1210484936"/>
                    </a:ext>
                  </a:extLst>
                </a:gridCol>
                <a:gridCol w="2139917">
                  <a:extLst>
                    <a:ext uri="{9D8B030D-6E8A-4147-A177-3AD203B41FA5}">
                      <a16:colId xmlns:a16="http://schemas.microsoft.com/office/drawing/2014/main" xmlns="" val="210256596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ru-RU" sz="14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Направления </a:t>
                      </a:r>
                      <a:endParaRPr lang="x-none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Кол-во вопросов</a:t>
                      </a:r>
                      <a:endParaRPr lang="x-none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645240505"/>
                  </a:ext>
                </a:extLst>
              </a:tr>
              <a:tr h="626488">
                <a:tc>
                  <a:txBody>
                    <a:bodyPr/>
                    <a:lstStyle/>
                    <a:p>
                      <a:r>
                        <a:rPr lang="kk-KZ" sz="1400" b="0" u="non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Грамотность</a:t>
                      </a:r>
                      <a:r>
                        <a:rPr lang="kk-KZ" sz="1400" b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 </a:t>
                      </a:r>
                      <a:r>
                        <a:rPr lang="kk-KZ" sz="1400" b="0" u="non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чтения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400" b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(казахский, русский)</a:t>
                      </a:r>
                      <a:endParaRPr lang="ru-RU" sz="1400" b="0" u="non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x-none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 вопросов </a:t>
                      </a:r>
                      <a:endParaRPr lang="x-none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659592759"/>
                  </a:ext>
                </a:extLst>
              </a:tr>
              <a:tr h="44066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Математическая грамотность: </a:t>
                      </a:r>
                    </a:p>
                    <a:p>
                      <a:endParaRPr lang="x-none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 вопросов </a:t>
                      </a:r>
                      <a:endParaRPr lang="x-none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x-none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141080126"/>
                  </a:ext>
                </a:extLst>
              </a:tr>
              <a:tr h="44066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Естественнонаучная 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грамотность: </a:t>
                      </a:r>
                    </a:p>
                    <a:p>
                      <a:endParaRPr lang="x-none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</a:t>
                      </a:r>
                      <a:r>
                        <a:rPr lang="en-US" sz="14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вопросов </a:t>
                      </a:r>
                      <a:endParaRPr lang="x-none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x-none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8463961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197557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131;p3">
            <a:extLst>
              <a:ext uri="{FF2B5EF4-FFF2-40B4-BE49-F238E27FC236}">
                <a16:creationId xmlns:a16="http://schemas.microsoft.com/office/drawing/2014/main" xmlns="" id="{0A7F34AA-421A-0479-69DA-5EAD91719C0A}"/>
              </a:ext>
            </a:extLst>
          </p:cNvPr>
          <p:cNvSpPr/>
          <p:nvPr/>
        </p:nvSpPr>
        <p:spPr>
          <a:xfrm rot="10800000">
            <a:off x="0" y="-11468"/>
            <a:ext cx="12192000" cy="648000"/>
          </a:xfrm>
          <a:custGeom>
            <a:avLst/>
            <a:gdLst/>
            <a:ahLst/>
            <a:cxnLst/>
            <a:rect l="l" t="t" r="r" b="b"/>
            <a:pathLst>
              <a:path w="12192000" h="684000" extrusionOk="0">
                <a:moveTo>
                  <a:pt x="12192000" y="677793"/>
                </a:moveTo>
                <a:lnTo>
                  <a:pt x="12192000" y="684000"/>
                </a:lnTo>
                <a:lnTo>
                  <a:pt x="1792107" y="684000"/>
                </a:lnTo>
                <a:close/>
                <a:moveTo>
                  <a:pt x="0" y="0"/>
                </a:moveTo>
                <a:lnTo>
                  <a:pt x="1708150" y="0"/>
                </a:lnTo>
                <a:lnTo>
                  <a:pt x="1517390" y="684000"/>
                </a:lnTo>
                <a:lnTo>
                  <a:pt x="0" y="684000"/>
                </a:lnTo>
                <a:close/>
              </a:path>
            </a:pathLst>
          </a:custGeom>
          <a:solidFill>
            <a:srgbClr val="F9CF0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x-non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  <a:sym typeface="Calibri"/>
            </a:endParaRPr>
          </a:p>
        </p:txBody>
      </p:sp>
      <p:sp>
        <p:nvSpPr>
          <p:cNvPr id="9" name="Номер слайда 1">
            <a:extLst>
              <a:ext uri="{FF2B5EF4-FFF2-40B4-BE49-F238E27FC236}">
                <a16:creationId xmlns:a16="http://schemas.microsoft.com/office/drawing/2014/main" xmlns="" id="{8648A68F-ADF6-414F-FD55-5BA42278E14B}"/>
              </a:ext>
            </a:extLst>
          </p:cNvPr>
          <p:cNvSpPr txBox="1">
            <a:spLocks/>
          </p:cNvSpPr>
          <p:nvPr/>
        </p:nvSpPr>
        <p:spPr bwMode="auto">
          <a:xfrm>
            <a:off x="11104188" y="58637"/>
            <a:ext cx="863599" cy="5077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spcFirstLastPara="1" wrap="square" lIns="91425" tIns="45700" rIns="91425" bIns="45700" anchor="t" anchorCtr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indent="0" algn="r">
              <a:buNone/>
              <a:defRPr sz="1500" b="1">
                <a:solidFill>
                  <a:schemeClr val="lt1"/>
                </a:solidFill>
                <a:latin typeface="Oswald"/>
                <a:ea typeface="Oswald"/>
                <a:cs typeface="Oswald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5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Oswald"/>
              </a:rPr>
              <a:t>слайд</a:t>
            </a:r>
            <a:endParaRPr kumimoji="0" lang="ru-RU" altLang="ru-RU" sz="1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Google Shape;132;p3">
            <a:extLst>
              <a:ext uri="{FF2B5EF4-FFF2-40B4-BE49-F238E27FC236}">
                <a16:creationId xmlns:a16="http://schemas.microsoft.com/office/drawing/2014/main" xmlns="" id="{0B6F021A-E28C-F2F2-6210-496B8B83C1D8}"/>
              </a:ext>
            </a:extLst>
          </p:cNvPr>
          <p:cNvSpPr/>
          <p:nvPr/>
        </p:nvSpPr>
        <p:spPr>
          <a:xfrm rot="10800000">
            <a:off x="-1" y="-11468"/>
            <a:ext cx="11253355" cy="648000"/>
          </a:xfrm>
          <a:custGeom>
            <a:avLst/>
            <a:gdLst/>
            <a:ahLst/>
            <a:cxnLst/>
            <a:rect l="l" t="t" r="r" b="b"/>
            <a:pathLst>
              <a:path w="10674610" h="684000" extrusionOk="0">
                <a:moveTo>
                  <a:pt x="190760" y="0"/>
                </a:moveTo>
                <a:lnTo>
                  <a:pt x="10674610" y="0"/>
                </a:lnTo>
                <a:lnTo>
                  <a:pt x="10674610" y="677793"/>
                </a:lnTo>
                <a:lnTo>
                  <a:pt x="274734" y="684000"/>
                </a:lnTo>
                <a:lnTo>
                  <a:pt x="0" y="684000"/>
                </a:lnTo>
                <a:close/>
              </a:path>
            </a:pathLst>
          </a:custGeom>
          <a:solidFill>
            <a:srgbClr val="00206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x-non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  <a:sym typeface="Calibri"/>
            </a:endParaRPr>
          </a:p>
        </p:txBody>
      </p:sp>
      <p:sp>
        <p:nvSpPr>
          <p:cNvPr id="15" name="Google Shape;133;p3">
            <a:extLst>
              <a:ext uri="{FF2B5EF4-FFF2-40B4-BE49-F238E27FC236}">
                <a16:creationId xmlns:a16="http://schemas.microsoft.com/office/drawing/2014/main" xmlns="" id="{2205685D-C973-7198-FA99-4D5D634C8DCE}"/>
              </a:ext>
            </a:extLst>
          </p:cNvPr>
          <p:cNvSpPr txBox="1"/>
          <p:nvPr/>
        </p:nvSpPr>
        <p:spPr>
          <a:xfrm>
            <a:off x="224213" y="131380"/>
            <a:ext cx="9831534" cy="8001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ru-RU" sz="2000" b="1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Часто задаваемые вопросы</a:t>
            </a:r>
          </a:p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altLang="ru-RU" sz="2000" b="1" kern="120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6B4A4D82-BB52-E513-21AA-CAB272CB7FF1}"/>
              </a:ext>
            </a:extLst>
          </p:cNvPr>
          <p:cNvSpPr txBox="1"/>
          <p:nvPr/>
        </p:nvSpPr>
        <p:spPr>
          <a:xfrm>
            <a:off x="603682" y="779382"/>
            <a:ext cx="10200442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1600" dirty="0"/>
              <a:t>Можно ли в одну аудиторию посадить учеников 4 и 9 классов?</a:t>
            </a:r>
          </a:p>
          <a:p>
            <a:r>
              <a:rPr lang="ru-RU" sz="1600" dirty="0"/>
              <a:t>        Нет, ученики 4 и 9 классов должны проходить тестирование в разных аудиториях.</a:t>
            </a:r>
          </a:p>
          <a:p>
            <a:pPr marL="342900" indent="-342900" algn="just">
              <a:buAutoNum type="arabicPeriod" startAt="2"/>
            </a:pPr>
            <a:r>
              <a:rPr lang="ru-RU" sz="1600" dirty="0"/>
              <a:t>Учеников казахских классов больше, можно посадить часть в аудиторию с русским языком?</a:t>
            </a:r>
          </a:p>
          <a:p>
            <a:r>
              <a:rPr lang="ru-RU" sz="1600" dirty="0"/>
              <a:t>       Нет, ученики с русским и казахским языком обучениям </a:t>
            </a:r>
          </a:p>
          <a:p>
            <a:pPr marL="342900" indent="-342900">
              <a:buAutoNum type="arabicPeriod" startAt="3"/>
            </a:pPr>
            <a:r>
              <a:rPr lang="ru-RU" sz="1600" dirty="0">
                <a:solidFill>
                  <a:srgbClr val="FF0000"/>
                </a:solidFill>
              </a:rPr>
              <a:t>Будут ли сдавать читательскую грамотность на английском языке?</a:t>
            </a:r>
          </a:p>
          <a:p>
            <a:pPr algn="just"/>
            <a:r>
              <a:rPr lang="ru-RU" sz="1600" dirty="0">
                <a:solidFill>
                  <a:srgbClr val="FF0000"/>
                </a:solidFill>
              </a:rPr>
              <a:t>       В этом году читательскую грамотность сдают только на языке обучения, классы с русским языком обучения на русском, с казахским-на казахском.</a:t>
            </a:r>
          </a:p>
          <a:p>
            <a:pPr marL="342900" indent="-342900">
              <a:buAutoNum type="arabicPeriod" startAt="4"/>
            </a:pPr>
            <a:r>
              <a:rPr lang="ru-RU" sz="1600" dirty="0">
                <a:solidFill>
                  <a:srgbClr val="0070C0"/>
                </a:solidFill>
              </a:rPr>
              <a:t>Если ученик закончил тестирование можно ли запускать следующего?</a:t>
            </a:r>
          </a:p>
          <a:p>
            <a:pPr algn="just"/>
            <a:r>
              <a:rPr lang="ru-RU" sz="1600" dirty="0">
                <a:solidFill>
                  <a:srgbClr val="0070C0"/>
                </a:solidFill>
              </a:rPr>
              <a:t>        Нет, все ученики заходят и выходят из аудитории одновременно, если ученик закончил тестирование пораньше, ему предлагается для чтения книга (любая, заранее подготовленная школьным координатором), чтобы не мешал остальным.</a:t>
            </a:r>
          </a:p>
          <a:p>
            <a:pPr marL="342900" indent="-342900">
              <a:buAutoNum type="arabicPeriod" startAt="6"/>
            </a:pPr>
            <a:r>
              <a:rPr lang="ru-RU" sz="1600" dirty="0"/>
              <a:t>Может ли тест администратором быть учитель информатики?</a:t>
            </a:r>
          </a:p>
          <a:p>
            <a:pPr marL="342900" indent="-342900" algn="just">
              <a:buAutoNum type="arabicPeriod" startAt="6"/>
            </a:pPr>
            <a:r>
              <a:rPr lang="ru-RU" sz="1600" dirty="0"/>
              <a:t>Нет, в качестве тес-администраторов могут быть педагоги «не предметники»: психолог, соц. педагог, дефектолог и т.д., либо учитель физкультуры, </a:t>
            </a:r>
            <a:r>
              <a:rPr lang="ru-RU" sz="1600" dirty="0" err="1"/>
              <a:t>худ.труда</a:t>
            </a:r>
            <a:r>
              <a:rPr lang="ru-RU" sz="1600" dirty="0"/>
              <a:t>.</a:t>
            </a:r>
          </a:p>
          <a:p>
            <a:pPr marL="342900" indent="-342900">
              <a:buAutoNum type="arabicPeriod" startAt="8"/>
            </a:pPr>
            <a:r>
              <a:rPr lang="ru-RU" sz="1600" dirty="0"/>
              <a:t>Делить классы на потоки сами школы будут? </a:t>
            </a:r>
          </a:p>
          <a:p>
            <a:pPr algn="just"/>
            <a:r>
              <a:rPr lang="ru-RU" sz="1600" dirty="0"/>
              <a:t>       Да, на потоки школа делит на свое усмотрение, желательно с учетом смены обучения 4,9 классов (для удобства): если 4-е классы учатся в первой смене,  то сдавать тест будут в 1-й сессии, если во второй смене – 2-й сессии.</a:t>
            </a:r>
          </a:p>
          <a:p>
            <a:r>
              <a:rPr lang="ru-RU" sz="1600" dirty="0"/>
              <a:t>9.   Можно ли использовать калькулятор для 4 класса?</a:t>
            </a:r>
          </a:p>
          <a:p>
            <a:r>
              <a:rPr lang="ru-RU" sz="1600" dirty="0"/>
              <a:t>       Нет, использование калькуляторов разрешается только 9-м классам, на платформе тестирования есть встроенный калькулятор, таблица Менделеева и таблица растворимости солей.</a:t>
            </a:r>
          </a:p>
          <a:p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19415352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2a82387d-61fb-4b2f-9eff-ef815e45d6b6">
      <Terms xmlns="http://schemas.microsoft.com/office/infopath/2007/PartnerControls"/>
    </lcf76f155ced4ddcb4097134ff3c332f>
    <TaxCatchAll xmlns="b06eeaaa-3f6e-4adf-a4f2-525bbb44651a" xsi:nil="true"/>
    <_Flow_SignoffStatus xmlns="2a82387d-61fb-4b2f-9eff-ef815e45d6b6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C769B17AC1344D49B43DECC362824163" ma:contentTypeVersion="19" ma:contentTypeDescription="Создание документа." ma:contentTypeScope="" ma:versionID="5943bdb3a167b5f6ff51ae39190b8a5f">
  <xsd:schema xmlns:xsd="http://www.w3.org/2001/XMLSchema" xmlns:xs="http://www.w3.org/2001/XMLSchema" xmlns:p="http://schemas.microsoft.com/office/2006/metadata/properties" xmlns:ns2="2a82387d-61fb-4b2f-9eff-ef815e45d6b6" xmlns:ns3="b06eeaaa-3f6e-4adf-a4f2-525bbb44651a" targetNamespace="http://schemas.microsoft.com/office/2006/metadata/properties" ma:root="true" ma:fieldsID="c5b592b01393079c43f6712e09709158" ns2:_="" ns3:_="">
    <xsd:import namespace="2a82387d-61fb-4b2f-9eff-ef815e45d6b6"/>
    <xsd:import namespace="b06eeaaa-3f6e-4adf-a4f2-525bbb44651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  <xsd:element ref="ns2:_Flow_Signoff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a82387d-61fb-4b2f-9eff-ef815e45d6b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Теги изображений" ma:readOnly="false" ma:fieldId="{5cf76f15-5ced-4ddc-b409-7134ff3c332f}" ma:taxonomyMulti="true" ma:sspId="c09832c1-04f0-4310-be15-596a7ef17bb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_Flow_SignoffStatus" ma:index="26" nillable="true" ma:displayName="Состояние одобрения" ma:internalName="_x0421__x043e__x0441__x0442__x043e__x044f__x043d__x0438__x0435__x0020__x043e__x0434__x043e__x0431__x0440__x0435__x043d__x0438__x044f_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06eeaaa-3f6e-4adf-a4f2-525bbb44651a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Общий доступ с использованием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Совместно с подробностями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32979d47-20cf-4513-be67-c7f8b9ecd5e7}" ma:internalName="TaxCatchAll" ma:showField="CatchAllData" ma:web="b06eeaaa-3f6e-4adf-a4f2-525bbb44651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25081BB-845A-4764-B59B-1BDABF13E3C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D239340-C780-4B3D-A1AA-B55AB84BC02C}">
  <ds:schemaRefs>
    <ds:schemaRef ds:uri="http://www.w3.org/XML/1998/namespace"/>
    <ds:schemaRef ds:uri="http://schemas.microsoft.com/office/2006/metadata/properties"/>
    <ds:schemaRef ds:uri="http://purl.org/dc/elements/1.1/"/>
    <ds:schemaRef ds:uri="http://purl.org/dc/terms/"/>
    <ds:schemaRef ds:uri="http://purl.org/dc/dcmitype/"/>
    <ds:schemaRef ds:uri="http://schemas.microsoft.com/office/2006/documentManagement/types"/>
    <ds:schemaRef ds:uri="b06eeaaa-3f6e-4adf-a4f2-525bbb44651a"/>
    <ds:schemaRef ds:uri="http://schemas.microsoft.com/office/infopath/2007/PartnerControls"/>
    <ds:schemaRef ds:uri="http://schemas.openxmlformats.org/package/2006/metadata/core-properties"/>
    <ds:schemaRef ds:uri="2a82387d-61fb-4b2f-9eff-ef815e45d6b6"/>
  </ds:schemaRefs>
</ds:datastoreItem>
</file>

<file path=customXml/itemProps3.xml><?xml version="1.0" encoding="utf-8"?>
<ds:datastoreItem xmlns:ds="http://schemas.openxmlformats.org/officeDocument/2006/customXml" ds:itemID="{E34BD7FD-221C-42A5-9F00-8881D21EC5CA}">
  <ds:schemaRefs>
    <ds:schemaRef ds:uri="2a82387d-61fb-4b2f-9eff-ef815e45d6b6"/>
    <ds:schemaRef ds:uri="b06eeaaa-3f6e-4adf-a4f2-525bbb44651a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</TotalTime>
  <Words>419</Words>
  <Application>Microsoft Office PowerPoint</Application>
  <PresentationFormat>Произвольный</PresentationFormat>
  <Paragraphs>66</Paragraphs>
  <Slides>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Office Theme</vt:lpstr>
      <vt:lpstr>Процедуры подготовки и проведения МОДО - 2024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Asem Zhulbarisova</dc:creator>
  <cp:lastModifiedBy>USER</cp:lastModifiedBy>
  <cp:revision>2</cp:revision>
  <dcterms:created xsi:type="dcterms:W3CDTF">2022-02-22T13:06:07Z</dcterms:created>
  <dcterms:modified xsi:type="dcterms:W3CDTF">2024-04-04T02:54:20Z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0x010100C769B17AC1344D49B43DECC362824163</vt:lpwstr>
  </property>
  <property fmtid="{D5CDD505-2E9C-101B-9397-08002B2CF9AE}" pid="3" name="MediaServiceImageTags">
    <vt:lpwstr/>
  </property>
</Properties>
</file>