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74" r:id="rId3"/>
    <p:sldId id="259" r:id="rId4"/>
    <p:sldId id="260" r:id="rId5"/>
    <p:sldId id="261" r:id="rId6"/>
    <p:sldId id="262" r:id="rId7"/>
    <p:sldId id="269" r:id="rId8"/>
    <p:sldId id="263" r:id="rId9"/>
    <p:sldId id="270" r:id="rId10"/>
    <p:sldId id="264" r:id="rId11"/>
    <p:sldId id="271" r:id="rId12"/>
    <p:sldId id="265" r:id="rId13"/>
    <p:sldId id="266" r:id="rId14"/>
    <p:sldId id="272" r:id="rId15"/>
    <p:sldId id="267" r:id="rId16"/>
    <p:sldId id="268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9634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1275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3122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4213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8438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30540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73610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07927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05719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19128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6168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8309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10927840_20-p-fon-dlya-prezentatsii-detyam-o-professiyak-3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88640"/>
            <a:ext cx="7772400" cy="1758057"/>
          </a:xfrm>
        </p:spPr>
        <p:txBody>
          <a:bodyPr>
            <a:noAutofit/>
          </a:bodyPr>
          <a:lstStyle/>
          <a:p>
            <a:pPr lvl="0" defTabSz="1022299">
              <a:spcBef>
                <a:spcPts val="0"/>
              </a:spcBef>
            </a:pPr>
            <a:r>
              <a:rPr lang="ru-RU" sz="2436" dirty="0">
                <a:solidFill>
                  <a:prstClr val="black">
                    <a:lumMod val="85000"/>
                    <a:lumOff val="15000"/>
                  </a:prstClr>
                </a:solidFill>
                <a:latin typeface="Bahnschrift SemiBold Condensed" panose="020B0502040204020203" pitchFamily="34" charset="0"/>
                <a:ea typeface="+mn-ea"/>
                <a:cs typeface="+mn-cs"/>
              </a:rPr>
              <a:t>КГУ «ОБЩЕОБРАЗОВАТЕЛЬНАЯ ШКОЛА №15» </a:t>
            </a:r>
            <a:br>
              <a:rPr lang="ru-RU" sz="2436" dirty="0">
                <a:solidFill>
                  <a:prstClr val="black">
                    <a:lumMod val="85000"/>
                    <a:lumOff val="15000"/>
                  </a:prstClr>
                </a:solidFill>
                <a:latin typeface="Bahnschrift SemiBold Condensed" panose="020B0502040204020203" pitchFamily="34" charset="0"/>
                <a:ea typeface="+mn-ea"/>
                <a:cs typeface="+mn-cs"/>
              </a:rPr>
            </a:br>
            <a:r>
              <a:rPr lang="ru-RU" sz="2436" dirty="0">
                <a:solidFill>
                  <a:prstClr val="black">
                    <a:lumMod val="85000"/>
                    <a:lumOff val="15000"/>
                  </a:prstClr>
                </a:solidFill>
                <a:latin typeface="Bahnschrift SemiBold Condensed" panose="020B0502040204020203" pitchFamily="34" charset="0"/>
                <a:ea typeface="+mn-ea"/>
                <a:cs typeface="+mn-cs"/>
              </a:rPr>
              <a:t>ОТДЕЛА ОБРАЗОВАНИЯ ОСАКАРОВСКОГО РАЙОНА</a:t>
            </a:r>
            <a:br>
              <a:rPr lang="ru-RU" sz="2436" dirty="0">
                <a:solidFill>
                  <a:prstClr val="black">
                    <a:lumMod val="85000"/>
                    <a:lumOff val="15000"/>
                  </a:prstClr>
                </a:solidFill>
                <a:latin typeface="Bahnschrift SemiBold Condensed" panose="020B0502040204020203" pitchFamily="34" charset="0"/>
                <a:ea typeface="+mn-ea"/>
                <a:cs typeface="+mn-cs"/>
              </a:rPr>
            </a:br>
            <a:r>
              <a:rPr lang="ru-RU" sz="2436" dirty="0">
                <a:solidFill>
                  <a:prstClr val="black">
                    <a:lumMod val="85000"/>
                    <a:lumOff val="15000"/>
                  </a:prstClr>
                </a:solidFill>
                <a:latin typeface="Bahnschrift SemiBold Condensed" panose="020B0502040204020203" pitchFamily="34" charset="0"/>
                <a:ea typeface="+mn-ea"/>
                <a:cs typeface="+mn-cs"/>
              </a:rPr>
              <a:t> УПРАВЛЕНИЕ ОБРАЗОВАНИЯ КАРАГАНДИНСКОЙ ОБЛАСТИ </a:t>
            </a:r>
            <a:r>
              <a:rPr lang="ru-RU" sz="2436" dirty="0">
                <a:solidFill>
                  <a:srgbClr val="000000"/>
                </a:solidFill>
                <a:latin typeface="Corbel"/>
                <a:ea typeface="+mn-ea"/>
                <a:cs typeface="+mn-cs"/>
              </a:rPr>
              <a:t/>
            </a:r>
            <a:br>
              <a:rPr lang="ru-RU" sz="2436" dirty="0">
                <a:solidFill>
                  <a:srgbClr val="000000"/>
                </a:solidFill>
                <a:latin typeface="Corbel"/>
                <a:ea typeface="+mn-ea"/>
                <a:cs typeface="+mn-cs"/>
              </a:rPr>
            </a:b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2348880"/>
            <a:ext cx="6400800" cy="1752600"/>
          </a:xfrm>
        </p:spPr>
        <p:txBody>
          <a:bodyPr>
            <a:normAutofit/>
          </a:bodyPr>
          <a:lstStyle/>
          <a:p>
            <a:r>
              <a:rPr lang="ru-RU" sz="4800" dirty="0" err="1" smtClean="0">
                <a:solidFill>
                  <a:schemeClr val="tx1"/>
                </a:solidFill>
              </a:rPr>
              <a:t>Профориентационная</a:t>
            </a:r>
            <a:r>
              <a:rPr lang="ru-RU" sz="4800" dirty="0" smtClean="0">
                <a:solidFill>
                  <a:schemeClr val="tx1"/>
                </a:solidFill>
              </a:rPr>
              <a:t> работа</a:t>
            </a:r>
            <a:endParaRPr lang="ru-RU" sz="4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2620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0927840_20-p-fon-dlya-prezentatsii-detyam-o-professiyak-3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59632" y="764704"/>
            <a:ext cx="6984776" cy="5940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60" dirty="0">
                <a:solidFill>
                  <a:prstClr val="black"/>
                </a:solidFill>
                <a:latin typeface="Corbel"/>
              </a:rPr>
              <a:t>Работа в </a:t>
            </a:r>
            <a:r>
              <a:rPr lang="ru-RU" sz="3260" dirty="0" err="1">
                <a:solidFill>
                  <a:prstClr val="black"/>
                </a:solidFill>
                <a:latin typeface="Corbel"/>
              </a:rPr>
              <a:t>агроклассе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672408" y="1444896"/>
            <a:ext cx="4572000" cy="3693319"/>
          </a:xfrm>
          <a:prstGeom prst="rect">
            <a:avLst/>
          </a:prstGeom>
        </p:spPr>
        <p:txBody>
          <a:bodyPr>
            <a:spAutoFit/>
          </a:bodyPr>
          <a:lstStyle/>
          <a:p>
            <a:pPr marL="139715" indent="-111772" defTabSz="558858">
              <a:lnSpc>
                <a:spcPct val="90000"/>
              </a:lnSpc>
              <a:spcBef>
                <a:spcPts val="815"/>
              </a:spcBef>
              <a:buClr>
                <a:srgbClr val="A6B727"/>
              </a:buClr>
              <a:buSzPct val="80000"/>
              <a:buFont typeface="Corbel" pitchFamily="34" charset="0"/>
              <a:buChar char="•"/>
            </a:pP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этом учебном году продолжили работу в </a:t>
            </a:r>
            <a:r>
              <a:rPr lang="ru-RU" sz="2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агроклассе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Работая над проектом «Витамины круглый год», ученики 8 класса вместе с классным руководителем </a:t>
            </a:r>
            <a:r>
              <a:rPr lang="ru-RU" sz="2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Куковской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С.А. посадили семена помидор и огурцов. Помидоры- сорт «Черри» уже распикировали. А вот огурцам, оказалось не хватает солнца, и поэтому они стали погибать. Ну что ж, отрицательный результат- тоже результат.  Это на будущее: огурцам надо побольше света</a:t>
            </a:r>
            <a:r>
              <a:rPr lang="ru-RU" sz="1630" dirty="0">
                <a:solidFill>
                  <a:prstClr val="black"/>
                </a:solidFill>
                <a:latin typeface="Corbel"/>
              </a:rPr>
              <a:t>. 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628800"/>
            <a:ext cx="2852936" cy="2852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427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0927840_20-p-fon-dlya-prezentatsii-detyam-o-professiyak-3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87624" y="692696"/>
            <a:ext cx="705678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prstClr val="black"/>
                </a:solidFill>
                <a:ea typeface="+mj-ea"/>
                <a:cs typeface="+mj-cs"/>
              </a:rPr>
              <a:t>Учащиеся 9 класса в рамках проекта «Шаг в сельское хозяйство </a:t>
            </a:r>
            <a:r>
              <a:rPr lang="ru-RU" sz="2800" dirty="0" smtClean="0">
                <a:solidFill>
                  <a:prstClr val="black"/>
                </a:solidFill>
                <a:ea typeface="+mj-ea"/>
                <a:cs typeface="+mj-cs"/>
              </a:rPr>
              <a:t>проводили </a:t>
            </a:r>
            <a:r>
              <a:rPr lang="ru-RU" sz="2800" dirty="0">
                <a:solidFill>
                  <a:prstClr val="black"/>
                </a:solidFill>
                <a:ea typeface="+mj-ea"/>
                <a:cs typeface="+mj-cs"/>
              </a:rPr>
              <a:t>исследование микрофлоры молочных продуктов 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348880"/>
            <a:ext cx="3630339" cy="3630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0927840_20-p-fon-dlya-prezentatsii-detyam-o-professiyak-3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55576" y="787148"/>
            <a:ext cx="7848872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prstClr val="black"/>
                </a:solidFill>
              </a:rPr>
              <a:t>РАБОТА С РОДИТЕЛЯМИ</a:t>
            </a:r>
          </a:p>
          <a:p>
            <a:pPr algn="ctr"/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Практика</a:t>
            </a:r>
            <a:r>
              <a:rPr lang="ru-RU" sz="2000" spc="5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показывает,</a:t>
            </a:r>
            <a:r>
              <a:rPr lang="ru-RU" sz="2000" spc="5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</a:t>
            </a:r>
            <a:r>
              <a:rPr lang="ru-RU" sz="2000" spc="5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родители</a:t>
            </a:r>
            <a:r>
              <a:rPr lang="ru-RU" sz="2000" spc="5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принимают</a:t>
            </a:r>
            <a:r>
              <a:rPr lang="ru-RU" sz="2000" spc="5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активное</a:t>
            </a:r>
            <a:r>
              <a:rPr lang="ru-RU" sz="2000" spc="5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участие</a:t>
            </a:r>
            <a:r>
              <a:rPr lang="ru-RU" sz="2000" spc="355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lang="ru-RU" sz="2000" spc="5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определении жизненных и профессиональных планов своих детей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Например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lang="ru-RU" sz="2000" spc="5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многие</a:t>
            </a:r>
            <a:r>
              <a:rPr lang="ru-RU" sz="2000" spc="5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учащиеся</a:t>
            </a:r>
            <a:r>
              <a:rPr lang="ru-RU" sz="2000" spc="5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выбирают</a:t>
            </a:r>
            <a:r>
              <a:rPr lang="ru-RU" sz="2000" spc="5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еще</a:t>
            </a:r>
            <a:r>
              <a:rPr lang="ru-RU" sz="2000" spc="5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lang="ru-RU" sz="2000" spc="5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детстве</a:t>
            </a:r>
            <a:r>
              <a:rPr lang="ru-RU" sz="2000" spc="5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профессию</a:t>
            </a:r>
            <a:r>
              <a:rPr lang="ru-RU" sz="2000" spc="5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своих</a:t>
            </a:r>
            <a:r>
              <a:rPr lang="ru-RU" sz="2000" spc="5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родителей.</a:t>
            </a:r>
            <a:r>
              <a:rPr lang="ru-RU" sz="2000" spc="5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Часто</a:t>
            </a:r>
            <a:r>
              <a:rPr lang="ru-RU" sz="2000" spc="5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случается,</a:t>
            </a:r>
            <a:r>
              <a:rPr lang="ru-RU" sz="2000" spc="5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</a:t>
            </a:r>
            <a:r>
              <a:rPr lang="ru-RU" sz="2000" spc="5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удовлетворенность</a:t>
            </a:r>
            <a:r>
              <a:rPr lang="ru-RU" sz="2000" spc="5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или</a:t>
            </a:r>
            <a:r>
              <a:rPr lang="ru-RU" sz="2000" spc="5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неудовлетворенность</a:t>
            </a:r>
            <a:r>
              <a:rPr lang="ru-RU" sz="2000" spc="5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родителей</a:t>
            </a:r>
            <a:r>
              <a:rPr lang="ru-RU" sz="2000" spc="5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своей</a:t>
            </a:r>
            <a:r>
              <a:rPr lang="ru-RU" sz="2000" spc="5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профессией</a:t>
            </a:r>
            <a:r>
              <a:rPr lang="ru-RU" sz="2000" spc="5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может</a:t>
            </a:r>
            <a:r>
              <a:rPr lang="ru-RU" sz="2000" spc="5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стать</a:t>
            </a:r>
            <a:r>
              <a:rPr lang="ru-RU" sz="2000" spc="5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достаточным</a:t>
            </a:r>
            <a:r>
              <a:rPr lang="ru-RU" sz="2000" spc="5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стимулом для положительного или негативного отношения к ней детей. Вместе с тем</a:t>
            </a:r>
            <a:r>
              <a:rPr lang="ru-RU" sz="2000" spc="5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вопросы</a:t>
            </a:r>
            <a:r>
              <a:rPr lang="ru-RU" sz="2000" spc="5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выбора</a:t>
            </a:r>
            <a:r>
              <a:rPr lang="ru-RU" sz="2000" spc="5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профессии</a:t>
            </a:r>
            <a:r>
              <a:rPr lang="ru-RU" sz="2000" spc="5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</a:t>
            </a:r>
            <a:r>
              <a:rPr lang="ru-RU" sz="2000" spc="5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определения</a:t>
            </a:r>
            <a:r>
              <a:rPr lang="ru-RU" sz="2000" spc="5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путей</a:t>
            </a:r>
            <a:r>
              <a:rPr lang="ru-RU" sz="2000" spc="5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продолжения</a:t>
            </a:r>
            <a:r>
              <a:rPr lang="ru-RU" sz="2000" spc="5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образования</a:t>
            </a:r>
            <a:r>
              <a:rPr lang="ru-RU" sz="2000" spc="5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представляют трудную задачу, как для самих учащихся, так и для их родителей.</a:t>
            </a:r>
            <a:r>
              <a:rPr lang="ru-RU" sz="2000" spc="5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Желания родителей и профессиональные намерения учащихся во многих случаях не</a:t>
            </a:r>
            <a:r>
              <a:rPr lang="ru-RU" sz="2000" spc="5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совпадают</a:t>
            </a:r>
            <a:r>
              <a:rPr lang="ru-RU" sz="28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.</a:t>
            </a:r>
          </a:p>
          <a:p>
            <a:pPr algn="ctr"/>
            <a:endParaRPr lang="ru-RU" sz="2800" dirty="0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6163" y="4509121"/>
            <a:ext cx="2784309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877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0927840_20-p-fon-dlya-prezentatsii-detyam-o-professiyak-3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3568" y="548680"/>
            <a:ext cx="763284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РАБОТА БИБЛИОТЕКИ</a:t>
            </a:r>
          </a:p>
          <a:p>
            <a:pPr algn="ctr"/>
            <a:endParaRPr lang="ru-RU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defTabSz="1022299"/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Помощь ученикам в осознанном выборе профессии – одно из важнейших направлений работы школы, в том числе и  библиотекаря. Организуя тематические выставки, библиотекарь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Хлудеева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Л.Д. проводит ознакомительные беседы, индивидуальные консультации, а также различные групповые формы работы по профориентационной деятельности.</a:t>
            </a:r>
          </a:p>
          <a:p>
            <a:pPr algn="ctr"/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3068960"/>
            <a:ext cx="3098638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581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0927840_20-p-fon-dlya-prezentatsii-detyam-o-professiyak-3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03648" y="980728"/>
            <a:ext cx="5472608" cy="2763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>
                <a:solidFill>
                  <a:prstClr val="black"/>
                </a:solidFill>
                <a:ea typeface="+mj-ea"/>
                <a:cs typeface="+mj-cs"/>
              </a:rPr>
              <a:t>Предметные </a:t>
            </a:r>
            <a:r>
              <a:rPr lang="ru-RU" sz="4400" dirty="0" smtClean="0">
                <a:solidFill>
                  <a:prstClr val="black"/>
                </a:solidFill>
                <a:ea typeface="+mj-ea"/>
                <a:cs typeface="+mj-cs"/>
              </a:rPr>
              <a:t>недели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ru-RU" dirty="0">
                <a:solidFill>
                  <a:prstClr val="black"/>
                </a:solidFill>
              </a:rPr>
              <a:t>С 22 по 26 января2024 года в рамках недели математической грамотности учащимся 7-11 классов была предложена презентация « Математика в профессиях». С интересом посмотрев её,  ребята отметили, и правда, без математики никуда.</a:t>
            </a:r>
          </a:p>
          <a:p>
            <a:pPr algn="ctr"/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72838"/>
            <a:ext cx="6776720" cy="288032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0927840_20-p-fon-dlya-prezentatsii-detyam-o-professiyak-3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55576" y="620688"/>
            <a:ext cx="777686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СВОЯ ИГРА</a:t>
            </a:r>
          </a:p>
          <a:p>
            <a:pPr algn="ctr"/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26 февраля ученики 7-9 классов принимали участие в районной игре «Своя игра», которую проводила КГУ «ОШ№16».</a:t>
            </a:r>
          </a:p>
          <a:p>
            <a:pPr algn="ctr"/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Ребята с интересом, азартом отвечали на вопросы. Результат –наша школа завоевала 2 место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Молодцы, </a:t>
            </a:r>
            <a:r>
              <a:rPr lang="ru-RU" sz="20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Ачкасов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Алексей, Бодрова Альбина, </a:t>
            </a:r>
            <a:r>
              <a:rPr lang="ru-RU" sz="20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Котой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Вадим.</a:t>
            </a:r>
            <a:endParaRPr lang="ru-RU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4074" y="3933056"/>
            <a:ext cx="3792421" cy="284431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1" y="2692262"/>
            <a:ext cx="3284983" cy="1888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321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0927840_20-p-fon-dlya-prezentatsii-detyam-o-professiyak-3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1560" y="836712"/>
            <a:ext cx="79928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СПАСИБО ЗА ВНИМАНИЕ</a:t>
            </a:r>
          </a:p>
        </p:txBody>
      </p:sp>
    </p:spTree>
    <p:extLst>
      <p:ext uri="{BB962C8B-B14F-4D97-AF65-F5344CB8AC3E}">
        <p14:creationId xmlns:p14="http://schemas.microsoft.com/office/powerpoint/2010/main" val="3357307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0927840_20-p-fon-dlya-prezentatsii-detyam-o-professiyak-3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31640" y="836712"/>
            <a:ext cx="756084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prstClr val="black"/>
                </a:solidFill>
                <a:ea typeface="+mj-ea"/>
                <a:cs typeface="+mj-cs"/>
              </a:rPr>
              <a:t>Трудоустройство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ru-RU" dirty="0">
                <a:solidFill>
                  <a:prstClr val="black"/>
                </a:solidFill>
              </a:rPr>
              <a:t>В прошлом 2022-2023 учебном году </a:t>
            </a:r>
            <a:r>
              <a:rPr lang="ru-RU" dirty="0" smtClean="0">
                <a:solidFill>
                  <a:prstClr val="black"/>
                </a:solidFill>
              </a:rPr>
              <a:t>закончила 11 класс 1 выпускница</a:t>
            </a:r>
            <a:r>
              <a:rPr lang="ru-RU" dirty="0" smtClean="0">
                <a:solidFill>
                  <a:prstClr val="black"/>
                </a:solidFill>
              </a:rPr>
              <a:t>. </a:t>
            </a:r>
            <a:r>
              <a:rPr lang="ru-RU" dirty="0">
                <a:solidFill>
                  <a:prstClr val="black"/>
                </a:solidFill>
              </a:rPr>
              <a:t>Она устроена на работу в ТОО «Енбек-95» дояркой.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ru-RU" dirty="0">
                <a:solidFill>
                  <a:prstClr val="black"/>
                </a:solidFill>
              </a:rPr>
              <a:t>В этом 2023-2024 учебном году будет два </a:t>
            </a:r>
            <a:r>
              <a:rPr lang="ru-RU" dirty="0" smtClean="0">
                <a:solidFill>
                  <a:prstClr val="black"/>
                </a:solidFill>
              </a:rPr>
              <a:t>выпускника 11 класса.</a:t>
            </a:r>
            <a:endParaRPr lang="ru-RU" dirty="0">
              <a:solidFill>
                <a:prstClr val="black"/>
              </a:solidFill>
            </a:endParaRP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ru-RU" dirty="0">
                <a:solidFill>
                  <a:prstClr val="black"/>
                </a:solidFill>
              </a:rPr>
              <a:t>Планируемое трудоустройство: один ученик будет работать в семейном к/х «Лиана», другая планирует поступать в вуз</a:t>
            </a:r>
            <a:r>
              <a:rPr lang="ru-RU" dirty="0" smtClean="0">
                <a:solidFill>
                  <a:prstClr val="black"/>
                </a:solidFill>
              </a:rPr>
              <a:t>.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ru-RU" dirty="0" smtClean="0">
                <a:solidFill>
                  <a:prstClr val="black"/>
                </a:solidFill>
              </a:rPr>
              <a:t>Из 6 выпускников 9 класса в прошлом учебном году  1 поступила в колледж, 5 продолжили обучение в школе.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ru-RU" dirty="0" smtClean="0">
                <a:solidFill>
                  <a:prstClr val="black"/>
                </a:solidFill>
              </a:rPr>
              <a:t>В этом году  9 девятиклассников. Планируют все прийти в 10 класс.</a:t>
            </a:r>
            <a:endParaRPr lang="ru-RU" dirty="0">
              <a:solidFill>
                <a:prstClr val="black"/>
              </a:solidFill>
            </a:endParaRPr>
          </a:p>
          <a:p>
            <a:pPr algn="ctr"/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4149080"/>
            <a:ext cx="2200275" cy="207645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0927840_20-p-fon-dlya-prezentatsii-detyam-o-professiyak-3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08520" y="-306038"/>
            <a:ext cx="9779562" cy="733467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11660" y="292006"/>
            <a:ext cx="6336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prstClr val="black"/>
                </a:solidFill>
              </a:rPr>
              <a:t>Структура школьного Совета по профориентации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635896" y="1124744"/>
            <a:ext cx="1800200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white"/>
                </a:solidFill>
              </a:rPr>
              <a:t>Директор школы</a:t>
            </a: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4535996" y="1844824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Скругленный прямоугольник 7"/>
          <p:cNvSpPr/>
          <p:nvPr/>
        </p:nvSpPr>
        <p:spPr>
          <a:xfrm>
            <a:off x="3779912" y="2348880"/>
            <a:ext cx="1656184" cy="9361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white"/>
                </a:solidFill>
              </a:rPr>
              <a:t>Заместитель директора по ВР</a:t>
            </a:r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4608004" y="3284984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Скругленный прямоугольник 10"/>
          <p:cNvSpPr/>
          <p:nvPr/>
        </p:nvSpPr>
        <p:spPr>
          <a:xfrm>
            <a:off x="3635896" y="3861048"/>
            <a:ext cx="2088232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white"/>
                </a:solidFill>
              </a:rPr>
              <a:t>Педагог-</a:t>
            </a:r>
            <a:r>
              <a:rPr lang="ru-RU" dirty="0" err="1">
                <a:solidFill>
                  <a:prstClr val="white"/>
                </a:solidFill>
              </a:rPr>
              <a:t>профориентатор</a:t>
            </a:r>
            <a:endParaRPr lang="ru-RU" dirty="0">
              <a:solidFill>
                <a:prstClr val="white"/>
              </a:solidFill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 flipH="1">
            <a:off x="2915816" y="4149080"/>
            <a:ext cx="72008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5724128" y="4149080"/>
            <a:ext cx="57606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4608004" y="4437112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Скругленный прямоугольник 17"/>
          <p:cNvSpPr/>
          <p:nvPr/>
        </p:nvSpPr>
        <p:spPr>
          <a:xfrm>
            <a:off x="1115616" y="4005064"/>
            <a:ext cx="1800200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white"/>
                </a:solidFill>
              </a:rPr>
              <a:t>Педагог-психолог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300192" y="4005064"/>
            <a:ext cx="1800200" cy="6120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white"/>
                </a:solidFill>
              </a:rPr>
              <a:t>Библиотекарь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779912" y="4941168"/>
            <a:ext cx="2232248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white"/>
                </a:solidFill>
              </a:rPr>
              <a:t>Классные руководители</a:t>
            </a:r>
          </a:p>
        </p:txBody>
      </p:sp>
    </p:spTree>
    <p:extLst>
      <p:ext uri="{BB962C8B-B14F-4D97-AF65-F5344CB8AC3E}">
        <p14:creationId xmlns:p14="http://schemas.microsoft.com/office/powerpoint/2010/main" val="956810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0927840_20-p-fon-dlya-prezentatsii-detyam-o-professiyak-3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71600" y="908720"/>
            <a:ext cx="6984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prstClr val="black"/>
                </a:solidFill>
                <a:latin typeface="Bahnschrift SemiBold Condensed" panose="020B0502040204020203" pitchFamily="34" charset="0"/>
              </a:rPr>
              <a:t>Формы работы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2129157"/>
            <a:ext cx="4608512" cy="30346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9715" indent="-111772" defTabSz="558858">
              <a:lnSpc>
                <a:spcPct val="90000"/>
              </a:lnSpc>
              <a:spcBef>
                <a:spcPts val="815"/>
              </a:spcBef>
              <a:buClr>
                <a:srgbClr val="A6B727"/>
              </a:buClr>
              <a:buSzPct val="80000"/>
              <a:buFont typeface="Corbel" pitchFamily="34" charset="0"/>
              <a:buChar char="•"/>
            </a:pPr>
            <a:r>
              <a:rPr lang="ru-RU" sz="2400" dirty="0">
                <a:solidFill>
                  <a:srgbClr val="000099"/>
                </a:solidFill>
                <a:latin typeface="Corbel"/>
              </a:rPr>
              <a:t>Классные часы</a:t>
            </a:r>
          </a:p>
          <a:p>
            <a:pPr marL="139715" indent="-111772" defTabSz="558858">
              <a:lnSpc>
                <a:spcPct val="90000"/>
              </a:lnSpc>
              <a:spcBef>
                <a:spcPts val="815"/>
              </a:spcBef>
              <a:buClr>
                <a:srgbClr val="A6B727"/>
              </a:buClr>
              <a:buSzPct val="80000"/>
              <a:buFont typeface="Corbel" pitchFamily="34" charset="0"/>
              <a:buChar char="•"/>
            </a:pPr>
            <a:r>
              <a:rPr lang="ru-RU" sz="2400" dirty="0">
                <a:solidFill>
                  <a:srgbClr val="000099"/>
                </a:solidFill>
                <a:latin typeface="Corbel"/>
              </a:rPr>
              <a:t>Работа в </a:t>
            </a:r>
            <a:r>
              <a:rPr lang="ru-RU" sz="2400" dirty="0" err="1">
                <a:solidFill>
                  <a:srgbClr val="000099"/>
                </a:solidFill>
                <a:latin typeface="Corbel"/>
              </a:rPr>
              <a:t>агроклассе</a:t>
            </a:r>
            <a:endParaRPr lang="ru-RU" sz="2400" dirty="0">
              <a:solidFill>
                <a:srgbClr val="000099"/>
              </a:solidFill>
              <a:latin typeface="Corbel"/>
            </a:endParaRPr>
          </a:p>
          <a:p>
            <a:pPr marL="139715" indent="-111772" defTabSz="558858">
              <a:lnSpc>
                <a:spcPct val="90000"/>
              </a:lnSpc>
              <a:spcBef>
                <a:spcPts val="815"/>
              </a:spcBef>
              <a:buClr>
                <a:srgbClr val="A6B727"/>
              </a:buClr>
              <a:buSzPct val="80000"/>
              <a:buFont typeface="Corbel" pitchFamily="34" charset="0"/>
              <a:buChar char="•"/>
            </a:pPr>
            <a:r>
              <a:rPr lang="ru-RU" sz="2400" dirty="0">
                <a:solidFill>
                  <a:srgbClr val="000099"/>
                </a:solidFill>
                <a:latin typeface="Corbel"/>
              </a:rPr>
              <a:t>Ярмарки профессий</a:t>
            </a:r>
          </a:p>
          <a:p>
            <a:pPr marL="139715" indent="-111772" defTabSz="558858">
              <a:lnSpc>
                <a:spcPct val="90000"/>
              </a:lnSpc>
              <a:spcBef>
                <a:spcPts val="815"/>
              </a:spcBef>
              <a:buClr>
                <a:srgbClr val="A6B727"/>
              </a:buClr>
              <a:buSzPct val="80000"/>
              <a:buFont typeface="Corbel" pitchFamily="34" charset="0"/>
              <a:buChar char="•"/>
            </a:pPr>
            <a:r>
              <a:rPr lang="ru-RU" sz="2400" dirty="0">
                <a:solidFill>
                  <a:srgbClr val="000099"/>
                </a:solidFill>
                <a:latin typeface="Corbel"/>
              </a:rPr>
              <a:t>Экскурсии на производства</a:t>
            </a:r>
          </a:p>
          <a:p>
            <a:pPr marL="139715" indent="-111772" defTabSz="558858">
              <a:lnSpc>
                <a:spcPct val="90000"/>
              </a:lnSpc>
              <a:spcBef>
                <a:spcPts val="815"/>
              </a:spcBef>
              <a:buClr>
                <a:srgbClr val="A6B727"/>
              </a:buClr>
              <a:buSzPct val="80000"/>
              <a:buFont typeface="Corbel" pitchFamily="34" charset="0"/>
              <a:buChar char="•"/>
            </a:pPr>
            <a:r>
              <a:rPr lang="ru-RU" sz="2400" dirty="0">
                <a:solidFill>
                  <a:srgbClr val="000099"/>
                </a:solidFill>
                <a:latin typeface="Corbel"/>
              </a:rPr>
              <a:t>Конкурсы, игры по станциям</a:t>
            </a:r>
          </a:p>
          <a:p>
            <a:pPr marL="139715" indent="-111772" defTabSz="558858">
              <a:lnSpc>
                <a:spcPct val="90000"/>
              </a:lnSpc>
              <a:spcBef>
                <a:spcPts val="815"/>
              </a:spcBef>
              <a:buClr>
                <a:srgbClr val="A6B727"/>
              </a:buClr>
              <a:buSzPct val="80000"/>
              <a:buFont typeface="Corbel" pitchFamily="34" charset="0"/>
              <a:buChar char="•"/>
            </a:pPr>
            <a:r>
              <a:rPr lang="ru-RU" sz="2400" dirty="0">
                <a:solidFill>
                  <a:srgbClr val="000099"/>
                </a:solidFill>
                <a:latin typeface="Corbel"/>
              </a:rPr>
              <a:t>Анкетирование</a:t>
            </a:r>
          </a:p>
          <a:p>
            <a:pPr marL="139715" indent="-111772" defTabSz="558858">
              <a:lnSpc>
                <a:spcPct val="90000"/>
              </a:lnSpc>
              <a:spcBef>
                <a:spcPts val="815"/>
              </a:spcBef>
              <a:buClr>
                <a:srgbClr val="A6B727"/>
              </a:buClr>
              <a:buSzPct val="80000"/>
              <a:buFont typeface="Corbel" pitchFamily="34" charset="0"/>
              <a:buChar char="•"/>
            </a:pPr>
            <a:r>
              <a:rPr lang="ru-RU" sz="2400" dirty="0">
                <a:solidFill>
                  <a:srgbClr val="000099"/>
                </a:solidFill>
                <a:latin typeface="Corbel"/>
              </a:rPr>
              <a:t> Встречи </a:t>
            </a:r>
          </a:p>
        </p:txBody>
      </p:sp>
      <p:sp>
        <p:nvSpPr>
          <p:cNvPr id="5" name="AutoShape 6" descr="blob:https://web.whatsapp.com/d63a92a8-6742-4cf1-bec6-4f40a1b673e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AutoShape 10" descr="blob:https://web.whatsapp.com/461d847e-cd1a-4401-8b6a-17c385035d14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7469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0927840_20-p-fon-dlya-prezentatsii-detyam-o-professiyak-3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7504" y="-1049149"/>
            <a:ext cx="8856984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022299"/>
            <a:endParaRPr lang="ru-RU" dirty="0">
              <a:solidFill>
                <a:srgbClr val="000099"/>
              </a:solidFill>
              <a:latin typeface="Bahnschrift SemiBold Condensed" panose="020B0502040204020203" pitchFamily="34" charset="0"/>
            </a:endParaRPr>
          </a:p>
          <a:p>
            <a:pPr algn="just" defTabSz="1022299"/>
            <a:endParaRPr lang="ru-RU" dirty="0">
              <a:solidFill>
                <a:srgbClr val="000099"/>
              </a:solidFill>
              <a:latin typeface="Bahnschrift SemiBold Condensed" panose="020B0502040204020203" pitchFamily="34" charset="0"/>
            </a:endParaRPr>
          </a:p>
          <a:p>
            <a:pPr algn="just" defTabSz="1022299"/>
            <a:endParaRPr lang="ru-RU" dirty="0">
              <a:solidFill>
                <a:srgbClr val="000099"/>
              </a:solidFill>
              <a:latin typeface="Bahnschrift SemiBold Condensed" panose="020B0502040204020203" pitchFamily="34" charset="0"/>
            </a:endParaRPr>
          </a:p>
          <a:p>
            <a:pPr algn="just" defTabSz="1022299"/>
            <a:endParaRPr lang="ru-RU" dirty="0">
              <a:solidFill>
                <a:srgbClr val="000099"/>
              </a:solidFill>
              <a:latin typeface="Bahnschrift SemiBold Condensed" panose="020B0502040204020203" pitchFamily="34" charset="0"/>
            </a:endParaRPr>
          </a:p>
          <a:p>
            <a:pPr algn="just" defTabSz="1022299"/>
            <a:r>
              <a:rPr lang="ru-RU" dirty="0">
                <a:solidFill>
                  <a:srgbClr val="000099"/>
                </a:solidFill>
                <a:latin typeface="Bahnschrift SemiBold Condensed" panose="020B0502040204020203" pitchFamily="34" charset="0"/>
              </a:rPr>
              <a:t>Организация профориентационной работы в школе является важным направлением в структуре учебно-воспитательной работы и направлена на обеспечение социальных гарантий в вопросах профессионального самоопределения учащихся.</a:t>
            </a:r>
          </a:p>
          <a:p>
            <a:pPr algn="just" defTabSz="1022299"/>
            <a:r>
              <a:rPr lang="ru-RU" dirty="0">
                <a:solidFill>
                  <a:srgbClr val="000099"/>
                </a:solidFill>
                <a:latin typeface="Bahnschrift SemiBold Condensed" panose="020B0502040204020203" pitchFamily="34" charset="0"/>
              </a:rPr>
              <a:t>	В школе отрабатывается система профориентационной работы, задачами которой являются: выработка у школьников сознательного отношения к труду, профессиональное самоопределение в условиях свободы выбора сферы деятельности в соответствии со своими возможностями, способностями и с учетом требований рынка труда; научить анализировать свои возможности и способности, (сформировать потребность в осознании и оценке качеств и возможностей своей личности) и реализующаяся согласно утвержденного плана на 2023-2024 учебный год. </a:t>
            </a:r>
          </a:p>
          <a:p>
            <a:pPr algn="just" defTabSz="1022299"/>
            <a:r>
              <a:rPr lang="ru-RU" dirty="0">
                <a:solidFill>
                  <a:srgbClr val="000099"/>
                </a:solidFill>
                <a:latin typeface="Bahnschrift SemiBold Condensed" panose="020B0502040204020203" pitchFamily="34" charset="0"/>
              </a:rPr>
              <a:t>	Созданная в школе система работы с учащимися и родителями предусматривает начало профессионального самоопределения уже в 1 классе, что позволяет осуществлять комплексный подход к созданию развивающей среды для учащихся. </a:t>
            </a:r>
            <a:r>
              <a:rPr lang="ru-RU" dirty="0" err="1">
                <a:solidFill>
                  <a:srgbClr val="000099"/>
                </a:solidFill>
                <a:latin typeface="Bahnschrift SemiBold Condensed" panose="020B0502040204020203" pitchFamily="34" charset="0"/>
              </a:rPr>
              <a:t>Профориентационная</a:t>
            </a:r>
            <a:r>
              <a:rPr lang="ru-RU" dirty="0">
                <a:solidFill>
                  <a:srgbClr val="000099"/>
                </a:solidFill>
                <a:latin typeface="Bahnschrift SemiBold Condensed" panose="020B0502040204020203" pitchFamily="34" charset="0"/>
              </a:rPr>
              <a:t> работа основана на постоянном взаимодействии администрации, профориентатора, классного руководителя, психолога с учащимися и их родителями.</a:t>
            </a:r>
          </a:p>
          <a:p>
            <a:pPr algn="just" defTabSz="1022299"/>
            <a:r>
              <a:rPr lang="ru-RU" dirty="0">
                <a:solidFill>
                  <a:srgbClr val="000099"/>
                </a:solidFill>
                <a:latin typeface="Bahnschrift SemiBold Condensed" panose="020B0502040204020203" pitchFamily="34" charset="0"/>
              </a:rPr>
              <a:t>	В системе профориентационной работы является самым ответственным и направленным на содействие старшеклассникам в их профессиональном самоопределении. В этот период более масштабно разворачивается консультационная деятельность среди учащихся и их родителей.</a:t>
            </a:r>
          </a:p>
        </p:txBody>
      </p:sp>
    </p:spTree>
    <p:extLst>
      <p:ext uri="{BB962C8B-B14F-4D97-AF65-F5344CB8AC3E}">
        <p14:creationId xmlns:p14="http://schemas.microsoft.com/office/powerpoint/2010/main" val="1916017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0927840_20-p-fon-dlya-prezentatsii-detyam-o-professiyak-3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23528" y="889844"/>
            <a:ext cx="8640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022299"/>
            <a:r>
              <a:rPr lang="ru-RU" dirty="0">
                <a:solidFill>
                  <a:srgbClr val="000099"/>
                </a:solidFill>
                <a:latin typeface="Bahnschrift SemiBold Condensed" panose="020B0502040204020203" pitchFamily="34" charset="0"/>
              </a:rPr>
              <a:t>Проводили экскурсии на предприятие по переработке молочной продукции, заключили меморандум с УПК.</a:t>
            </a:r>
          </a:p>
          <a:p>
            <a:pPr algn="just" defTabSz="1022299"/>
            <a:r>
              <a:rPr lang="ru-RU">
                <a:solidFill>
                  <a:srgbClr val="000099"/>
                </a:solidFill>
                <a:latin typeface="Bahnschrift SemiBold Condensed" panose="020B0502040204020203" pitchFamily="34" charset="0"/>
              </a:rPr>
              <a:t>	</a:t>
            </a:r>
            <a:r>
              <a:rPr lang="ru-RU" dirty="0">
                <a:solidFill>
                  <a:srgbClr val="000099"/>
                </a:solidFill>
                <a:latin typeface="Bahnschrift SemiBold Condensed" panose="020B0502040204020203" pitchFamily="34" charset="0"/>
              </a:rPr>
              <a:t>	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52120" y="2204864"/>
            <a:ext cx="2664296" cy="360040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2153477"/>
            <a:ext cx="2952328" cy="3936438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6048" y="2305877"/>
            <a:ext cx="2952328" cy="3936438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1678460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0927840_20-p-fon-dlya-prezentatsii-detyam-o-professiyak-3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55576" y="980728"/>
            <a:ext cx="7560840" cy="32993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Проект</a:t>
            </a:r>
            <a:r>
              <a:rPr lang="ru-RU" sz="3600" dirty="0" smtClean="0">
                <a:solidFill>
                  <a:srgbClr val="000099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36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«</a:t>
            </a:r>
            <a:r>
              <a:rPr lang="ru-RU" sz="3600" dirty="0" err="1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Өнегелі</a:t>
            </a:r>
            <a:r>
              <a:rPr lang="ru-RU" sz="36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3600" dirty="0" err="1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өмір</a:t>
            </a:r>
            <a:r>
              <a:rPr lang="ru-RU" sz="36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» </a:t>
            </a:r>
            <a:endParaRPr lang="ru-RU" sz="3600" dirty="0" smtClean="0">
              <a:solidFill>
                <a:prstClr val="black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lvl="0" algn="just" defTabSz="1022299"/>
            <a:r>
              <a:rPr lang="ru-RU" dirty="0">
                <a:solidFill>
                  <a:prstClr val="black"/>
                </a:solidFill>
                <a:latin typeface="Bahnschrift SemiBold Condensed" panose="020B0502040204020203" pitchFamily="34" charset="0"/>
              </a:rPr>
              <a:t>За прошедший период этого учебного года в рамках «</a:t>
            </a:r>
            <a:r>
              <a:rPr lang="ru-RU" dirty="0" err="1">
                <a:solidFill>
                  <a:prstClr val="black"/>
                </a:solidFill>
                <a:latin typeface="Bahnschrift SemiBold Condensed" panose="020B0502040204020203" pitchFamily="34" charset="0"/>
              </a:rPr>
              <a:t>Өнегелі</a:t>
            </a:r>
            <a:r>
              <a:rPr lang="ru-RU" dirty="0">
                <a:solidFill>
                  <a:prstClr val="black"/>
                </a:solidFill>
                <a:latin typeface="Bahnschrift SemiBold Condensed" panose="020B0502040204020203" pitchFamily="34" charset="0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Bahnschrift SemiBold Condensed" panose="020B0502040204020203" pitchFamily="34" charset="0"/>
              </a:rPr>
              <a:t>өмір</a:t>
            </a:r>
            <a:r>
              <a:rPr lang="ru-RU" dirty="0">
                <a:solidFill>
                  <a:prstClr val="black"/>
                </a:solidFill>
                <a:latin typeface="Bahnschrift SemiBold Condensed" panose="020B0502040204020203" pitchFamily="34" charset="0"/>
              </a:rPr>
              <a:t>» проводились встречи с руководителями крестьянских хозяйств, с представителями учебных заведений.</a:t>
            </a:r>
          </a:p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kk-KZ" sz="2400" b="1" kern="0" dirty="0">
                <a:solidFill>
                  <a:srgbClr val="FF0000"/>
                </a:solidFill>
                <a:latin typeface="Times New Roman" pitchFamily="18"/>
                <a:cs typeface="Times New Roman" pitchFamily="18"/>
              </a:rPr>
              <a:t>Встреча</a:t>
            </a:r>
          </a:p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kk-KZ" sz="2400" b="1" kern="0" dirty="0">
                <a:solidFill>
                  <a:srgbClr val="FF0000"/>
                </a:solidFill>
                <a:latin typeface="Times New Roman" pitchFamily="18"/>
                <a:cs typeface="Times New Roman" pitchFamily="18"/>
              </a:rPr>
              <a:t>на тему «Мама и профессия»</a:t>
            </a:r>
          </a:p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kk-KZ" sz="2400" b="1" kern="0" dirty="0">
                <a:solidFill>
                  <a:srgbClr val="FF0000"/>
                </a:solidFill>
                <a:latin typeface="Times New Roman" pitchFamily="18"/>
                <a:cs typeface="Times New Roman" pitchFamily="18"/>
              </a:rPr>
              <a:t>в рамках проекта «Өнегелі өмір» ко Дню 8 марта</a:t>
            </a:r>
          </a:p>
          <a:p>
            <a:pPr lvl="0" algn="ctr">
              <a:spcBef>
                <a:spcPct val="20000"/>
              </a:spcBef>
            </a:pPr>
            <a:endParaRPr lang="ru-RU" sz="3200" dirty="0" smtClean="0">
              <a:solidFill>
                <a:prstClr val="black"/>
              </a:solidFill>
            </a:endParaRPr>
          </a:p>
          <a:p>
            <a:pPr algn="ctr"/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861048"/>
            <a:ext cx="1266655" cy="1687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861048"/>
            <a:ext cx="1296144" cy="17312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2902" y="3861047"/>
            <a:ext cx="1305241" cy="1707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39" y="3861047"/>
            <a:ext cx="1254715" cy="1687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0927840_20-p-fon-dlya-prezentatsii-detyam-o-professiyak-3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7384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43608" y="548680"/>
            <a:ext cx="64807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2299"/>
            <a:r>
              <a:rPr lang="ru-RU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Психологическое сопровождение обучающихся</a:t>
            </a:r>
            <a:endParaRPr lang="ru-RU" sz="2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59832" y="1595317"/>
            <a:ext cx="5904656" cy="46484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558858">
              <a:lnSpc>
                <a:spcPct val="90000"/>
              </a:lnSpc>
              <a:spcBef>
                <a:spcPts val="815"/>
              </a:spcBef>
              <a:buClr>
                <a:srgbClr val="A6B727"/>
              </a:buClr>
              <a:buSzPct val="80000"/>
            </a:pPr>
            <a:r>
              <a:rPr lang="ru-RU" sz="20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Ключевую позицию в организации работы по профориентации занимает </a:t>
            </a:r>
            <a:r>
              <a:rPr lang="ru-RU" sz="16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психологическое сопровождение </a:t>
            </a:r>
            <a:r>
              <a:rPr lang="ru-RU" sz="16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обучающегося с учетом его индивидуальных особенностей на протяжении всего периода обучения в школе. </a:t>
            </a:r>
          </a:p>
          <a:p>
            <a:pPr algn="just" defTabSz="1022299"/>
            <a:r>
              <a:rPr lang="ru-RU" sz="16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Это позволяет подготовить обучающегося к осознанному выбору будущей профессии. </a:t>
            </a:r>
            <a:br>
              <a:rPr lang="ru-RU" sz="16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kern="0" dirty="0">
                <a:solidFill>
                  <a:prstClr val="black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Педагог-психолог Лосева В.К. проводила лекции и беседы :"Психологические основы выбора профессии", «Что влияет на выбор профессии?»,  «Источники информации о мире профессий», "Профессии с большой перспективой", "Психологические характеристики профессий», «Какую профессию я бы выбрал?». Занятия с элементами тренинга «Выбор жизненного пути», «Знакомство с миром профессий». Психологический час «Все профессии важны!». Анкетирование «Карта интересов».</a:t>
            </a:r>
          </a:p>
          <a:p>
            <a:pPr algn="just" defTabSz="558858">
              <a:lnSpc>
                <a:spcPct val="90000"/>
              </a:lnSpc>
              <a:spcBef>
                <a:spcPts val="815"/>
              </a:spcBef>
              <a:buClr>
                <a:srgbClr val="A6B727"/>
              </a:buClr>
              <a:buSzPct val="80000"/>
            </a:pPr>
            <a:endParaRPr lang="ru-RU" kern="0" dirty="0">
              <a:solidFill>
                <a:sysClr val="windowText" lastClr="000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625898"/>
            <a:ext cx="2771800" cy="2490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245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0927840_20-p-fon-dlya-prezentatsii-detyam-o-professiyak-3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95536" y="332656"/>
            <a:ext cx="756084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err="1" smtClean="0">
                <a:solidFill>
                  <a:prstClr val="black"/>
                </a:solidFill>
                <a:ea typeface="+mj-ea"/>
                <a:cs typeface="+mj-cs"/>
              </a:rPr>
              <a:t>Анкетирование,опросы</a:t>
            </a:r>
            <a:r>
              <a:rPr lang="ru-RU" sz="4000" dirty="0" smtClean="0">
                <a:solidFill>
                  <a:prstClr val="black"/>
                </a:solidFill>
                <a:ea typeface="+mj-ea"/>
                <a:cs typeface="+mj-cs"/>
              </a:rPr>
              <a:t>.</a:t>
            </a:r>
          </a:p>
          <a:p>
            <a:r>
              <a:rPr lang="ru-RU" sz="2000" dirty="0">
                <a:solidFill>
                  <a:srgbClr val="000000"/>
                </a:solidFill>
                <a:latin typeface="Times New Roman"/>
              </a:rPr>
              <a:t>Важное место отводится методам работы с личностными и профессиональными качествами, которые направлены на изучение учащимися собственных личностных и профессиональных качеств. Ученики 10-11 классов отвечая на вопросы педагога-профориентатора Чувило О.Я., заполняли «Карту интересов» и «Карту склонностей».  Обработка результатов указала общее направление индивидуальных склонностей и интересов.</a:t>
            </a:r>
            <a:r>
              <a:rPr lang="ru-RU" sz="4000" dirty="0">
                <a:solidFill>
                  <a:prstClr val="black"/>
                </a:solidFill>
                <a:ea typeface="+mj-ea"/>
                <a:cs typeface="+mj-cs"/>
              </a:rPr>
              <a:t/>
            </a:r>
            <a:br>
              <a:rPr lang="ru-RU" sz="4000" dirty="0">
                <a:solidFill>
                  <a:prstClr val="black"/>
                </a:solidFill>
                <a:ea typeface="+mj-ea"/>
                <a:cs typeface="+mj-cs"/>
              </a:rPr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4876" y="3212976"/>
            <a:ext cx="4001993" cy="325338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636</Words>
  <Application>Microsoft Office PowerPoint</Application>
  <PresentationFormat>Экран (4:3)</PresentationFormat>
  <Paragraphs>57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1_Тема Office</vt:lpstr>
      <vt:lpstr>КГУ «ОБЩЕОБРАЗОВАТЕЛЬНАЯ ШКОЛА №15»  ОТДЕЛА ОБРАЗОВАНИЯ ОСАКАРОВСКОГО РАЙОНА  УПРАВЛЕНИЕ ОБРАЗОВАНИЯ КАРАГАНДИНСКОЙ ОБЛАСТИ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КГУ «ОБЩЕОБРАЗОВАТЕЛЬНАЯ ШКОЛА №15»  ОТДЕЛА ОБРАЗОВАНИЯ ОСАКАРОВСКОГО РАЙОНА  УПРАВЛЕНИЕ ОБРАЗОВАНИЯ КАРАГАНДИНСКОЙ ОБЛАСТИ  </dc:title>
  <dc:creator>User</dc:creator>
  <cp:lastModifiedBy>User</cp:lastModifiedBy>
  <cp:revision>11</cp:revision>
  <dcterms:created xsi:type="dcterms:W3CDTF">2024-03-04T11:28:37Z</dcterms:created>
  <dcterms:modified xsi:type="dcterms:W3CDTF">2024-03-05T06:01:21Z</dcterms:modified>
</cp:coreProperties>
</file>