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25.01.2024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25.01.2024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25.01.2024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25.01.2024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25.01.2024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25.01.2024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25.01.2024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25.01.2024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s://sanbyulleten.ru/stati/broshyura-vse-o-vaktsinatsii.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Desktop\OIP.jpg"/>
          <p:cNvPicPr>
            <a:picLocks noChangeAspect="1" noChangeArrowheads="1"/>
          </p:cNvPicPr>
          <p:nvPr/>
        </p:nvPicPr>
        <p:blipFill rotWithShape="1">
          <a:blip r:embed="rId2">
            <a:extLst>
              <a:ext uri="{28A0092B-C50C-407E-A947-70E740481C1C}">
                <a14:useLocalDpi xmlns:a14="http://schemas.microsoft.com/office/drawing/2010/main" val="0"/>
              </a:ext>
            </a:extLst>
          </a:blip>
          <a:srcRect l="18856" t="28834" r="30702" b="3691"/>
          <a:stretch/>
        </p:blipFill>
        <p:spPr bwMode="auto">
          <a:xfrm>
            <a:off x="31684" y="53208"/>
            <a:ext cx="1084227" cy="10801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027" name="Picture 3" descr="D:\2023-2024\ЭМБЛЕМА.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53208"/>
            <a:ext cx="1031776" cy="103177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0" y="1556792"/>
            <a:ext cx="4572000" cy="4401205"/>
          </a:xfrm>
          <a:prstGeom prst="rect">
            <a:avLst/>
          </a:prstGeom>
        </p:spPr>
        <p:txBody>
          <a:bodyPr>
            <a:spAutoFit/>
          </a:bodyPr>
          <a:lstStyle/>
          <a:p>
            <a:r>
              <a:rPr lang="ru-RU" sz="2000" dirty="0">
                <a:latin typeface="Arial" panose="020B0604020202020204" pitchFamily="34" charset="0"/>
                <a:cs typeface="Arial" panose="020B0604020202020204" pitchFamily="34" charset="0"/>
              </a:rPr>
              <a:t>Многолетний опыт использования </a:t>
            </a:r>
            <a:r>
              <a:rPr lang="ru-RU" sz="2000" b="1" dirty="0">
                <a:latin typeface="Arial" panose="020B0604020202020204" pitchFamily="34" charset="0"/>
                <a:cs typeface="Arial" panose="020B0604020202020204" pitchFamily="34" charset="0"/>
              </a:rPr>
              <a:t>живой коревой вакцины</a:t>
            </a:r>
            <a:r>
              <a:rPr lang="ru-RU" sz="2000" dirty="0">
                <a:latin typeface="Arial" panose="020B0604020202020204" pitchFamily="34" charset="0"/>
                <a:cs typeface="Arial" panose="020B0604020202020204" pitchFamily="34" charset="0"/>
              </a:rPr>
              <a:t> продемонстрировал, что повальная </a:t>
            </a:r>
            <a:r>
              <a:rPr lang="ru-RU" sz="2000" dirty="0">
                <a:latin typeface="Arial" panose="020B0604020202020204" pitchFamily="34" charset="0"/>
                <a:cs typeface="Arial" panose="020B0604020202020204" pitchFamily="34" charset="0"/>
                <a:hlinkClick r:id="rId4" tooltip="Брошюра Все о вакцинации"/>
              </a:rPr>
              <a:t>вакцинация, </a:t>
            </a:r>
            <a:r>
              <a:rPr lang="ru-RU" sz="2000" dirty="0">
                <a:latin typeface="Arial" panose="020B0604020202020204" pitchFamily="34" charset="0"/>
                <a:cs typeface="Arial" panose="020B0604020202020204" pitchFamily="34" charset="0"/>
              </a:rPr>
              <a:t>несомненно, считается действенным способом борьбы с корью. </a:t>
            </a:r>
          </a:p>
          <a:p>
            <a:r>
              <a:rPr lang="ru-RU" sz="2000" b="1" dirty="0">
                <a:latin typeface="Arial" panose="020B0604020202020204" pitchFamily="34" charset="0"/>
                <a:cs typeface="Arial" panose="020B0604020202020204" pitchFamily="34" charset="0"/>
              </a:rPr>
              <a:t>Профилактика кори</a:t>
            </a:r>
            <a:r>
              <a:rPr lang="ru-RU" sz="2000" dirty="0">
                <a:latin typeface="Arial" panose="020B0604020202020204" pitchFamily="34" charset="0"/>
                <a:cs typeface="Arial" panose="020B0604020202020204" pitchFamily="34" charset="0"/>
              </a:rPr>
              <a:t> состоит в иммунизации деток живой коревой вакциной, в соответствии с Национальным календарем прививок, утвержденным МЗ РК и дополнительной вакцинацией в случае вспышки.</a:t>
            </a:r>
            <a:br>
              <a:rPr lang="ru-RU" sz="2000" dirty="0">
                <a:latin typeface="Arial" panose="020B0604020202020204" pitchFamily="34" charset="0"/>
                <a:cs typeface="Arial" panose="020B0604020202020204" pitchFamily="34" charset="0"/>
              </a:rPr>
            </a:br>
            <a:endParaRPr lang="ru-RU" sz="2000" dirty="0">
              <a:latin typeface="Arial" panose="020B0604020202020204" pitchFamily="34" charset="0"/>
              <a:cs typeface="Arial" panose="020B0604020202020204" pitchFamily="34" charset="0"/>
            </a:endParaRPr>
          </a:p>
        </p:txBody>
      </p:sp>
      <p:sp>
        <p:nvSpPr>
          <p:cNvPr id="3" name="Прямоугольник 2"/>
          <p:cNvSpPr/>
          <p:nvPr/>
        </p:nvSpPr>
        <p:spPr>
          <a:xfrm>
            <a:off x="4848548" y="1556793"/>
            <a:ext cx="4283968" cy="3477875"/>
          </a:xfrm>
          <a:prstGeom prst="rect">
            <a:avLst/>
          </a:prstGeom>
        </p:spPr>
        <p:txBody>
          <a:bodyPr wrap="square">
            <a:spAutoFit/>
          </a:bodyPr>
          <a:lstStyle/>
          <a:p>
            <a:r>
              <a:rPr lang="ru-RU" sz="2000" dirty="0" err="1">
                <a:latin typeface="Arial" panose="020B0604020202020204" pitchFamily="34" charset="0"/>
                <a:cs typeface="Arial" panose="020B0604020202020204" pitchFamily="34" charset="0"/>
              </a:rPr>
              <a:t>Тірі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қызылшаға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қарсы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вакцинаны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қолданудың</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көп</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жылдық</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тәжірибесі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жалпы</a:t>
            </a:r>
            <a:r>
              <a:rPr lang="ru-RU" sz="2000" dirty="0">
                <a:latin typeface="Arial" panose="020B0604020202020204" pitchFamily="34" charset="0"/>
                <a:cs typeface="Arial" panose="020B0604020202020204" pitchFamily="34" charset="0"/>
              </a:rPr>
              <a:t> </a:t>
            </a:r>
            <a:r>
              <a:rPr lang="ru-RU" sz="2000" u="sng" dirty="0">
                <a:solidFill>
                  <a:srgbClr val="0070C0"/>
                </a:solidFill>
                <a:latin typeface="Arial" panose="020B0604020202020204" pitchFamily="34" charset="0"/>
                <a:cs typeface="Arial" panose="020B0604020202020204" pitchFamily="34" charset="0"/>
              </a:rPr>
              <a:t>вакцинация</a:t>
            </a:r>
            <a:r>
              <a:rPr lang="ru-RU" sz="2000" dirty="0">
                <a:solidFill>
                  <a:srgbClr val="0070C0"/>
                </a:solidFill>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қызылшамен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күресудің</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тиімді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әдісі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болып</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саналатынын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көрсетті</a:t>
            </a:r>
            <a:r>
              <a:rPr lang="ru-RU" sz="2000" dirty="0">
                <a:latin typeface="Arial" panose="020B0604020202020204" pitchFamily="34" charset="0"/>
                <a:cs typeface="Arial" panose="020B0604020202020204" pitchFamily="34" charset="0"/>
              </a:rPr>
              <a:t>. </a:t>
            </a:r>
            <a:endParaRPr lang="ru-RU" sz="2000" dirty="0" smtClean="0">
              <a:latin typeface="Arial" panose="020B0604020202020204" pitchFamily="34" charset="0"/>
              <a:cs typeface="Arial" panose="020B0604020202020204" pitchFamily="34" charset="0"/>
            </a:endParaRPr>
          </a:p>
          <a:p>
            <a:r>
              <a:rPr lang="ru-RU" sz="2000" dirty="0" err="1" smtClean="0">
                <a:latin typeface="Arial" panose="020B0604020202020204" pitchFamily="34" charset="0"/>
                <a:cs typeface="Arial" panose="020B0604020202020204" pitchFamily="34" charset="0"/>
              </a:rPr>
              <a:t>Қызылшаның</a:t>
            </a:r>
            <a:r>
              <a:rPr lang="ru-RU" sz="2000" dirty="0" smtClean="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алдын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алу</a:t>
            </a:r>
            <a:r>
              <a:rPr lang="ru-RU" sz="2000" dirty="0">
                <a:latin typeface="Arial" panose="020B0604020202020204" pitchFamily="34" charset="0"/>
                <a:cs typeface="Arial" panose="020B0604020202020204" pitchFamily="34" charset="0"/>
              </a:rPr>
              <a:t> ҚР ДСМ </a:t>
            </a:r>
            <a:r>
              <a:rPr lang="ru-RU" sz="2000" dirty="0" err="1">
                <a:latin typeface="Arial" panose="020B0604020202020204" pitchFamily="34" charset="0"/>
                <a:cs typeface="Arial" panose="020B0604020202020204" pitchFamily="34" charset="0"/>
              </a:rPr>
              <a:t>бекіткен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Ұлттық</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егу</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күнтізбесіне</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сәйкес</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қосымша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вакцинациядан</a:t>
            </a:r>
            <a:r>
              <a:rPr lang="ru-RU" sz="2000" dirty="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балаларды</a:t>
            </a:r>
            <a:r>
              <a:rPr lang="ru-RU" sz="2000" dirty="0" smtClean="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тірі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вакцинасымен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иммундаудан</a:t>
            </a:r>
            <a:r>
              <a:rPr lang="ru-RU" sz="2000" dirty="0">
                <a:latin typeface="Arial" panose="020B0604020202020204" pitchFamily="34" charset="0"/>
                <a:cs typeface="Arial" panose="020B0604020202020204" pitchFamily="34" charset="0"/>
              </a:rPr>
              <a:t> </a:t>
            </a:r>
            <a:r>
              <a:rPr lang="ru-RU" sz="2000" dirty="0" err="1" smtClean="0">
                <a:latin typeface="Arial" panose="020B0604020202020204" pitchFamily="34" charset="0"/>
                <a:cs typeface="Arial" panose="020B0604020202020204" pitchFamily="34" charset="0"/>
              </a:rPr>
              <a:t>тұрады</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67713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HP\Desktop\OIP.jpg"/>
          <p:cNvPicPr>
            <a:picLocks noChangeAspect="1" noChangeArrowheads="1"/>
          </p:cNvPicPr>
          <p:nvPr/>
        </p:nvPicPr>
        <p:blipFill rotWithShape="1">
          <a:blip r:embed="rId2">
            <a:extLst>
              <a:ext uri="{28A0092B-C50C-407E-A947-70E740481C1C}">
                <a14:useLocalDpi xmlns:a14="http://schemas.microsoft.com/office/drawing/2010/main" val="0"/>
              </a:ext>
            </a:extLst>
          </a:blip>
          <a:srcRect l="18856" t="28834" r="30702" b="3691"/>
          <a:stretch/>
        </p:blipFill>
        <p:spPr bwMode="auto">
          <a:xfrm>
            <a:off x="31684" y="53208"/>
            <a:ext cx="1084227" cy="10801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Picture 3" descr="D:\2023-2024\ЭМБЛЕМА.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53208"/>
            <a:ext cx="1031776" cy="103177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1684" y="1268760"/>
            <a:ext cx="4572000" cy="4524315"/>
          </a:xfrm>
          <a:prstGeom prst="rect">
            <a:avLst/>
          </a:prstGeom>
        </p:spPr>
        <p:txBody>
          <a:bodyPr>
            <a:spAutoFit/>
          </a:bodyPr>
          <a:lstStyle/>
          <a:p>
            <a:r>
              <a:rPr lang="ru-RU" b="1" dirty="0">
                <a:latin typeface="Arial" panose="020B0604020202020204" pitchFamily="34" charset="0"/>
                <a:cs typeface="Arial" panose="020B0604020202020204" pitchFamily="34" charset="0"/>
              </a:rPr>
              <a:t>Основные рекомендации </a:t>
            </a:r>
            <a:r>
              <a:rPr lang="ru-RU" dirty="0">
                <a:latin typeface="Arial" panose="020B0604020202020204" pitchFamily="34" charset="0"/>
                <a:cs typeface="Arial" panose="020B0604020202020204" pitchFamily="34" charset="0"/>
              </a:rPr>
              <a:t> </a:t>
            </a:r>
            <a:r>
              <a:rPr lang="ru-RU" b="1" dirty="0">
                <a:latin typeface="Arial" panose="020B0604020202020204" pitchFamily="34" charset="0"/>
                <a:cs typeface="Arial" panose="020B0604020202020204" pitchFamily="34" charset="0"/>
              </a:rPr>
              <a:t>при заболеваемости корью</a:t>
            </a:r>
            <a:r>
              <a:rPr lang="ru-RU" dirty="0">
                <a:latin typeface="Arial" panose="020B0604020202020204" pitchFamily="34" charset="0"/>
                <a:cs typeface="Arial" panose="020B0604020202020204" pitchFamily="34" charset="0"/>
              </a:rPr>
              <a:t>:</a:t>
            </a:r>
          </a:p>
          <a:p>
            <a:r>
              <a:rPr lang="ru-RU" dirty="0">
                <a:latin typeface="Arial" panose="020B0604020202020204" pitchFamily="34" charset="0"/>
                <a:cs typeface="Arial" panose="020B0604020202020204" pitchFamily="34" charset="0"/>
              </a:rPr>
              <a:t>1) родителям проверить прививочный статус своего ребенка против кори, в случае отсутствия вакцинации – получить профилактическую прививку против кори;</a:t>
            </a:r>
          </a:p>
          <a:p>
            <a:r>
              <a:rPr lang="ru-RU" dirty="0">
                <a:latin typeface="Arial" panose="020B0604020202020204" pitchFamily="34" charset="0"/>
                <a:cs typeface="Arial" panose="020B0604020202020204" pitchFamily="34" charset="0"/>
              </a:rPr>
              <a:t>2) </a:t>
            </a:r>
            <a:r>
              <a:rPr lang="ru-RU" dirty="0" smtClean="0">
                <a:latin typeface="Arial" panose="020B0604020202020204" pitchFamily="34" charset="0"/>
                <a:cs typeface="Arial" panose="020B0604020202020204" pitchFamily="34" charset="0"/>
              </a:rPr>
              <a:t>при </a:t>
            </a:r>
            <a:r>
              <a:rPr lang="ru-RU" dirty="0">
                <a:latin typeface="Arial" panose="020B0604020202020204" pitchFamily="34" charset="0"/>
                <a:cs typeface="Arial" panose="020B0604020202020204" pitchFamily="34" charset="0"/>
              </a:rPr>
              <a:t>появлении первых симптомов заболевания с катаральными явлениями (повышение температуры тела, головная боль, слабость) и сыпью необходимо обратиться к врачу, пройти обследование на корь и следовать всем его рекомендациям.</a:t>
            </a:r>
          </a:p>
          <a:p>
            <a:r>
              <a:rPr lang="ru-RU" dirty="0">
                <a:latin typeface="Arial" panose="020B0604020202020204" pitchFamily="34" charset="0"/>
                <a:cs typeface="Arial" panose="020B0604020202020204" pitchFamily="34" charset="0"/>
              </a:rPr>
              <a:t>Помните, что болезнь всегда легче предупредить, чем лечить!</a:t>
            </a:r>
          </a:p>
        </p:txBody>
      </p:sp>
      <p:sp>
        <p:nvSpPr>
          <p:cNvPr id="5" name="Прямоугольник 4"/>
          <p:cNvSpPr/>
          <p:nvPr/>
        </p:nvSpPr>
        <p:spPr>
          <a:xfrm>
            <a:off x="4609204" y="1196752"/>
            <a:ext cx="4456476" cy="4524315"/>
          </a:xfrm>
          <a:prstGeom prst="rect">
            <a:avLst/>
          </a:prstGeom>
        </p:spPr>
        <p:txBody>
          <a:bodyPr wrap="square">
            <a:spAutoFit/>
          </a:bodyPr>
          <a:lstStyle/>
          <a:p>
            <a:r>
              <a:rPr lang="ru-RU" b="1" dirty="0" err="1">
                <a:latin typeface="Arial" panose="020B0604020202020204" pitchFamily="34" charset="0"/>
                <a:cs typeface="Arial" panose="020B0604020202020204" pitchFamily="34" charset="0"/>
              </a:rPr>
              <a:t>Қызылша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ауруына</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арналған</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негізгі</a:t>
            </a:r>
            <a:r>
              <a:rPr lang="ru-RU" b="1" dirty="0">
                <a:latin typeface="Arial" panose="020B0604020202020204" pitchFamily="34" charset="0"/>
                <a:cs typeface="Arial" panose="020B0604020202020204" pitchFamily="34" charset="0"/>
              </a:rPr>
              <a:t> </a:t>
            </a:r>
            <a:r>
              <a:rPr lang="ru-RU" b="1" dirty="0" err="1">
                <a:latin typeface="Arial" panose="020B0604020202020204" pitchFamily="34" charset="0"/>
                <a:cs typeface="Arial" panose="020B0604020202020204" pitchFamily="34" charset="0"/>
              </a:rPr>
              <a:t>ұсыныстар</a:t>
            </a:r>
            <a:r>
              <a:rPr lang="ru-RU" b="1" dirty="0" smtClean="0">
                <a:latin typeface="Arial" panose="020B0604020202020204" pitchFamily="34" charset="0"/>
                <a:cs typeface="Arial" panose="020B0604020202020204" pitchFamily="34" charset="0"/>
              </a:rPr>
              <a:t>:</a:t>
            </a:r>
          </a:p>
          <a:p>
            <a:r>
              <a:rPr lang="ru-RU" dirty="0" smtClean="0">
                <a:latin typeface="Arial" panose="020B0604020202020204" pitchFamily="34" charset="0"/>
                <a:cs typeface="Arial" panose="020B0604020202020204" pitchFamily="34" charset="0"/>
              </a:rPr>
              <a:t>1)</a:t>
            </a:r>
            <a:r>
              <a:rPr lang="ru-RU" dirty="0" err="1" smtClean="0">
                <a:latin typeface="Arial" panose="020B0604020202020204" pitchFamily="34" charset="0"/>
                <a:cs typeface="Arial" panose="020B0604020202020204" pitchFamily="34" charset="0"/>
              </a:rPr>
              <a:t>ата-аналарға</a:t>
            </a: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өз</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баласының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қызылшаға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қарсы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егу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мәртебесін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тексеру</a:t>
            </a:r>
            <a:r>
              <a:rPr lang="ru-RU" dirty="0">
                <a:latin typeface="Arial" panose="020B0604020202020204" pitchFamily="34" charset="0"/>
                <a:cs typeface="Arial" panose="020B0604020202020204" pitchFamily="34" charset="0"/>
              </a:rPr>
              <a:t>, вакцинация </a:t>
            </a:r>
            <a:r>
              <a:rPr lang="ru-RU" dirty="0" err="1">
                <a:latin typeface="Arial" panose="020B0604020202020204" pitchFamily="34" charset="0"/>
                <a:cs typeface="Arial" panose="020B0604020202020204" pitchFamily="34" charset="0"/>
              </a:rPr>
              <a:t>болмаған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жағдайда-қызылшаға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қарсы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профилактикалық</a:t>
            </a:r>
            <a:r>
              <a:rPr lang="ru-RU" dirty="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екпе</a:t>
            </a: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алу</a:t>
            </a:r>
            <a:r>
              <a:rPr lang="ru-RU" dirty="0" smtClean="0">
                <a:latin typeface="Arial" panose="020B0604020202020204" pitchFamily="34" charset="0"/>
                <a:cs typeface="Arial" panose="020B0604020202020204" pitchFamily="34" charset="0"/>
              </a:rPr>
              <a:t>;</a:t>
            </a:r>
          </a:p>
          <a:p>
            <a:r>
              <a:rPr lang="ru-RU" dirty="0" smtClean="0">
                <a:latin typeface="Arial" panose="020B0604020202020204" pitchFamily="34" charset="0"/>
                <a:cs typeface="Arial" panose="020B0604020202020204" pitchFamily="34" charset="0"/>
              </a:rPr>
              <a:t>2</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катаральды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құбылыстармен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дене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температурасының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жоғарылауы</a:t>
            </a:r>
            <a:r>
              <a:rPr lang="ru-RU" dirty="0">
                <a:latin typeface="Arial" panose="020B0604020202020204" pitchFamily="34" charset="0"/>
                <a:cs typeface="Arial" panose="020B0604020202020204" pitchFamily="34" charset="0"/>
              </a:rPr>
              <a:t>, бас </a:t>
            </a:r>
            <a:r>
              <a:rPr lang="ru-RU" dirty="0" err="1">
                <a:latin typeface="Arial" panose="020B0604020202020204" pitchFamily="34" charset="0"/>
                <a:cs typeface="Arial" panose="020B0604020202020204" pitchFamily="34" charset="0"/>
              </a:rPr>
              <a:t>ауруы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әлсіздік</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және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бөртпелермен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аурудың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алғашқы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белгілері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пайда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болған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кезде</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дәрігермен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кеңесіп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қызылшаға</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тексеруден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өтіп</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оның</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барлық</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ұсыныстарын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орындау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қажет</a:t>
            </a:r>
            <a:r>
              <a:rPr lang="ru-RU" dirty="0" smtClean="0">
                <a:latin typeface="Arial" panose="020B0604020202020204" pitchFamily="34" charset="0"/>
                <a:cs typeface="Arial" panose="020B0604020202020204" pitchFamily="34" charset="0"/>
              </a:rPr>
              <a:t>. </a:t>
            </a:r>
            <a:r>
              <a:rPr lang="ru-RU" dirty="0" err="1" smtClean="0">
                <a:latin typeface="Arial" panose="020B0604020202020204" pitchFamily="34" charset="0"/>
                <a:cs typeface="Arial" panose="020B0604020202020204" pitchFamily="34" charset="0"/>
              </a:rPr>
              <a:t>Есіңізде</a:t>
            </a:r>
            <a:r>
              <a:rPr lang="ru-RU" dirty="0" smtClean="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болсын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ауруды</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емдеуден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гөрі</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алдын</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алу</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оңай</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4102786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HP\Desktop\OIP.jpg"/>
          <p:cNvPicPr>
            <a:picLocks noChangeAspect="1" noChangeArrowheads="1"/>
          </p:cNvPicPr>
          <p:nvPr/>
        </p:nvPicPr>
        <p:blipFill rotWithShape="1">
          <a:blip r:embed="rId2">
            <a:extLst>
              <a:ext uri="{28A0092B-C50C-407E-A947-70E740481C1C}">
                <a14:useLocalDpi xmlns:a14="http://schemas.microsoft.com/office/drawing/2010/main" val="0"/>
              </a:ext>
            </a:extLst>
          </a:blip>
          <a:srcRect l="18856" t="28834" r="30702" b="3691"/>
          <a:stretch/>
        </p:blipFill>
        <p:spPr bwMode="auto">
          <a:xfrm>
            <a:off x="31684" y="53208"/>
            <a:ext cx="1084227" cy="10801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Picture 3" descr="D:\2023-2024\ЭМБЛЕМА.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53208"/>
            <a:ext cx="1031776" cy="103177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2545" y="1268760"/>
            <a:ext cx="4572000" cy="4401205"/>
          </a:xfrm>
          <a:prstGeom prst="rect">
            <a:avLst/>
          </a:prstGeom>
        </p:spPr>
        <p:txBody>
          <a:bodyPr>
            <a:spAutoFit/>
          </a:bodyPr>
          <a:lstStyle/>
          <a:p>
            <a:r>
              <a:rPr lang="ru-RU" sz="2000" b="1" dirty="0">
                <a:latin typeface="Arial" panose="020B0604020202020204" pitchFamily="34" charset="0"/>
                <a:cs typeface="Arial" panose="020B0604020202020204" pitchFamily="34" charset="0"/>
              </a:rPr>
              <a:t>Эффективного и специфического метода лечения кори нет.</a:t>
            </a:r>
            <a:endParaRPr lang="ru-RU" sz="2000" dirty="0">
              <a:latin typeface="Arial" panose="020B0604020202020204" pitchFamily="34" charset="0"/>
              <a:cs typeface="Arial" panose="020B0604020202020204" pitchFamily="34" charset="0"/>
            </a:endParaRPr>
          </a:p>
          <a:p>
            <a:r>
              <a:rPr lang="ru-RU" sz="2000" b="1" dirty="0">
                <a:latin typeface="Arial" panose="020B0604020202020204" pitchFamily="34" charset="0"/>
                <a:cs typeface="Arial" panose="020B0604020202020204" pitchFamily="34" charset="0"/>
              </a:rPr>
              <a:t>Единственной эффективной защитой от кори является вакцинация.</a:t>
            </a:r>
            <a:r>
              <a:rPr lang="ru-RU" sz="2000" dirty="0">
                <a:latin typeface="Arial" panose="020B0604020202020204" pitchFamily="34" charset="0"/>
                <a:cs typeface="Arial" panose="020B0604020202020204" pitchFamily="34" charset="0"/>
              </a:rPr>
              <a:t> </a:t>
            </a:r>
            <a:r>
              <a:rPr lang="ru-RU" sz="2000" b="1" dirty="0">
                <a:latin typeface="Arial" panose="020B0604020202020204" pitchFamily="34" charset="0"/>
                <a:cs typeface="Arial" panose="020B0604020202020204" pitchFamily="34" charset="0"/>
              </a:rPr>
              <a:t>В Казахстане вакцинация против кори проводится бесплатно, дважды</a:t>
            </a:r>
            <a:r>
              <a:rPr lang="ru-RU" sz="2000" dirty="0">
                <a:latin typeface="Arial" panose="020B0604020202020204" pitchFamily="34" charset="0"/>
                <a:cs typeface="Arial" panose="020B0604020202020204" pitchFamily="34" charset="0"/>
              </a:rPr>
              <a:t>: первая в возрасте 1 год и вторая в возрасте 6 лет. Для вакцинации используется безопасная и эффективная вакцина против кори в комбинации с компонентом против краснухи и паротита (ККП). В стране имеется достаточный объем ККП.</a:t>
            </a:r>
          </a:p>
        </p:txBody>
      </p:sp>
      <p:sp>
        <p:nvSpPr>
          <p:cNvPr id="5" name="Прямоугольник 4"/>
          <p:cNvSpPr/>
          <p:nvPr/>
        </p:nvSpPr>
        <p:spPr>
          <a:xfrm>
            <a:off x="4932040" y="1274342"/>
            <a:ext cx="4128120" cy="4401205"/>
          </a:xfrm>
          <a:prstGeom prst="rect">
            <a:avLst/>
          </a:prstGeom>
        </p:spPr>
        <p:txBody>
          <a:bodyPr wrap="square">
            <a:spAutoFit/>
          </a:bodyPr>
          <a:lstStyle/>
          <a:p>
            <a:r>
              <a:rPr lang="ru-RU" sz="2000" b="1" dirty="0" err="1">
                <a:latin typeface="Arial" panose="020B0604020202020204" pitchFamily="34" charset="0"/>
                <a:cs typeface="Arial" panose="020B0604020202020204" pitchFamily="34" charset="0"/>
              </a:rPr>
              <a:t>Қызылшаны</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емдеудің</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тиімді</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және</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нақты</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әдісі</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жоқ</a:t>
            </a:r>
            <a:r>
              <a:rPr lang="ru-RU" sz="2000" b="1" dirty="0" smtClean="0">
                <a:latin typeface="Arial" panose="020B0604020202020204" pitchFamily="34" charset="0"/>
                <a:cs typeface="Arial" panose="020B0604020202020204" pitchFamily="34" charset="0"/>
              </a:rPr>
              <a:t>. </a:t>
            </a:r>
            <a:r>
              <a:rPr lang="ru-RU" sz="2000" b="1" dirty="0" err="1" smtClean="0">
                <a:latin typeface="Arial" panose="020B0604020202020204" pitchFamily="34" charset="0"/>
                <a:cs typeface="Arial" panose="020B0604020202020204" pitchFamily="34" charset="0"/>
              </a:rPr>
              <a:t>Қызылшадан</a:t>
            </a:r>
            <a:r>
              <a:rPr lang="ru-RU" sz="2000" b="1" dirty="0" smtClean="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жалғыз</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тиімді</a:t>
            </a:r>
            <a:r>
              <a:rPr lang="ru-RU" sz="2000" b="1" dirty="0">
                <a:latin typeface="Arial" panose="020B0604020202020204" pitchFamily="34" charset="0"/>
                <a:cs typeface="Arial" panose="020B0604020202020204" pitchFamily="34" charset="0"/>
              </a:rPr>
              <a:t> </a:t>
            </a:r>
            <a:r>
              <a:rPr lang="ru-RU" sz="2000" b="1" dirty="0" err="1" smtClean="0">
                <a:latin typeface="Arial" panose="020B0604020202020204" pitchFamily="34" charset="0"/>
                <a:cs typeface="Arial" panose="020B0604020202020204" pitchFamily="34" charset="0"/>
              </a:rPr>
              <a:t>қорғаныс</a:t>
            </a:r>
            <a:r>
              <a:rPr lang="ru-RU" sz="2000" b="1" dirty="0" smtClean="0">
                <a:latin typeface="Arial" panose="020B0604020202020204" pitchFamily="34" charset="0"/>
                <a:cs typeface="Arial" panose="020B0604020202020204" pitchFamily="34" charset="0"/>
              </a:rPr>
              <a:t>-вакцинация. </a:t>
            </a:r>
            <a:r>
              <a:rPr lang="ru-RU" sz="2000" b="1" dirty="0" err="1" smtClean="0">
                <a:latin typeface="Arial" panose="020B0604020202020204" pitchFamily="34" charset="0"/>
                <a:cs typeface="Arial" panose="020B0604020202020204" pitchFamily="34" charset="0"/>
              </a:rPr>
              <a:t>Қазақстанда</a:t>
            </a:r>
            <a:r>
              <a:rPr lang="ru-RU" sz="2000" b="1" dirty="0" smtClean="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қызылшаға</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қарсы</a:t>
            </a:r>
            <a:r>
              <a:rPr lang="ru-RU" sz="2000" b="1" dirty="0">
                <a:latin typeface="Arial" panose="020B0604020202020204" pitchFamily="34" charset="0"/>
                <a:cs typeface="Arial" panose="020B0604020202020204" pitchFamily="34" charset="0"/>
              </a:rPr>
              <a:t> вакцинация </a:t>
            </a:r>
            <a:r>
              <a:rPr lang="ru-RU" sz="2000" b="1" dirty="0" err="1">
                <a:latin typeface="Arial" panose="020B0604020202020204" pitchFamily="34" charset="0"/>
                <a:cs typeface="Arial" panose="020B0604020202020204" pitchFamily="34" charset="0"/>
              </a:rPr>
              <a:t>тегін</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екі</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рет</a:t>
            </a:r>
            <a:r>
              <a:rPr lang="ru-RU" sz="2000" b="1" dirty="0">
                <a:latin typeface="Arial" panose="020B0604020202020204" pitchFamily="34" charset="0"/>
                <a:cs typeface="Arial" panose="020B0604020202020204" pitchFamily="34" charset="0"/>
              </a:rPr>
              <a:t> </a:t>
            </a:r>
            <a:r>
              <a:rPr lang="ru-RU" sz="2000" b="1" dirty="0" err="1">
                <a:latin typeface="Arial" panose="020B0604020202020204" pitchFamily="34" charset="0"/>
                <a:cs typeface="Arial" panose="020B0604020202020204" pitchFamily="34" charset="0"/>
              </a:rPr>
              <a:t>жүргізіледі</a:t>
            </a:r>
            <a:r>
              <a:rPr lang="ru-RU" sz="2000" b="1"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біріншісі</a:t>
            </a:r>
            <a:r>
              <a:rPr lang="ru-RU" sz="2000" dirty="0">
                <a:latin typeface="Arial" panose="020B0604020202020204" pitchFamily="34" charset="0"/>
                <a:cs typeface="Arial" panose="020B0604020202020204" pitchFamily="34" charset="0"/>
              </a:rPr>
              <a:t> 1 </a:t>
            </a:r>
            <a:r>
              <a:rPr lang="ru-RU" sz="2000" dirty="0" err="1">
                <a:latin typeface="Arial" panose="020B0604020202020204" pitchFamily="34" charset="0"/>
                <a:cs typeface="Arial" panose="020B0604020202020204" pitchFamily="34" charset="0"/>
              </a:rPr>
              <a:t>жаста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екіншісі</a:t>
            </a:r>
            <a:r>
              <a:rPr lang="ru-RU" sz="2000" dirty="0">
                <a:latin typeface="Arial" panose="020B0604020202020204" pitchFamily="34" charset="0"/>
                <a:cs typeface="Arial" panose="020B0604020202020204" pitchFamily="34" charset="0"/>
              </a:rPr>
              <a:t> 6 </a:t>
            </a:r>
            <a:r>
              <a:rPr lang="ru-RU" sz="2000" dirty="0" err="1">
                <a:latin typeface="Arial" panose="020B0604020202020204" pitchFamily="34" charset="0"/>
                <a:cs typeface="Arial" panose="020B0604020202020204" pitchFamily="34" charset="0"/>
              </a:rPr>
              <a:t>жаста</a:t>
            </a:r>
            <a:r>
              <a:rPr lang="ru-RU" sz="2000" dirty="0">
                <a:latin typeface="Arial" panose="020B0604020202020204" pitchFamily="34" charset="0"/>
                <a:cs typeface="Arial" panose="020B0604020202020204" pitchFamily="34" charset="0"/>
              </a:rPr>
              <a:t>. Вакцинация </a:t>
            </a:r>
            <a:r>
              <a:rPr lang="ru-RU" sz="2000" dirty="0" err="1">
                <a:latin typeface="Arial" panose="020B0604020202020204" pitchFamily="34" charset="0"/>
                <a:cs typeface="Arial" panose="020B0604020202020204" pitchFamily="34" charset="0"/>
              </a:rPr>
              <a:t>үшін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қызылшаға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қарсы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қауіпсіз</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және</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тиімді</a:t>
            </a:r>
            <a:r>
              <a:rPr lang="ru-RU" sz="2000" dirty="0">
                <a:latin typeface="Arial" panose="020B0604020202020204" pitchFamily="34" charset="0"/>
                <a:cs typeface="Arial" panose="020B0604020202020204" pitchFamily="34" charset="0"/>
              </a:rPr>
              <a:t> вакцина </a:t>
            </a:r>
            <a:r>
              <a:rPr lang="ru-RU" sz="2000" dirty="0" err="1">
                <a:latin typeface="Arial" panose="020B0604020202020204" pitchFamily="34" charset="0"/>
                <a:cs typeface="Arial" panose="020B0604020202020204" pitchFamily="34" charset="0"/>
              </a:rPr>
              <a:t>қызамық</a:t>
            </a:r>
            <a:r>
              <a:rPr lang="ru-RU" sz="2000" dirty="0">
                <a:latin typeface="Arial" panose="020B0604020202020204" pitchFamily="34" charset="0"/>
                <a:cs typeface="Arial" panose="020B0604020202020204" pitchFamily="34" charset="0"/>
              </a:rPr>
              <a:t> пен </a:t>
            </a:r>
            <a:r>
              <a:rPr lang="ru-RU" sz="2000" dirty="0" err="1">
                <a:latin typeface="Arial" panose="020B0604020202020204" pitchFamily="34" charset="0"/>
                <a:cs typeface="Arial" panose="020B0604020202020204" pitchFamily="34" charset="0"/>
              </a:rPr>
              <a:t>паротитке</a:t>
            </a:r>
            <a:r>
              <a:rPr lang="ru-RU" sz="2000" dirty="0">
                <a:latin typeface="Arial" panose="020B0604020202020204" pitchFamily="34" charset="0"/>
                <a:cs typeface="Arial" panose="020B0604020202020204" pitchFamily="34" charset="0"/>
              </a:rPr>
              <a:t> </a:t>
            </a:r>
            <a:r>
              <a:rPr lang="ru-RU" sz="2000" dirty="0" smtClean="0">
                <a:latin typeface="Arial" panose="020B0604020202020204" pitchFamily="34" charset="0"/>
                <a:cs typeface="Arial" panose="020B0604020202020204" pitchFamily="34" charset="0"/>
              </a:rPr>
              <a:t>(</a:t>
            </a:r>
            <a:r>
              <a:rPr lang="kk-KZ" sz="2000" dirty="0" smtClean="0">
                <a:latin typeface="Arial" panose="020B0604020202020204" pitchFamily="34" charset="0"/>
                <a:cs typeface="Arial" panose="020B0604020202020204" pitchFamily="34" charset="0"/>
              </a:rPr>
              <a:t>Қ</a:t>
            </a:r>
            <a:r>
              <a:rPr lang="ru-RU" sz="2000" dirty="0" smtClean="0">
                <a:latin typeface="Arial" panose="020B0604020202020204" pitchFamily="34" charset="0"/>
                <a:cs typeface="Arial" panose="020B0604020202020204" pitchFamily="34" charset="0"/>
              </a:rPr>
              <a:t>КП</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қарсы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компонентпен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бірге</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қолданылады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Елімізде</a:t>
            </a:r>
            <a:r>
              <a:rPr lang="ru-RU" sz="2000" dirty="0">
                <a:latin typeface="Arial" panose="020B0604020202020204" pitchFamily="34" charset="0"/>
                <a:cs typeface="Arial" panose="020B0604020202020204" pitchFamily="34" charset="0"/>
              </a:rPr>
              <a:t> ҚКП </a:t>
            </a:r>
            <a:r>
              <a:rPr lang="ru-RU" sz="2000" dirty="0" err="1">
                <a:latin typeface="Arial" panose="020B0604020202020204" pitchFamily="34" charset="0"/>
                <a:cs typeface="Arial" panose="020B0604020202020204" pitchFamily="34" charset="0"/>
              </a:rPr>
              <a:t>көлемі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жеткілікті</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5907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HP\Desktop\OIP.jpg"/>
          <p:cNvPicPr>
            <a:picLocks noChangeAspect="1" noChangeArrowheads="1"/>
          </p:cNvPicPr>
          <p:nvPr/>
        </p:nvPicPr>
        <p:blipFill rotWithShape="1">
          <a:blip r:embed="rId2">
            <a:extLst>
              <a:ext uri="{28A0092B-C50C-407E-A947-70E740481C1C}">
                <a14:useLocalDpi xmlns:a14="http://schemas.microsoft.com/office/drawing/2010/main" val="0"/>
              </a:ext>
            </a:extLst>
          </a:blip>
          <a:srcRect l="18856" t="28834" r="30702" b="3691"/>
          <a:stretch/>
        </p:blipFill>
        <p:spPr bwMode="auto">
          <a:xfrm>
            <a:off x="31684" y="53208"/>
            <a:ext cx="1084227" cy="10801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Picture 3" descr="D:\2023-2024\ЭМБЛЕМА.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53208"/>
            <a:ext cx="1031776" cy="103177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1684" y="1170278"/>
            <a:ext cx="4472934" cy="5324535"/>
          </a:xfrm>
          <a:prstGeom prst="rect">
            <a:avLst/>
          </a:prstGeom>
        </p:spPr>
        <p:txBody>
          <a:bodyPr wrap="square">
            <a:spAutoFit/>
          </a:bodyPr>
          <a:lstStyle/>
          <a:p>
            <a:r>
              <a:rPr lang="ru-RU" sz="2000" dirty="0">
                <a:latin typeface="Arial" panose="020B0604020202020204" pitchFamily="34" charset="0"/>
                <a:cs typeface="Arial" panose="020B0604020202020204" pitchFamily="34" charset="0"/>
              </a:rPr>
              <a:t>В</a:t>
            </a:r>
            <a:r>
              <a:rPr lang="ru-RU" sz="2000" dirty="0" smtClean="0">
                <a:latin typeface="Arial" panose="020B0604020202020204" pitchFamily="34" charset="0"/>
                <a:cs typeface="Arial" panose="020B0604020202020204" pitchFamily="34" charset="0"/>
              </a:rPr>
              <a:t> </a:t>
            </a:r>
            <a:r>
              <a:rPr lang="ru-RU" sz="2000" dirty="0">
                <a:latin typeface="Arial" panose="020B0604020202020204" pitchFamily="34" charset="0"/>
                <a:cs typeface="Arial" panose="020B0604020202020204" pitchFamily="34" charset="0"/>
              </a:rPr>
              <a:t>Индии зарегистрировано более 70 тысяч случаев, в Украине – более 38 тысяч, в  Китае – более 29 тысяч, Малайзии (9110), </a:t>
            </a:r>
            <a:r>
              <a:rPr lang="ru-RU" sz="2000" dirty="0" err="1">
                <a:latin typeface="Arial" panose="020B0604020202020204" pitchFamily="34" charset="0"/>
                <a:cs typeface="Arial" panose="020B0604020202020204" pitchFamily="34" charset="0"/>
              </a:rPr>
              <a:t>Тайланде</a:t>
            </a:r>
            <a:r>
              <a:rPr lang="ru-RU" sz="2000" dirty="0">
                <a:latin typeface="Arial" panose="020B0604020202020204" pitchFamily="34" charset="0"/>
                <a:cs typeface="Arial" panose="020B0604020202020204" pitchFamily="34" charset="0"/>
              </a:rPr>
              <a:t> (5461), Сербии (5057), Пакистане (4447), России (4185), Мексике (3690), Турции (3307), Франции (2787), Афганистане (2783), Италии (2592), Греции (2261), Грузии (2019), Японии (1529), Кыргызстане (1238), Англии (910 случаев). При этом, зарегистрировано 68 летальных случаев от кори. Рост заболеваемости корью ВОЗ связывает с низким охватом вакцинации против кори.</a:t>
            </a:r>
          </a:p>
        </p:txBody>
      </p:sp>
      <p:sp>
        <p:nvSpPr>
          <p:cNvPr id="5" name="Прямоугольник 4"/>
          <p:cNvSpPr/>
          <p:nvPr/>
        </p:nvSpPr>
        <p:spPr>
          <a:xfrm>
            <a:off x="4701138" y="1170278"/>
            <a:ext cx="4442862" cy="5324535"/>
          </a:xfrm>
          <a:prstGeom prst="rect">
            <a:avLst/>
          </a:prstGeom>
        </p:spPr>
        <p:txBody>
          <a:bodyPr wrap="square">
            <a:spAutoFit/>
          </a:bodyPr>
          <a:lstStyle/>
          <a:p>
            <a:r>
              <a:rPr lang="ru-RU" sz="2000" dirty="0" err="1">
                <a:latin typeface="Arial" panose="020B0604020202020204" pitchFamily="34" charset="0"/>
                <a:cs typeface="Arial" panose="020B0604020202020204" pitchFamily="34" charset="0"/>
              </a:rPr>
              <a:t>Үндістанда</a:t>
            </a:r>
            <a:r>
              <a:rPr lang="ru-RU" sz="2000" dirty="0">
                <a:latin typeface="Arial" panose="020B0604020202020204" pitchFamily="34" charset="0"/>
                <a:cs typeface="Arial" panose="020B0604020202020204" pitchFamily="34" charset="0"/>
              </a:rPr>
              <a:t> 70 </a:t>
            </a:r>
            <a:r>
              <a:rPr lang="ru-RU" sz="2000" dirty="0" err="1">
                <a:latin typeface="Arial" panose="020B0604020202020204" pitchFamily="34" charset="0"/>
                <a:cs typeface="Arial" panose="020B0604020202020204" pitchFamily="34" charset="0"/>
              </a:rPr>
              <a:t>мыңнан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астам</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жағдай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тіркелді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Украинада</a:t>
            </a:r>
            <a:r>
              <a:rPr lang="ru-RU" sz="2000" dirty="0">
                <a:latin typeface="Arial" panose="020B0604020202020204" pitchFamily="34" charset="0"/>
                <a:cs typeface="Arial" panose="020B0604020202020204" pitchFamily="34" charset="0"/>
              </a:rPr>
              <a:t> - 38 </a:t>
            </a:r>
            <a:r>
              <a:rPr lang="ru-RU" sz="2000" dirty="0" err="1">
                <a:latin typeface="Arial" panose="020B0604020202020204" pitchFamily="34" charset="0"/>
                <a:cs typeface="Arial" panose="020B0604020202020204" pitchFamily="34" charset="0"/>
              </a:rPr>
              <a:t>мыңнан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астам</a:t>
            </a:r>
            <a:r>
              <a:rPr lang="ru-RU" sz="2000" dirty="0">
                <a:latin typeface="Arial" panose="020B0604020202020204" pitchFamily="34" charset="0"/>
                <a:cs typeface="Arial" panose="020B0604020202020204" pitchFamily="34" charset="0"/>
              </a:rPr>
              <a:t>, Қытайда-29 </a:t>
            </a:r>
            <a:r>
              <a:rPr lang="ru-RU" sz="2000" dirty="0" err="1">
                <a:latin typeface="Arial" panose="020B0604020202020204" pitchFamily="34" charset="0"/>
                <a:cs typeface="Arial" panose="020B0604020202020204" pitchFamily="34" charset="0"/>
              </a:rPr>
              <a:t>мыңнан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астам</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Малайзияда</a:t>
            </a:r>
            <a:r>
              <a:rPr lang="ru-RU" sz="2000" dirty="0">
                <a:latin typeface="Arial" panose="020B0604020202020204" pitchFamily="34" charset="0"/>
                <a:cs typeface="Arial" panose="020B0604020202020204" pitchFamily="34" charset="0"/>
              </a:rPr>
              <a:t> (9110), </a:t>
            </a:r>
            <a:r>
              <a:rPr lang="ru-RU" sz="2000" dirty="0" err="1">
                <a:latin typeface="Arial" panose="020B0604020202020204" pitchFamily="34" charset="0"/>
                <a:cs typeface="Arial" panose="020B0604020202020204" pitchFamily="34" charset="0"/>
              </a:rPr>
              <a:t>Тайландта</a:t>
            </a:r>
            <a:r>
              <a:rPr lang="ru-RU" sz="2000" dirty="0">
                <a:latin typeface="Arial" panose="020B0604020202020204" pitchFamily="34" charset="0"/>
                <a:cs typeface="Arial" panose="020B0604020202020204" pitchFamily="34" charset="0"/>
              </a:rPr>
              <a:t> (5461), </a:t>
            </a:r>
            <a:r>
              <a:rPr lang="ru-RU" sz="2000" dirty="0" err="1">
                <a:latin typeface="Arial" panose="020B0604020202020204" pitchFamily="34" charset="0"/>
                <a:cs typeface="Arial" panose="020B0604020202020204" pitchFamily="34" charset="0"/>
              </a:rPr>
              <a:t>Сербияда</a:t>
            </a:r>
            <a:r>
              <a:rPr lang="ru-RU" sz="2000" dirty="0">
                <a:latin typeface="Arial" panose="020B0604020202020204" pitchFamily="34" charset="0"/>
                <a:cs typeface="Arial" panose="020B0604020202020204" pitchFamily="34" charset="0"/>
              </a:rPr>
              <a:t> (5057), </a:t>
            </a:r>
            <a:r>
              <a:rPr lang="ru-RU" sz="2000" dirty="0" err="1">
                <a:latin typeface="Arial" panose="020B0604020202020204" pitchFamily="34" charset="0"/>
                <a:cs typeface="Arial" panose="020B0604020202020204" pitchFamily="34" charset="0"/>
              </a:rPr>
              <a:t>Пәкістанда</a:t>
            </a:r>
            <a:r>
              <a:rPr lang="ru-RU" sz="2000" dirty="0">
                <a:latin typeface="Arial" panose="020B0604020202020204" pitchFamily="34" charset="0"/>
                <a:cs typeface="Arial" panose="020B0604020202020204" pitchFamily="34" charset="0"/>
              </a:rPr>
              <a:t> (4447), </a:t>
            </a:r>
            <a:r>
              <a:rPr lang="ru-RU" sz="2000" dirty="0" err="1">
                <a:latin typeface="Arial" panose="020B0604020202020204" pitchFamily="34" charset="0"/>
                <a:cs typeface="Arial" panose="020B0604020202020204" pitchFamily="34" charset="0"/>
              </a:rPr>
              <a:t>Ресейде</a:t>
            </a:r>
            <a:r>
              <a:rPr lang="ru-RU" sz="2000" dirty="0">
                <a:latin typeface="Arial" panose="020B0604020202020204" pitchFamily="34" charset="0"/>
                <a:cs typeface="Arial" panose="020B0604020202020204" pitchFamily="34" charset="0"/>
              </a:rPr>
              <a:t> (4185), </a:t>
            </a:r>
            <a:r>
              <a:rPr lang="ru-RU" sz="2000" dirty="0" err="1">
                <a:latin typeface="Arial" panose="020B0604020202020204" pitchFamily="34" charset="0"/>
                <a:cs typeface="Arial" panose="020B0604020202020204" pitchFamily="34" charset="0"/>
              </a:rPr>
              <a:t>Мексикада</a:t>
            </a:r>
            <a:r>
              <a:rPr lang="ru-RU" sz="2000" dirty="0">
                <a:latin typeface="Arial" panose="020B0604020202020204" pitchFamily="34" charset="0"/>
                <a:cs typeface="Arial" panose="020B0604020202020204" pitchFamily="34" charset="0"/>
              </a:rPr>
              <a:t> (3690), </a:t>
            </a:r>
            <a:r>
              <a:rPr lang="ru-RU" sz="2000" dirty="0" err="1">
                <a:latin typeface="Arial" panose="020B0604020202020204" pitchFamily="34" charset="0"/>
                <a:cs typeface="Arial" panose="020B0604020202020204" pitchFamily="34" charset="0"/>
              </a:rPr>
              <a:t>Түркияда</a:t>
            </a:r>
            <a:r>
              <a:rPr lang="ru-RU" sz="2000" dirty="0">
                <a:latin typeface="Arial" panose="020B0604020202020204" pitchFamily="34" charset="0"/>
                <a:cs typeface="Arial" panose="020B0604020202020204" pitchFamily="34" charset="0"/>
              </a:rPr>
              <a:t> (3307), </a:t>
            </a:r>
            <a:r>
              <a:rPr lang="ru-RU" sz="2000" dirty="0" err="1">
                <a:latin typeface="Arial" panose="020B0604020202020204" pitchFamily="34" charset="0"/>
                <a:cs typeface="Arial" panose="020B0604020202020204" pitchFamily="34" charset="0"/>
              </a:rPr>
              <a:t>Францияда</a:t>
            </a:r>
            <a:r>
              <a:rPr lang="ru-RU" sz="2000" dirty="0">
                <a:latin typeface="Arial" panose="020B0604020202020204" pitchFamily="34" charset="0"/>
                <a:cs typeface="Arial" panose="020B0604020202020204" pitchFamily="34" charset="0"/>
              </a:rPr>
              <a:t> (2787), </a:t>
            </a:r>
            <a:r>
              <a:rPr lang="ru-RU" sz="2000" dirty="0" err="1">
                <a:latin typeface="Arial" panose="020B0604020202020204" pitchFamily="34" charset="0"/>
                <a:cs typeface="Arial" panose="020B0604020202020204" pitchFamily="34" charset="0"/>
              </a:rPr>
              <a:t>Ауғанстан</a:t>
            </a:r>
            <a:r>
              <a:rPr lang="ru-RU" sz="2000" dirty="0">
                <a:latin typeface="Arial" panose="020B0604020202020204" pitchFamily="34" charset="0"/>
                <a:cs typeface="Arial" panose="020B0604020202020204" pitchFamily="34" charset="0"/>
              </a:rPr>
              <a:t> (2783), Италия (2592), Греция (2261), Грузия (2019), </a:t>
            </a:r>
            <a:r>
              <a:rPr lang="ru-RU" sz="2000" dirty="0" err="1">
                <a:latin typeface="Arial" panose="020B0604020202020204" pitchFamily="34" charset="0"/>
                <a:cs typeface="Arial" panose="020B0604020202020204" pitchFamily="34" charset="0"/>
              </a:rPr>
              <a:t>Жапония</a:t>
            </a:r>
            <a:r>
              <a:rPr lang="ru-RU" sz="2000" dirty="0">
                <a:latin typeface="Arial" panose="020B0604020202020204" pitchFamily="34" charset="0"/>
                <a:cs typeface="Arial" panose="020B0604020202020204" pitchFamily="34" charset="0"/>
              </a:rPr>
              <a:t> (1529), </a:t>
            </a:r>
            <a:r>
              <a:rPr lang="ru-RU" sz="2000" dirty="0" err="1">
                <a:latin typeface="Arial" panose="020B0604020202020204" pitchFamily="34" charset="0"/>
                <a:cs typeface="Arial" panose="020B0604020202020204" pitchFamily="34" charset="0"/>
              </a:rPr>
              <a:t>Қырғызстан</a:t>
            </a:r>
            <a:r>
              <a:rPr lang="ru-RU" sz="2000" dirty="0">
                <a:latin typeface="Arial" panose="020B0604020202020204" pitchFamily="34" charset="0"/>
                <a:cs typeface="Arial" panose="020B0604020202020204" pitchFamily="34" charset="0"/>
              </a:rPr>
              <a:t> (1238), Англия (910 </a:t>
            </a:r>
            <a:r>
              <a:rPr lang="ru-RU" sz="2000" dirty="0" err="1">
                <a:latin typeface="Arial" panose="020B0604020202020204" pitchFamily="34" charset="0"/>
                <a:cs typeface="Arial" panose="020B0604020202020204" pitchFamily="34" charset="0"/>
              </a:rPr>
              <a:t>жағдай</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Бұл</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ретте</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қызылшадан</a:t>
            </a:r>
            <a:r>
              <a:rPr lang="ru-RU" sz="2000" dirty="0">
                <a:latin typeface="Arial" panose="020B0604020202020204" pitchFamily="34" charset="0"/>
                <a:cs typeface="Arial" panose="020B0604020202020204" pitchFamily="34" charset="0"/>
              </a:rPr>
              <a:t> 68 </a:t>
            </a:r>
            <a:r>
              <a:rPr lang="ru-RU" sz="2000" dirty="0" err="1">
                <a:latin typeface="Arial" panose="020B0604020202020204" pitchFamily="34" charset="0"/>
                <a:cs typeface="Arial" panose="020B0604020202020204" pitchFamily="34" charset="0"/>
              </a:rPr>
              <a:t>адам</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қайтыс</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болды</a:t>
            </a:r>
            <a:r>
              <a:rPr lang="ru-RU" sz="2000" dirty="0">
                <a:latin typeface="Arial" panose="020B0604020202020204" pitchFamily="34" charset="0"/>
                <a:cs typeface="Arial" panose="020B0604020202020204" pitchFamily="34" charset="0"/>
              </a:rPr>
              <a:t>. ДДҰ </a:t>
            </a:r>
            <a:r>
              <a:rPr lang="ru-RU" sz="2000" dirty="0" err="1">
                <a:latin typeface="Arial" panose="020B0604020202020204" pitchFamily="34" charset="0"/>
                <a:cs typeface="Arial" panose="020B0604020202020204" pitchFamily="34" charset="0"/>
              </a:rPr>
              <a:t>қызылша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ауруының</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көбеюі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қызылшаға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қарсы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вакцинацияның</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төмен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деңгейімен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байланысты</a:t>
            </a:r>
            <a:endParaRPr lang="ru-RU"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9710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HP\Desktop\OIP.jpg"/>
          <p:cNvPicPr>
            <a:picLocks noChangeAspect="1" noChangeArrowheads="1"/>
          </p:cNvPicPr>
          <p:nvPr/>
        </p:nvPicPr>
        <p:blipFill rotWithShape="1">
          <a:blip r:embed="rId2">
            <a:extLst>
              <a:ext uri="{28A0092B-C50C-407E-A947-70E740481C1C}">
                <a14:useLocalDpi xmlns:a14="http://schemas.microsoft.com/office/drawing/2010/main" val="0"/>
              </a:ext>
            </a:extLst>
          </a:blip>
          <a:srcRect l="18856" t="28834" r="30702" b="3691"/>
          <a:stretch/>
        </p:blipFill>
        <p:spPr bwMode="auto">
          <a:xfrm>
            <a:off x="31684" y="53208"/>
            <a:ext cx="1084227" cy="108012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3" name="Picture 3" descr="D:\2023-2024\ЭМБЛЕМА.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53208"/>
            <a:ext cx="1031776" cy="1031776"/>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9441" y="1268760"/>
            <a:ext cx="4211872" cy="1323439"/>
          </a:xfrm>
          <a:prstGeom prst="rect">
            <a:avLst/>
          </a:prstGeom>
        </p:spPr>
        <p:txBody>
          <a:bodyPr wrap="square">
            <a:spAutoFit/>
          </a:bodyPr>
          <a:lstStyle/>
          <a:p>
            <a:r>
              <a:rPr lang="ru-RU" sz="2000" dirty="0">
                <a:latin typeface="Arial" panose="020B0604020202020204" pitchFamily="34" charset="0"/>
                <a:cs typeface="Arial" panose="020B0604020202020204" pitchFamily="34" charset="0"/>
              </a:rPr>
              <a:t>2018 год зарегистрировано</a:t>
            </a:r>
            <a:r>
              <a:rPr lang="ru-RU" sz="2000" dirty="0">
                <a:solidFill>
                  <a:srgbClr val="FF0000"/>
                </a:solidFill>
                <a:latin typeface="Arial" panose="020B0604020202020204" pitchFamily="34" charset="0"/>
                <a:cs typeface="Arial" panose="020B0604020202020204" pitchFamily="34" charset="0"/>
              </a:rPr>
              <a:t> 576 </a:t>
            </a:r>
            <a:r>
              <a:rPr lang="ru-RU" sz="2000" dirty="0">
                <a:latin typeface="Arial" panose="020B0604020202020204" pitchFamily="34" charset="0"/>
                <a:cs typeface="Arial" panose="020B0604020202020204" pitchFamily="34" charset="0"/>
              </a:rPr>
              <a:t>случаев кори,  в том числе среди детей до 14 лет - 484 случаев (84 %). </a:t>
            </a:r>
          </a:p>
        </p:txBody>
      </p:sp>
      <p:sp>
        <p:nvSpPr>
          <p:cNvPr id="5" name="Прямоугольник 4"/>
          <p:cNvSpPr/>
          <p:nvPr/>
        </p:nvSpPr>
        <p:spPr>
          <a:xfrm>
            <a:off x="87" y="2649686"/>
            <a:ext cx="4221226" cy="1323439"/>
          </a:xfrm>
          <a:prstGeom prst="rect">
            <a:avLst/>
          </a:prstGeom>
        </p:spPr>
        <p:txBody>
          <a:bodyPr wrap="square">
            <a:spAutoFit/>
          </a:bodyPr>
          <a:lstStyle/>
          <a:p>
            <a:r>
              <a:rPr lang="ru-RU" sz="2000" dirty="0">
                <a:latin typeface="Arial" panose="020B0604020202020204" pitchFamily="34" charset="0"/>
                <a:cs typeface="Arial" panose="020B0604020202020204" pitchFamily="34" charset="0"/>
              </a:rPr>
              <a:t>В 2019 года зарегистрировано </a:t>
            </a:r>
            <a:r>
              <a:rPr lang="ru-RU" sz="2000" dirty="0">
                <a:solidFill>
                  <a:srgbClr val="FF0000"/>
                </a:solidFill>
                <a:latin typeface="Arial" panose="020B0604020202020204" pitchFamily="34" charset="0"/>
                <a:cs typeface="Arial" panose="020B0604020202020204" pitchFamily="34" charset="0"/>
              </a:rPr>
              <a:t>749 </a:t>
            </a:r>
            <a:r>
              <a:rPr lang="ru-RU" sz="2000" dirty="0">
                <a:latin typeface="Arial" panose="020B0604020202020204" pitchFamily="34" charset="0"/>
                <a:cs typeface="Arial" panose="020B0604020202020204" pitchFamily="34" charset="0"/>
              </a:rPr>
              <a:t>случаев кори, в том числе среди детей до 14 лет – 534 (71,2%). </a:t>
            </a:r>
          </a:p>
        </p:txBody>
      </p:sp>
      <p:sp>
        <p:nvSpPr>
          <p:cNvPr id="6" name="Прямоугольник 5"/>
          <p:cNvSpPr/>
          <p:nvPr/>
        </p:nvSpPr>
        <p:spPr>
          <a:xfrm>
            <a:off x="0" y="4221088"/>
            <a:ext cx="4221313" cy="1938992"/>
          </a:xfrm>
          <a:prstGeom prst="rect">
            <a:avLst/>
          </a:prstGeom>
        </p:spPr>
        <p:txBody>
          <a:bodyPr wrap="square">
            <a:spAutoFit/>
          </a:bodyPr>
          <a:lstStyle/>
          <a:p>
            <a:r>
              <a:rPr lang="ru-RU" dirty="0"/>
              <a:t> </a:t>
            </a:r>
            <a:r>
              <a:rPr lang="ru-RU" sz="2000" dirty="0">
                <a:latin typeface="Arial" panose="020B0604020202020204" pitchFamily="34" charset="0"/>
                <a:cs typeface="Arial" panose="020B0604020202020204" pitchFamily="34" charset="0"/>
              </a:rPr>
              <a:t>С 1 января 2024 года зарегистрировано </a:t>
            </a:r>
            <a:r>
              <a:rPr lang="ru-RU" sz="2000" dirty="0">
                <a:solidFill>
                  <a:srgbClr val="FF0000"/>
                </a:solidFill>
                <a:latin typeface="Arial" panose="020B0604020202020204" pitchFamily="34" charset="0"/>
                <a:cs typeface="Arial" panose="020B0604020202020204" pitchFamily="34" charset="0"/>
              </a:rPr>
              <a:t>1674</a:t>
            </a:r>
            <a:r>
              <a:rPr lang="ru-RU" sz="2000" dirty="0">
                <a:latin typeface="Arial" panose="020B0604020202020204" pitchFamily="34" charset="0"/>
                <a:cs typeface="Arial" panose="020B0604020202020204" pitchFamily="34" charset="0"/>
              </a:rPr>
              <a:t> случая кори, на конец 2023 года в стране зарегистрировано </a:t>
            </a:r>
            <a:r>
              <a:rPr lang="ru-RU" sz="2000" u="sng" dirty="0">
                <a:solidFill>
                  <a:srgbClr val="FF0000"/>
                </a:solidFill>
                <a:latin typeface="Arial" panose="020B0604020202020204" pitchFamily="34" charset="0"/>
                <a:cs typeface="Arial" panose="020B0604020202020204" pitchFamily="34" charset="0"/>
              </a:rPr>
              <a:t>29 648 </a:t>
            </a:r>
            <a:r>
              <a:rPr lang="ru-RU" sz="2000" dirty="0">
                <a:latin typeface="Arial" panose="020B0604020202020204" pitchFamily="34" charset="0"/>
                <a:cs typeface="Arial" panose="020B0604020202020204" pitchFamily="34" charset="0"/>
              </a:rPr>
              <a:t>случаев кори, из них, 80% приходится на детей до 14 лет. </a:t>
            </a:r>
          </a:p>
        </p:txBody>
      </p:sp>
      <p:sp>
        <p:nvSpPr>
          <p:cNvPr id="7" name="Прямоугольник 6"/>
          <p:cNvSpPr/>
          <p:nvPr/>
        </p:nvSpPr>
        <p:spPr>
          <a:xfrm>
            <a:off x="4489217" y="1273522"/>
            <a:ext cx="4644008" cy="1323439"/>
          </a:xfrm>
          <a:prstGeom prst="rect">
            <a:avLst/>
          </a:prstGeom>
        </p:spPr>
        <p:txBody>
          <a:bodyPr wrap="square">
            <a:spAutoFit/>
          </a:bodyPr>
          <a:lstStyle/>
          <a:p>
            <a:r>
              <a:rPr lang="ru-RU" sz="2000" dirty="0">
                <a:latin typeface="Arial" panose="020B0604020202020204" pitchFamily="34" charset="0"/>
                <a:cs typeface="Arial" panose="020B0604020202020204" pitchFamily="34" charset="0"/>
              </a:rPr>
              <a:t>2018 </a:t>
            </a:r>
            <a:r>
              <a:rPr lang="ru-RU" sz="2000" dirty="0" err="1">
                <a:latin typeface="Arial" panose="020B0604020202020204" pitchFamily="34" charset="0"/>
                <a:cs typeface="Arial" panose="020B0604020202020204" pitchFamily="34" charset="0"/>
              </a:rPr>
              <a:t>жылы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қызылшаның</a:t>
            </a:r>
            <a:r>
              <a:rPr lang="ru-RU" sz="2000" dirty="0">
                <a:latin typeface="Arial" panose="020B0604020202020204" pitchFamily="34" charset="0"/>
                <a:cs typeface="Arial" panose="020B0604020202020204" pitchFamily="34" charset="0"/>
              </a:rPr>
              <a:t> </a:t>
            </a:r>
            <a:r>
              <a:rPr lang="ru-RU" sz="2000" dirty="0">
                <a:solidFill>
                  <a:srgbClr val="FF0000"/>
                </a:solidFill>
                <a:latin typeface="Arial" panose="020B0604020202020204" pitchFamily="34" charset="0"/>
                <a:cs typeface="Arial" panose="020B0604020202020204" pitchFamily="34" charset="0"/>
              </a:rPr>
              <a:t>576 </a:t>
            </a:r>
            <a:r>
              <a:rPr lang="ru-RU" sz="2000" dirty="0" err="1">
                <a:latin typeface="Arial" panose="020B0604020202020204" pitchFamily="34" charset="0"/>
                <a:cs typeface="Arial" panose="020B0604020202020204" pitchFamily="34" charset="0"/>
              </a:rPr>
              <a:t>жағдайы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тіркелді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оның</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ішінде</a:t>
            </a:r>
            <a:r>
              <a:rPr lang="ru-RU" sz="2000" dirty="0">
                <a:latin typeface="Arial" panose="020B0604020202020204" pitchFamily="34" charset="0"/>
                <a:cs typeface="Arial" panose="020B0604020202020204" pitchFamily="34" charset="0"/>
              </a:rPr>
              <a:t> 14 </a:t>
            </a:r>
            <a:r>
              <a:rPr lang="ru-RU" sz="2000" dirty="0" err="1">
                <a:latin typeface="Arial" panose="020B0604020202020204" pitchFamily="34" charset="0"/>
                <a:cs typeface="Arial" panose="020B0604020202020204" pitchFamily="34" charset="0"/>
              </a:rPr>
              <a:t>жасқа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дейінгі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балалар</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арасында</a:t>
            </a:r>
            <a:r>
              <a:rPr lang="ru-RU" sz="2000" dirty="0">
                <a:latin typeface="Arial" panose="020B0604020202020204" pitchFamily="34" charset="0"/>
                <a:cs typeface="Arial" panose="020B0604020202020204" pitchFamily="34" charset="0"/>
              </a:rPr>
              <a:t> - 484 </a:t>
            </a:r>
            <a:r>
              <a:rPr lang="ru-RU" sz="2000" dirty="0" err="1">
                <a:latin typeface="Arial" panose="020B0604020202020204" pitchFamily="34" charset="0"/>
                <a:cs typeface="Arial" panose="020B0604020202020204" pitchFamily="34" charset="0"/>
              </a:rPr>
              <a:t>жағдай</a:t>
            </a:r>
            <a:r>
              <a:rPr lang="ru-RU" sz="2000" dirty="0">
                <a:latin typeface="Arial" panose="020B0604020202020204" pitchFamily="34" charset="0"/>
                <a:cs typeface="Arial" panose="020B0604020202020204" pitchFamily="34" charset="0"/>
              </a:rPr>
              <a:t> (84 %).</a:t>
            </a:r>
          </a:p>
        </p:txBody>
      </p:sp>
      <p:sp>
        <p:nvSpPr>
          <p:cNvPr id="8" name="Прямоугольник 7"/>
          <p:cNvSpPr/>
          <p:nvPr/>
        </p:nvSpPr>
        <p:spPr>
          <a:xfrm>
            <a:off x="4558132" y="2679322"/>
            <a:ext cx="4561225" cy="1323439"/>
          </a:xfrm>
          <a:prstGeom prst="rect">
            <a:avLst/>
          </a:prstGeom>
        </p:spPr>
        <p:txBody>
          <a:bodyPr wrap="square">
            <a:spAutoFit/>
          </a:bodyPr>
          <a:lstStyle/>
          <a:p>
            <a:r>
              <a:rPr lang="ru-RU" sz="2000" dirty="0">
                <a:latin typeface="Arial" panose="020B0604020202020204" pitchFamily="34" charset="0"/>
                <a:cs typeface="Arial" panose="020B0604020202020204" pitchFamily="34" charset="0"/>
              </a:rPr>
              <a:t>2019 </a:t>
            </a:r>
            <a:r>
              <a:rPr lang="ru-RU" sz="2000" dirty="0" err="1">
                <a:latin typeface="Arial" panose="020B0604020202020204" pitchFamily="34" charset="0"/>
                <a:cs typeface="Arial" panose="020B0604020202020204" pitchFamily="34" charset="0"/>
              </a:rPr>
              <a:t>жылы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қызылшаның</a:t>
            </a:r>
            <a:r>
              <a:rPr lang="ru-RU" sz="2000" dirty="0">
                <a:latin typeface="Arial" panose="020B0604020202020204" pitchFamily="34" charset="0"/>
                <a:cs typeface="Arial" panose="020B0604020202020204" pitchFamily="34" charset="0"/>
              </a:rPr>
              <a:t> </a:t>
            </a:r>
            <a:r>
              <a:rPr lang="ru-RU" sz="2000" dirty="0">
                <a:solidFill>
                  <a:srgbClr val="FF0000"/>
                </a:solidFill>
                <a:latin typeface="Arial" panose="020B0604020202020204" pitchFamily="34" charset="0"/>
                <a:cs typeface="Arial" panose="020B0604020202020204" pitchFamily="34" charset="0"/>
              </a:rPr>
              <a:t>749</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жағдайы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тіркелді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оның</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ішінде</a:t>
            </a:r>
            <a:r>
              <a:rPr lang="ru-RU" sz="2000" dirty="0">
                <a:latin typeface="Arial" panose="020B0604020202020204" pitchFamily="34" charset="0"/>
                <a:cs typeface="Arial" panose="020B0604020202020204" pitchFamily="34" charset="0"/>
              </a:rPr>
              <a:t> 14 </a:t>
            </a:r>
            <a:r>
              <a:rPr lang="ru-RU" sz="2000" dirty="0" err="1">
                <a:latin typeface="Arial" panose="020B0604020202020204" pitchFamily="34" charset="0"/>
                <a:cs typeface="Arial" panose="020B0604020202020204" pitchFamily="34" charset="0"/>
              </a:rPr>
              <a:t>жасқа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дейінгі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балалар</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арасында</a:t>
            </a:r>
            <a:r>
              <a:rPr lang="ru-RU" sz="2000" dirty="0">
                <a:latin typeface="Arial" panose="020B0604020202020204" pitchFamily="34" charset="0"/>
                <a:cs typeface="Arial" panose="020B0604020202020204" pitchFamily="34" charset="0"/>
              </a:rPr>
              <a:t> – 534 (71,2%).</a:t>
            </a:r>
          </a:p>
        </p:txBody>
      </p:sp>
      <p:sp>
        <p:nvSpPr>
          <p:cNvPr id="9" name="Прямоугольник 8"/>
          <p:cNvSpPr/>
          <p:nvPr/>
        </p:nvSpPr>
        <p:spPr>
          <a:xfrm>
            <a:off x="4529266" y="4221088"/>
            <a:ext cx="4530893" cy="1938992"/>
          </a:xfrm>
          <a:prstGeom prst="rect">
            <a:avLst/>
          </a:prstGeom>
        </p:spPr>
        <p:txBody>
          <a:bodyPr wrap="square">
            <a:spAutoFit/>
          </a:bodyPr>
          <a:lstStyle/>
          <a:p>
            <a:r>
              <a:rPr lang="ru-RU" sz="2000" dirty="0">
                <a:latin typeface="Arial" panose="020B0604020202020204" pitchFamily="34" charset="0"/>
                <a:cs typeface="Arial" panose="020B0604020202020204" pitchFamily="34" charset="0"/>
              </a:rPr>
              <a:t>2024 </a:t>
            </a:r>
            <a:r>
              <a:rPr lang="ru-RU" sz="2000" dirty="0" err="1">
                <a:latin typeface="Arial" panose="020B0604020202020204" pitchFamily="34" charset="0"/>
                <a:cs typeface="Arial" panose="020B0604020202020204" pitchFamily="34" charset="0"/>
              </a:rPr>
              <a:t>жылдың</a:t>
            </a:r>
            <a:r>
              <a:rPr lang="ru-RU" sz="2000" dirty="0">
                <a:latin typeface="Arial" panose="020B0604020202020204" pitchFamily="34" charset="0"/>
                <a:cs typeface="Arial" panose="020B0604020202020204" pitchFamily="34" charset="0"/>
              </a:rPr>
              <a:t> 1 </a:t>
            </a:r>
            <a:r>
              <a:rPr lang="ru-RU" sz="2000" dirty="0" err="1">
                <a:latin typeface="Arial" panose="020B0604020202020204" pitchFamily="34" charset="0"/>
                <a:cs typeface="Arial" panose="020B0604020202020204" pitchFamily="34" charset="0"/>
              </a:rPr>
              <a:t>қаңтарынан</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бастап</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қызылшаның</a:t>
            </a:r>
            <a:r>
              <a:rPr lang="ru-RU" sz="2000" dirty="0">
                <a:latin typeface="Arial" panose="020B0604020202020204" pitchFamily="34" charset="0"/>
                <a:cs typeface="Arial" panose="020B0604020202020204" pitchFamily="34" charset="0"/>
              </a:rPr>
              <a:t> </a:t>
            </a:r>
            <a:r>
              <a:rPr lang="ru-RU" sz="2000" dirty="0">
                <a:solidFill>
                  <a:srgbClr val="FF0000"/>
                </a:solidFill>
                <a:latin typeface="Arial" panose="020B0604020202020204" pitchFamily="34" charset="0"/>
                <a:cs typeface="Arial" panose="020B0604020202020204" pitchFamily="34" charset="0"/>
              </a:rPr>
              <a:t>1674</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жағдайы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тіркелді</a:t>
            </a:r>
            <a:r>
              <a:rPr lang="ru-RU" sz="2000" dirty="0">
                <a:latin typeface="Arial" panose="020B0604020202020204" pitchFamily="34" charset="0"/>
                <a:cs typeface="Arial" panose="020B0604020202020204" pitchFamily="34" charset="0"/>
              </a:rPr>
              <a:t>, 2023 </a:t>
            </a:r>
            <a:r>
              <a:rPr lang="ru-RU" sz="2000" dirty="0" err="1">
                <a:latin typeface="Arial" panose="020B0604020202020204" pitchFamily="34" charset="0"/>
                <a:cs typeface="Arial" panose="020B0604020202020204" pitchFamily="34" charset="0"/>
              </a:rPr>
              <a:t>жылдың</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аяғында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елде</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қызылшаның</a:t>
            </a:r>
            <a:r>
              <a:rPr lang="ru-RU" sz="2000" dirty="0">
                <a:latin typeface="Arial" panose="020B0604020202020204" pitchFamily="34" charset="0"/>
                <a:cs typeface="Arial" panose="020B0604020202020204" pitchFamily="34" charset="0"/>
              </a:rPr>
              <a:t> </a:t>
            </a:r>
            <a:r>
              <a:rPr lang="ru-RU" sz="2000" u="sng" dirty="0">
                <a:solidFill>
                  <a:srgbClr val="FF0000"/>
                </a:solidFill>
                <a:latin typeface="Arial" panose="020B0604020202020204" pitchFamily="34" charset="0"/>
                <a:cs typeface="Arial" panose="020B0604020202020204" pitchFamily="34" charset="0"/>
              </a:rPr>
              <a:t>29 648 </a:t>
            </a:r>
            <a:r>
              <a:rPr lang="ru-RU" sz="2000" dirty="0" err="1">
                <a:latin typeface="Arial" panose="020B0604020202020204" pitchFamily="34" charset="0"/>
                <a:cs typeface="Arial" panose="020B0604020202020204" pitchFamily="34" charset="0"/>
              </a:rPr>
              <a:t>жағдайы</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тіркелді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оның</a:t>
            </a:r>
            <a:r>
              <a:rPr lang="ru-RU" sz="2000" dirty="0">
                <a:latin typeface="Arial" panose="020B0604020202020204" pitchFamily="34" charset="0"/>
                <a:cs typeface="Arial" panose="020B0604020202020204" pitchFamily="34" charset="0"/>
              </a:rPr>
              <a:t> 80% - ы 14 </a:t>
            </a:r>
            <a:r>
              <a:rPr lang="ru-RU" sz="2000" dirty="0" err="1">
                <a:latin typeface="Arial" panose="020B0604020202020204" pitchFamily="34" charset="0"/>
                <a:cs typeface="Arial" panose="020B0604020202020204" pitchFamily="34" charset="0"/>
              </a:rPr>
              <a:t>жасқа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дейінгі</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балаларға</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тиесілі</a:t>
            </a:r>
            <a:r>
              <a:rPr lang="ru-RU"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71204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403</Words>
  <Application>Microsoft Office PowerPoint</Application>
  <PresentationFormat>Экран (4:3)</PresentationFormat>
  <Paragraphs>22</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HP</dc:creator>
  <cp:lastModifiedBy>HP</cp:lastModifiedBy>
  <cp:revision>3</cp:revision>
  <dcterms:created xsi:type="dcterms:W3CDTF">2024-01-25T04:56:41Z</dcterms:created>
  <dcterms:modified xsi:type="dcterms:W3CDTF">2024-01-25T05:49:33Z</dcterms:modified>
</cp:coreProperties>
</file>