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1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5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59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20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77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594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36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73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09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7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00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7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32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1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81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9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B23072-A6AE-49F9-8524-5661AFC3724B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2AD3C4-B7C2-44B0-B8A8-FA4109F9F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8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6682" y="1609860"/>
            <a:ext cx="7624294" cy="31810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Раннее выявление и оказание помощи несовершеннолетним, подвергшимся или ставшими свидетелями насилия, травли,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буллинга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</a:rPr>
              <a:t>кибербуллинга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5895" y="5370490"/>
            <a:ext cx="6181620" cy="17515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Приказ МП РК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от 21.12.2023 года № 386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4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982132"/>
            <a:ext cx="10934164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Помощь реабилитационного характера в организации образования: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Снижение уровня тревоги</a:t>
            </a:r>
          </a:p>
          <a:p>
            <a:r>
              <a:rPr lang="ru-RU" sz="2400" b="1" dirty="0" smtClean="0"/>
              <a:t>Предоставление возможности выразить свои чувства любым способом (плакать, высказываться, грустить, проявлять агрессию, то есть выплеснуть эмоции)</a:t>
            </a:r>
          </a:p>
          <a:p>
            <a:r>
              <a:rPr lang="ru-RU" sz="2400" b="1" dirty="0" smtClean="0"/>
              <a:t>Помочь понять, что его чувства нормальны</a:t>
            </a:r>
          </a:p>
          <a:p>
            <a:r>
              <a:rPr lang="ru-RU" sz="2400" b="1" dirty="0" smtClean="0"/>
              <a:t>Внушение ребенку, что случившееся ужасно, и больше не повториться</a:t>
            </a:r>
          </a:p>
          <a:p>
            <a:r>
              <a:rPr lang="ru-RU" sz="2400" b="1" dirty="0" smtClean="0"/>
              <a:t>Помочь понять, что несдержанное поведение является опасным способом выражения чувств</a:t>
            </a:r>
          </a:p>
          <a:p>
            <a:r>
              <a:rPr lang="ru-RU" sz="2400" b="1" dirty="0" smtClean="0"/>
              <a:t>При необходимости, обращение к специалистам </a:t>
            </a:r>
            <a:endParaRPr lang="ru-RU" sz="2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2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187" t="23371" r="18161" b="7791"/>
          <a:stretch/>
        </p:blipFill>
        <p:spPr>
          <a:xfrm>
            <a:off x="476518" y="753412"/>
            <a:ext cx="5679583" cy="5035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9080" t="34110" r="19941" b="5679"/>
          <a:stretch/>
        </p:blipFill>
        <p:spPr>
          <a:xfrm>
            <a:off x="6413679" y="753412"/>
            <a:ext cx="5203066" cy="44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5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885" y="901521"/>
            <a:ext cx="10650827" cy="110651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Глава 2. Выявление насилия, травли(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буллинга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кибербуллинга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среди несовершеннолетних в организациях образования. 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557" y="2614412"/>
            <a:ext cx="8693239" cy="41095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Телефон доверия 111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Сообщение учащегося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Сообщение сотрудников организации образования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Сообщение родителей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Сообщение на телефон регионального уполномоченного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3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94" y="986554"/>
            <a:ext cx="9531579" cy="100312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Классный руководитель и педагоги должны обращать внимание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Снижение успеваемости</a:t>
            </a:r>
          </a:p>
          <a:p>
            <a:r>
              <a:rPr lang="ru-RU" b="1" dirty="0">
                <a:solidFill>
                  <a:schemeClr val="tx1"/>
                </a:solidFill>
              </a:rPr>
              <a:t>Попуски уроков, опоздания</a:t>
            </a:r>
          </a:p>
          <a:p>
            <a:r>
              <a:rPr lang="ru-RU" b="1" dirty="0">
                <a:solidFill>
                  <a:schemeClr val="tx1"/>
                </a:solidFill>
              </a:rPr>
              <a:t>Несоблюдение гигиены, грязная одежда</a:t>
            </a:r>
          </a:p>
          <a:p>
            <a:r>
              <a:rPr lang="ru-RU" b="1" dirty="0">
                <a:solidFill>
                  <a:schemeClr val="tx1"/>
                </a:solidFill>
              </a:rPr>
              <a:t>Синяки, раны (в том числе за ушами)</a:t>
            </a:r>
          </a:p>
          <a:p>
            <a:r>
              <a:rPr lang="ru-RU" b="1" dirty="0">
                <a:solidFill>
                  <a:schemeClr val="tx1"/>
                </a:solidFill>
              </a:rPr>
              <a:t>Состояние волос нет ли вырванных волос0</a:t>
            </a:r>
          </a:p>
          <a:p>
            <a:r>
              <a:rPr lang="ru-RU" b="1" dirty="0">
                <a:solidFill>
                  <a:schemeClr val="tx1"/>
                </a:solidFill>
              </a:rPr>
              <a:t>Пропуски уроков физкультуры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Сексуализированные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рисунки, игры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42467" y="2560320"/>
            <a:ext cx="4198513" cy="348104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Агрессивность, непослушание</a:t>
            </a:r>
          </a:p>
          <a:p>
            <a:r>
              <a:rPr lang="ru-RU" b="1" dirty="0">
                <a:solidFill>
                  <a:schemeClr val="tx1"/>
                </a:solidFill>
              </a:rPr>
              <a:t>Отвержение ребенка сверстниками</a:t>
            </a:r>
          </a:p>
          <a:p>
            <a:r>
              <a:rPr lang="ru-RU" b="1" dirty="0">
                <a:solidFill>
                  <a:schemeClr val="tx1"/>
                </a:solidFill>
              </a:rPr>
              <a:t>Отстраненный </a:t>
            </a:r>
            <a:r>
              <a:rPr lang="ru-RU" b="1" dirty="0" smtClean="0">
                <a:solidFill>
                  <a:schemeClr val="tx1"/>
                </a:solidFill>
              </a:rPr>
              <a:t>взгляд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Плохие отношения со сверстниками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Вызывающее поведение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Побеги из дома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66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732" y="759853"/>
            <a:ext cx="10393250" cy="140073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Глава 4.  Алгоритм оперативного реагирования на факты 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насилия, травли(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буллинга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кибербуллинга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среди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несовершеннолетних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2"/>
            <a:ext cx="9870581" cy="331893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2800" b="1" dirty="0" smtClean="0"/>
              <a:t>Провести регистрацию выявленного факта</a:t>
            </a:r>
          </a:p>
          <a:p>
            <a:pPr>
              <a:buFont typeface="+mj-lt"/>
              <a:buAutoNum type="arabicPeriod"/>
            </a:pPr>
            <a:r>
              <a:rPr lang="ru-RU" sz="2800" b="1" dirty="0" smtClean="0"/>
              <a:t>Сообщить об этом факте в органы внутренних дел, контакт-центр 111</a:t>
            </a:r>
          </a:p>
          <a:p>
            <a:pPr>
              <a:buFont typeface="+mj-lt"/>
              <a:buAutoNum type="arabicPeriod"/>
            </a:pPr>
            <a:r>
              <a:rPr lang="ru-RU" sz="2800" b="1" dirty="0" smtClean="0"/>
              <a:t>Направить информацию в уполномоченный орган в области защиты прав ребенка</a:t>
            </a:r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20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 выявлении фактов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067" y="2421228"/>
            <a:ext cx="10161431" cy="367164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 каждому факту обращения (даже в случае не подтверждения информации) проводятся проф. беседы с родителями</a:t>
            </a:r>
          </a:p>
          <a:p>
            <a:r>
              <a:rPr lang="ru-RU" sz="2400" b="1" dirty="0" smtClean="0"/>
              <a:t>Руководитель организации образовании в течение 1 часа сообщает о возможном случае </a:t>
            </a:r>
            <a:r>
              <a:rPr lang="ru-RU" sz="2400" b="1" dirty="0"/>
              <a:t>насилия, травли(</a:t>
            </a:r>
            <a:r>
              <a:rPr lang="ru-RU" sz="2400" b="1" dirty="0" err="1"/>
              <a:t>буллинга</a:t>
            </a:r>
            <a:r>
              <a:rPr lang="ru-RU" sz="2400" b="1" dirty="0"/>
              <a:t>), </a:t>
            </a:r>
            <a:r>
              <a:rPr lang="ru-RU" sz="2400" b="1" dirty="0" err="1"/>
              <a:t>кибербуллинга</a:t>
            </a:r>
            <a:r>
              <a:rPr lang="ru-RU" sz="2400" b="1" dirty="0"/>
              <a:t> </a:t>
            </a:r>
            <a:r>
              <a:rPr lang="ru-RU" sz="2400" b="1" dirty="0" smtClean="0"/>
              <a:t> в органы опеки для проведения проверки условий жизни и воспитания ребенка.</a:t>
            </a:r>
          </a:p>
          <a:p>
            <a:r>
              <a:rPr lang="ru-RU" sz="2400" b="1" dirty="0" smtClean="0"/>
              <a:t>По итогам проведенных мероприятий руководитель организации образования направляет в УВД информацию</a:t>
            </a:r>
          </a:p>
          <a:p>
            <a:r>
              <a:rPr lang="ru-RU" sz="2400" b="1" dirty="0" smtClean="0"/>
              <a:t>Направляет материалы в КДН И ЗП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2662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65" y="1017431"/>
            <a:ext cx="10753859" cy="5022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Глава 5. Оказание помощи несовершеннолетнему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098" y="2408349"/>
            <a:ext cx="9813701" cy="3633013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/>
              <a:t>Консультация педагога-психолога</a:t>
            </a:r>
          </a:p>
          <a:p>
            <a:r>
              <a:rPr lang="ru-RU" sz="2400" b="1" dirty="0" smtClean="0"/>
              <a:t>Охват ДОП образованием</a:t>
            </a:r>
          </a:p>
          <a:p>
            <a:r>
              <a:rPr lang="ru-RU" sz="2400" b="1" dirty="0" smtClean="0"/>
              <a:t>Индивидуальная и групповая работа по формированию поведенческих навыков, уверенности в себе</a:t>
            </a:r>
          </a:p>
          <a:p>
            <a:r>
              <a:rPr lang="ru-RU" sz="2400" b="1" dirty="0" smtClean="0"/>
              <a:t>Создание безопасной среды дома и в школе</a:t>
            </a:r>
          </a:p>
          <a:p>
            <a:r>
              <a:rPr lang="ru-RU" sz="2400" b="1" dirty="0" smtClean="0"/>
              <a:t>Эмоциональна поддержка </a:t>
            </a:r>
          </a:p>
          <a:p>
            <a:r>
              <a:rPr lang="ru-RU" sz="2400" b="1" dirty="0" smtClean="0"/>
              <a:t>Переработка негативного опыта и помощь в преодолении внутренних барьеров</a:t>
            </a:r>
          </a:p>
          <a:p>
            <a:r>
              <a:rPr lang="ru-RU" sz="2400" b="1" dirty="0" smtClean="0"/>
              <a:t>Овладение ребенком навыков преодоления негативных эмоциональных состояний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38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731" y="745345"/>
            <a:ext cx="10753859" cy="10803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Индивидуальный план работы включает в себя: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6371" y="2331076"/>
            <a:ext cx="9865217" cy="3953814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Работу с семьей</a:t>
            </a:r>
          </a:p>
          <a:p>
            <a:pPr marL="0" indent="0">
              <a:buNone/>
            </a:pPr>
            <a:r>
              <a:rPr lang="ru-RU" sz="2000" b="1" dirty="0" smtClean="0"/>
              <a:t>Посещение семьи; создание группы поддержки родителей; реализацию программы для родителей по позитивному воспитанию, общению с детьми; содействие в трудоустройстве родителей; оказание материальной и финансовой помощи (Всеобуч), содействие в документировании.</a:t>
            </a:r>
          </a:p>
          <a:p>
            <a:r>
              <a:rPr lang="ru-RU" sz="2800" b="1" u="sng" dirty="0" smtClean="0"/>
              <a:t>Работу с ребенком</a:t>
            </a:r>
          </a:p>
          <a:p>
            <a:pPr marL="0" indent="0">
              <a:buNone/>
            </a:pPr>
            <a:r>
              <a:rPr lang="ru-RU" sz="2000" b="1" dirty="0" smtClean="0"/>
              <a:t>Охват ДОП образованием</a:t>
            </a:r>
            <a:r>
              <a:rPr lang="ru-RU" sz="2000" b="1" dirty="0"/>
              <a:t>;</a:t>
            </a:r>
            <a:r>
              <a:rPr lang="ru-RU" sz="2000" b="1" dirty="0" smtClean="0"/>
              <a:t> индивидуальная и групповая адаптация эмоционально-поведенческих особенностей ребенка; управление социализацией и самостоятельностью ребенка в форме консультаций, коррекции, тренинга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31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975" y="982132"/>
            <a:ext cx="10586433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Для ребенка зачинщика травли организуют: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Беседы</a:t>
            </a:r>
          </a:p>
          <a:p>
            <a:r>
              <a:rPr lang="ru-RU" sz="2400" b="1" dirty="0" smtClean="0"/>
              <a:t>Работу по адаптации навыков коммуникации</a:t>
            </a:r>
          </a:p>
          <a:p>
            <a:r>
              <a:rPr lang="ru-RU" sz="2400" b="1" dirty="0" smtClean="0"/>
              <a:t>Формирование навыков контроля поведения</a:t>
            </a:r>
          </a:p>
          <a:p>
            <a:r>
              <a:rPr lang="ru-RU" sz="2400" b="1" dirty="0" smtClean="0"/>
              <a:t>Формирование уважительного отношения</a:t>
            </a:r>
          </a:p>
          <a:p>
            <a:r>
              <a:rPr lang="ru-RU" sz="2400" b="1" dirty="0" smtClean="0"/>
              <a:t>Работа с родителями по разъяснению </a:t>
            </a:r>
            <a:r>
              <a:rPr lang="ru-RU" sz="2400" b="1" dirty="0" smtClean="0"/>
              <a:t>норм </a:t>
            </a:r>
            <a:r>
              <a:rPr lang="ru-RU" sz="2400" b="1" dirty="0" smtClean="0"/>
              <a:t>по позитивному воспитанию и навыков общения с детьми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596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445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Раннее выявление и оказание помощи несовершеннолетним, подвергшимся или ставшими свидетелями насилия, травли, буллинга, кибербуллинга  </vt:lpstr>
      <vt:lpstr>Презентация PowerPoint</vt:lpstr>
      <vt:lpstr>Глава 2. Выявление насилия, травли(буллинга), кибербуллинга среди несовершеннолетних в организациях образования.  </vt:lpstr>
      <vt:lpstr>Классный руководитель и педагоги должны обращать внимание на:</vt:lpstr>
      <vt:lpstr>Глава 4.  Алгоритм оперативного реагирования на факты  насилия, травли(буллинга), кибербуллинга среди несовершеннолетних</vt:lpstr>
      <vt:lpstr>При выявлении фактов</vt:lpstr>
      <vt:lpstr>Глава 5. Оказание помощи несовершеннолетнему</vt:lpstr>
      <vt:lpstr>Индивидуальный план работы включает в себя:</vt:lpstr>
      <vt:lpstr>Для ребенка зачинщика травли организуют:</vt:lpstr>
      <vt:lpstr>Помощь реабилитационного характера в организации образования: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выявление и оказание помощи несовершеннолетним, подвергшимся или ставшими свидетелями н</dc:title>
  <dc:creator>USER</dc:creator>
  <cp:lastModifiedBy>USER</cp:lastModifiedBy>
  <cp:revision>12</cp:revision>
  <dcterms:created xsi:type="dcterms:W3CDTF">2024-01-09T13:14:29Z</dcterms:created>
  <dcterms:modified xsi:type="dcterms:W3CDTF">2024-01-10T01:46:27Z</dcterms:modified>
</cp:coreProperties>
</file>