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sldIdLst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9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4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398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64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83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15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971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606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88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185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425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10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617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869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97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10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867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52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1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241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362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434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80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189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3286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729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5028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2725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063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6640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3689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30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981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10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10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25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9127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011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689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171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9755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9865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2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519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176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99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924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5452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23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6379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7406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40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528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08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9861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8691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002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826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918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730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894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71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8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54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49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67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78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9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6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96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3.wmf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llustration_cartoon_girl_B10-PSD-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3143248"/>
            <a:ext cx="56436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effectLst/>
                <a:latin typeface="Times New Roman"/>
                <a:ea typeface="Times New Roman"/>
              </a:rPr>
              <a:t>«Развитие речевого дыхания у детей с ООП»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</a:rPr>
              <a:t>Учитель-логопед: </a:t>
            </a:r>
            <a:r>
              <a:rPr lang="ru-RU" sz="2800" b="1" dirty="0" err="1" smtClean="0">
                <a:effectLst/>
                <a:latin typeface="Times New Roman"/>
                <a:ea typeface="Times New Roman"/>
              </a:rPr>
              <a:t>Креккер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 Т.Е.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565383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28926" y="571480"/>
            <a:ext cx="58579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1F497D">
                    <a:lumMod val="50000"/>
                  </a:srgbClr>
                </a:solidFill>
              </a:rPr>
              <a:t>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 дыхательной  гимнастикой  способствуют  воспитанию  правильного  речевого  дыхания  с  удлиненным  постепенным  вдохом, профилактике  болезней  дыхательных  путей.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Рабочий стол\a9676be5a5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500438"/>
            <a:ext cx="2224575" cy="27146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3357562"/>
            <a:ext cx="57864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4F81BD">
                    <a:lumMod val="50000"/>
                  </a:srgbClr>
                </a:solidFill>
              </a:rPr>
              <a:t>  </a:t>
            </a:r>
            <a:r>
              <a:rPr lang="ru-RU" sz="2800" dirty="0" smtClean="0">
                <a:solidFill>
                  <a:srgbClr val="4F81BD">
                    <a:lumMod val="50000"/>
                  </a:srgbClr>
                </a:solidFill>
              </a:rPr>
              <a:t>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носовое  дыхание  способствует  тренировке  дыхательной  мускулатуры, улучшает  местное  и  мозговое  кровообращение, препятствует  разрастанию  аденоидов, предохраняет  от  переохлаждения.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Documents and Settings\Admin\Рабочий стол\J0232732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785926"/>
            <a:ext cx="1500198" cy="1654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181496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00430" y="714356"/>
            <a:ext cx="5286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1F497D">
                    <a:lumMod val="50000"/>
                  </a:srgbClr>
                </a:solidFill>
              </a:rPr>
              <a:t>    </a:t>
            </a:r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дыхательным  упражнениям  необходимо  уделять  особое  внимание.</a:t>
            </a:r>
          </a:p>
          <a:p>
            <a:r>
              <a:rPr lang="ru-RU" sz="2800" dirty="0">
                <a:solidFill>
                  <a:srgbClr val="1F497D">
                    <a:lumMod val="50000"/>
                  </a:srgbClr>
                </a:solidFill>
              </a:rPr>
              <a:t>      </a:t>
            </a:r>
            <a:endParaRPr lang="ru-RU" sz="2800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2050" name="Picture 2" descr="C:\Documents and Settings\Admin\Рабочий стол\post-78454-12339285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2786082" cy="2643182"/>
          </a:xfrm>
          <a:prstGeom prst="rect">
            <a:avLst/>
          </a:prstGeom>
          <a:noFill/>
        </p:spPr>
      </p:pic>
      <p:pic>
        <p:nvPicPr>
          <p:cNvPr id="7170" name="Picture 2" descr="C:\Documents and Settings\Admin\Рабочий стол\post-373610-13103976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428868"/>
            <a:ext cx="1571636" cy="16430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14348" y="4357694"/>
            <a:ext cx="79295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1F497D">
                    <a:lumMod val="75000"/>
                  </a:srgbClr>
                </a:solidFill>
              </a:rPr>
              <a:t>  </a:t>
            </a:r>
            <a:r>
              <a:rPr lang="ru-RU" sz="2800" dirty="0" smtClean="0">
                <a:solidFill>
                  <a:srgbClr val="1F497D">
                    <a:lumMod val="75000"/>
                  </a:srgbClr>
                </a:solidFill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 речевое  дыхание – основа  для  нормального  звукопроизношения, речи  в  целом.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 звуки  требуют  энергичного  сильного  выдоха, сильной  воздушной  струи.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843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4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00430" y="714356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</a:rPr>
              <a:t>     </a:t>
            </a:r>
            <a:endParaRPr lang="ru-RU" sz="2800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2050" name="Picture 2" descr="C:\Documents and Settings\Admin\Рабочий стол\post-78454-12339285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8560" y="2702044"/>
            <a:ext cx="2786082" cy="2643182"/>
          </a:xfrm>
          <a:prstGeom prst="rect">
            <a:avLst/>
          </a:prstGeom>
          <a:noFill/>
        </p:spPr>
      </p:pic>
      <p:pic>
        <p:nvPicPr>
          <p:cNvPr id="7170" name="Picture 2" descr="C:\Documents and Settings\Admin\Рабочий стол\post-373610-13103976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298" y="2714620"/>
            <a:ext cx="1571636" cy="16430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14348" y="4357694"/>
            <a:ext cx="7929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1F497D">
                    <a:lumMod val="75000"/>
                  </a:srgbClr>
                </a:solidFill>
              </a:rPr>
              <a:t>  </a:t>
            </a:r>
            <a:r>
              <a:rPr lang="ru-RU" sz="2800" dirty="0" smtClean="0">
                <a:solidFill>
                  <a:srgbClr val="1F497D">
                    <a:lumMod val="75000"/>
                  </a:srgbClr>
                </a:solidFill>
              </a:rPr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62897"/>
            <a:ext cx="79295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Давайте поиграем.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1.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«Дуть на бумажную салфетку».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Можно вырезать из салфетки стрекоз или бабочек. </a:t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2.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«Сдувать с ладошки кусочек ватки».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3.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«Футбол».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Для этого берется шарик от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пинг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–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понга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и ребенок должен «загнать» (подуть) шарик в ворота (в свои ладони, выставленные перед собой). Игра проводится за столом. </a:t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717032"/>
            <a:ext cx="861485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4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«Задуть свечу».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5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«Подуть на бумажный кораблик в воде».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 </a:t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6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«Дуть на горячий чай» 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(из цветной бумаги </a:t>
            </a:r>
            <a:endParaRPr lang="ru-RU" sz="2200" dirty="0" smtClean="0">
              <a:solidFill>
                <a:prstClr val="black"/>
              </a:solidFill>
              <a:latin typeface="Times New Roman"/>
              <a:ea typeface="Times New Roman"/>
              <a:cs typeface="+mj-cs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к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расивые чашки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, верху чашки белые тонкие полоски – пар).</a:t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7.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«Лети бабочка» 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(яркие бумажные бабочки на нитке).</a:t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8.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«Летите птички» 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(разноцветные птички, сложенные </a:t>
            </a:r>
            <a:endParaRPr lang="ru-RU" sz="2200" dirty="0" smtClean="0">
              <a:solidFill>
                <a:prstClr val="black"/>
              </a:solidFill>
              <a:latin typeface="Times New Roman"/>
              <a:ea typeface="Times New Roman"/>
              <a:cs typeface="+mj-cs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из 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бумаги – оригами).</a:t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34095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4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00430" y="714356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F497D">
                    <a:lumMod val="50000"/>
                  </a:srgbClr>
                </a:solidFill>
              </a:rPr>
              <a:t>     </a:t>
            </a:r>
            <a:endParaRPr lang="ru-RU" sz="28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357694"/>
            <a:ext cx="7929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1F497D">
                    <a:lumMod val="75000"/>
                  </a:srgbClr>
                </a:solidFill>
              </a:rPr>
              <a:t>            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62897"/>
            <a:ext cx="79295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              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717032"/>
            <a:ext cx="8614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74345"/>
            <a:ext cx="81043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Выдох считается правильным только в том случае, когда: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/>
              <a:buChar char="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Перед выдохом ребёнок делает вдох, глубокий и сильный, как говорят, набирает воздуха полную грудь.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/>
              <a:buChar char="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Совершает выдох плавно, не толчками.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/>
              <a:buChar char="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 время выдоха губы не сжимает и не надувает щёки, а складывает их трубочкой.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/>
              <a:buChar char="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 время выдоха нельзя допускать, чтобы воздух у ребёнка выходил через нос, только через рот! В качестве эксперимента попробуйте зажать ноздри ребёнку пальцами, чтобы он сам почувствовал, как должен выходить воздух.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/>
              <a:buChar char="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Выдыхать надо до тех пор, пока не закончится воздух.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/>
              <a:buChar char="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разрешается добирать воздух короткими вдохами во время разговора и пения.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90002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86050" y="428604"/>
            <a:ext cx="6000792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  Игровые  упражнения  для развития физиологического и  речевого дыхания</a:t>
            </a:r>
            <a:r>
              <a:rPr lang="ru-RU" sz="2400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.   </a:t>
            </a:r>
            <a:endParaRPr lang="ru-RU" sz="2400" i="1" dirty="0">
              <a:solidFill>
                <a:srgbClr val="FF0000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2500306"/>
            <a:ext cx="67866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  «Задуй  упрямую  свечу»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- в  правой  руке  держать  цветные  полоски  бумаги; левую  ладонь  положить  на  живот; вдохнуть  ртом, надуть  живот; затем  длительно  выдыхать, «гасить  свечу».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6146" name="Picture 2" descr="C:\Documents and Settings\Admin\Рабочий стол\4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857628"/>
            <a:ext cx="1195369" cy="2571768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4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2928934"/>
            <a:ext cx="723882" cy="33718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5938966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857364"/>
            <a:ext cx="821537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solidFill>
                  <a:srgbClr val="FF0000"/>
                </a:solidFill>
              </a:rPr>
              <a:t>   </a:t>
            </a:r>
            <a:r>
              <a:rPr lang="ru-RU" sz="3200" b="1" i="1" dirty="0">
                <a:solidFill>
                  <a:srgbClr val="FF0000"/>
                </a:solidFill>
              </a:rPr>
              <a:t>«Кто  громче»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- </a:t>
            </a:r>
            <a:r>
              <a:rPr lang="ru-RU" sz="2800" dirty="0">
                <a:solidFill>
                  <a:prstClr val="black"/>
                </a:solidFill>
              </a:rPr>
              <a:t>выпрямить  спину, сомкнуть  губы, указательный  палец  левой  руки  положить  на  боковую  сторону  носа, плотно  прижимая  левую  ноздрю, глубоко  вдохнуть  правой  ноздрей (рот  закрыть)  и  произносить  (выдыхать)  «м-м-м», одновременно  похлопывая  указательным  пальцем  правой  руки  по  правой ноздре  (в  результате  получается  длинный  скандированный  выдох); выполнить  такие  же  действия, прижимая  правую  ноздрю.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2050" name="Picture 2" descr="C:\Documents and Settings\Admin\Рабочий стол\16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00042"/>
            <a:ext cx="1860569" cy="1428760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0fd1b09adf408fe2d84b9ea7805c0f1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28604"/>
            <a:ext cx="2286016" cy="13573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928782"/>
      </p:ext>
    </p:extLst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786058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00" b="1" i="1" dirty="0">
                <a:solidFill>
                  <a:srgbClr val="FF0000"/>
                </a:solidFill>
              </a:rPr>
              <a:t>«Шину  прокололи»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- сделать  легкий  вдох, выдыхая, показать, как  медленно  выходит  воздух  через  прокол  в  шине – «</a:t>
            </a:r>
            <a:r>
              <a:rPr lang="ru-RU" sz="3200" dirty="0" err="1">
                <a:solidFill>
                  <a:prstClr val="black"/>
                </a:solidFill>
              </a:rPr>
              <a:t>ш-ш-ш</a:t>
            </a:r>
            <a:r>
              <a:rPr lang="ru-RU" sz="3200" dirty="0">
                <a:solidFill>
                  <a:prstClr val="black"/>
                </a:solidFill>
              </a:rPr>
              <a:t>».  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5122" name="Picture 2" descr="C:\Documents and Settings\Admin\Рабочий стол\54734c9a8d62fa52673d2e324a8dfa5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286256"/>
            <a:ext cx="1660551" cy="1277951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48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714356"/>
            <a:ext cx="1433515" cy="1857388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J0232903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642918"/>
            <a:ext cx="1785950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242361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llustration_cartoon_girl_B10-PSD-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7425" y="3143248"/>
            <a:ext cx="6446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УДАЧИ  НА  ЗАНЯТИЯХ!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97008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363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1_Тема Office</vt:lpstr>
      <vt:lpstr>Тема Office</vt:lpstr>
      <vt:lpstr>2_Тема Office</vt:lpstr>
      <vt:lpstr>3_Тема Office</vt:lpstr>
      <vt:lpstr>4_Тема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2023-10-06T05:01:39Z</dcterms:created>
  <dcterms:modified xsi:type="dcterms:W3CDTF">2023-10-06T06:01:13Z</dcterms:modified>
</cp:coreProperties>
</file>