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Calibri" pitchFamily="34" charset="0"/>
      <p:regular r:id="rId8"/>
      <p:bold r:id="rId9"/>
      <p:italic r:id="rId10"/>
      <p:boldItalic r:id="rId11"/>
    </p:embeddedFont>
    <p:embeddedFont>
      <p:font typeface="Candal" charset="0"/>
      <p:regular r:id="rId12"/>
    </p:embeddedFont>
    <p:embeddedFont>
      <p:font typeface="Canva Sans Bold" charset="0"/>
      <p:regular r:id="rId13"/>
    </p:embeddedFont>
    <p:embeddedFont>
      <p:font typeface="Canva Sans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9" d="100"/>
          <a:sy n="69" d="100"/>
        </p:scale>
        <p:origin x="-834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sv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sv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26074" y="3607279"/>
            <a:ext cx="13276090" cy="12839376"/>
            <a:chOff x="0" y="0"/>
            <a:chExt cx="84044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40446" cy="812800"/>
            </a:xfrm>
            <a:custGeom>
              <a:avLst/>
              <a:gdLst/>
              <a:ahLst/>
              <a:cxnLst/>
              <a:rect l="l" t="t" r="r" b="b"/>
              <a:pathLst>
                <a:path w="840446" h="812800">
                  <a:moveTo>
                    <a:pt x="420223" y="0"/>
                  </a:moveTo>
                  <a:cubicBezTo>
                    <a:pt x="188140" y="0"/>
                    <a:pt x="0" y="181951"/>
                    <a:pt x="0" y="406400"/>
                  </a:cubicBezTo>
                  <a:cubicBezTo>
                    <a:pt x="0" y="630849"/>
                    <a:pt x="188140" y="812800"/>
                    <a:pt x="420223" y="812800"/>
                  </a:cubicBezTo>
                  <a:cubicBezTo>
                    <a:pt x="652306" y="812800"/>
                    <a:pt x="840446" y="630849"/>
                    <a:pt x="840446" y="406400"/>
                  </a:cubicBezTo>
                  <a:cubicBezTo>
                    <a:pt x="840446" y="181951"/>
                    <a:pt x="652306" y="0"/>
                    <a:pt x="420223" y="0"/>
                  </a:cubicBezTo>
                  <a:close/>
                </a:path>
              </a:pathLst>
            </a:custGeom>
            <a:solidFill>
              <a:srgbClr val="F2E982">
                <a:alpha val="40784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8792" y="57150"/>
              <a:ext cx="682863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flipH="1">
            <a:off x="9465014" y="1665132"/>
            <a:ext cx="10066288" cy="8657008"/>
          </a:xfrm>
          <a:custGeom>
            <a:avLst/>
            <a:gdLst/>
            <a:ahLst/>
            <a:cxnLst/>
            <a:rect l="l" t="t" r="r" b="b"/>
            <a:pathLst>
              <a:path w="10066288" h="8657008">
                <a:moveTo>
                  <a:pt x="10066288" y="0"/>
                </a:moveTo>
                <a:lnTo>
                  <a:pt x="0" y="0"/>
                </a:lnTo>
                <a:lnTo>
                  <a:pt x="0" y="8657008"/>
                </a:lnTo>
                <a:lnTo>
                  <a:pt x="10066288" y="8657008"/>
                </a:lnTo>
                <a:lnTo>
                  <a:pt x="10066288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-3915238" y="-2221508"/>
            <a:ext cx="8477999" cy="8477999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E982">
                <a:alpha val="24706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445460" y="8581619"/>
            <a:ext cx="3909694" cy="3909694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E982">
                <a:alpha val="40784"/>
              </a:srgbClr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-381000" y="266700"/>
            <a:ext cx="3409340" cy="4905526"/>
          </a:xfrm>
          <a:custGeom>
            <a:avLst/>
            <a:gdLst/>
            <a:ahLst/>
            <a:cxnLst/>
            <a:rect l="l" t="t" r="r" b="b"/>
            <a:pathLst>
              <a:path w="3409340" h="4905526">
                <a:moveTo>
                  <a:pt x="0" y="0"/>
                </a:moveTo>
                <a:lnTo>
                  <a:pt x="3409340" y="0"/>
                </a:lnTo>
                <a:lnTo>
                  <a:pt x="3409340" y="4905526"/>
                </a:lnTo>
                <a:lnTo>
                  <a:pt x="0" y="490552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485555" y="919881"/>
            <a:ext cx="12362947" cy="41678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55"/>
              </a:lnSpc>
            </a:pPr>
            <a:r>
              <a:rPr lang="en-US" sz="6089" dirty="0" err="1">
                <a:solidFill>
                  <a:srgbClr val="171A59"/>
                </a:solidFill>
                <a:latin typeface="Candal"/>
              </a:rPr>
              <a:t>Воздействие</a:t>
            </a:r>
            <a:r>
              <a:rPr lang="en-US" sz="6089" dirty="0">
                <a:solidFill>
                  <a:srgbClr val="171A59"/>
                </a:solidFill>
                <a:latin typeface="Candal"/>
              </a:rPr>
              <a:t> </a:t>
            </a:r>
            <a:r>
              <a:rPr lang="en-US" sz="6089" dirty="0" err="1">
                <a:solidFill>
                  <a:srgbClr val="171A59"/>
                </a:solidFill>
                <a:latin typeface="Candal"/>
              </a:rPr>
              <a:t>приёма</a:t>
            </a:r>
            <a:r>
              <a:rPr lang="en-US" sz="6089" dirty="0">
                <a:solidFill>
                  <a:srgbClr val="171A59"/>
                </a:solidFill>
                <a:latin typeface="Candal"/>
              </a:rPr>
              <a:t> </a:t>
            </a:r>
          </a:p>
          <a:p>
            <a:pPr marL="0" lvl="0" indent="0" algn="ctr">
              <a:lnSpc>
                <a:spcPts val="6455"/>
              </a:lnSpc>
              <a:spcBef>
                <a:spcPct val="0"/>
              </a:spcBef>
            </a:pPr>
            <a:r>
              <a:rPr lang="en-US" sz="6089" dirty="0" smtClean="0">
                <a:solidFill>
                  <a:srgbClr val="171A59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6089" b="1" dirty="0" smtClean="0">
                <a:solidFill>
                  <a:srgbClr val="171A59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6089" b="1" dirty="0" smtClean="0">
                <a:solidFill>
                  <a:srgbClr val="171A59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ru-RU" sz="6089" dirty="0" smtClean="0">
                <a:solidFill>
                  <a:srgbClr val="171A59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sz="6089" dirty="0" smtClean="0">
                <a:solidFill>
                  <a:srgbClr val="171A59"/>
                </a:solidFill>
                <a:latin typeface="Candal"/>
              </a:rPr>
              <a:t> </a:t>
            </a:r>
            <a:r>
              <a:rPr lang="en-US" sz="6089" dirty="0" err="1">
                <a:solidFill>
                  <a:srgbClr val="171A59"/>
                </a:solidFill>
                <a:latin typeface="Candal"/>
              </a:rPr>
              <a:t>на</a:t>
            </a:r>
            <a:r>
              <a:rPr lang="en-US" sz="6089" dirty="0">
                <a:solidFill>
                  <a:srgbClr val="171A59"/>
                </a:solidFill>
                <a:latin typeface="Candal"/>
              </a:rPr>
              <a:t> </a:t>
            </a:r>
            <a:r>
              <a:rPr lang="en-US" sz="6089" dirty="0" err="1">
                <a:solidFill>
                  <a:srgbClr val="171A59"/>
                </a:solidFill>
                <a:latin typeface="Candal"/>
              </a:rPr>
              <a:t>формирование</a:t>
            </a:r>
            <a:r>
              <a:rPr lang="en-US" sz="6089" dirty="0">
                <a:solidFill>
                  <a:srgbClr val="171A59"/>
                </a:solidFill>
                <a:latin typeface="Candal"/>
              </a:rPr>
              <a:t> </a:t>
            </a:r>
            <a:r>
              <a:rPr lang="en-US" sz="6089" dirty="0" err="1">
                <a:solidFill>
                  <a:srgbClr val="171A59"/>
                </a:solidFill>
                <a:latin typeface="Candal"/>
              </a:rPr>
              <a:t>навыков</a:t>
            </a:r>
            <a:r>
              <a:rPr lang="en-US" sz="6089" dirty="0">
                <a:solidFill>
                  <a:srgbClr val="171A59"/>
                </a:solidFill>
                <a:latin typeface="Candal"/>
              </a:rPr>
              <a:t> </a:t>
            </a:r>
            <a:r>
              <a:rPr lang="en-US" sz="6089" dirty="0" err="1">
                <a:solidFill>
                  <a:srgbClr val="171A59"/>
                </a:solidFill>
                <a:latin typeface="Candal"/>
              </a:rPr>
              <a:t>осмысленного</a:t>
            </a:r>
            <a:r>
              <a:rPr lang="en-US" sz="6089" dirty="0">
                <a:solidFill>
                  <a:srgbClr val="171A59"/>
                </a:solidFill>
                <a:latin typeface="Candal"/>
              </a:rPr>
              <a:t> </a:t>
            </a:r>
            <a:r>
              <a:rPr lang="en-US" sz="6089" dirty="0" err="1">
                <a:solidFill>
                  <a:srgbClr val="171A59"/>
                </a:solidFill>
                <a:latin typeface="Candal"/>
              </a:rPr>
              <a:t>чтения</a:t>
            </a:r>
            <a:r>
              <a:rPr lang="en-US" sz="6089" dirty="0">
                <a:solidFill>
                  <a:srgbClr val="171A59"/>
                </a:solidFill>
                <a:latin typeface="Candal"/>
              </a:rPr>
              <a:t> у </a:t>
            </a:r>
            <a:r>
              <a:rPr lang="en-US" sz="6089" dirty="0" err="1">
                <a:solidFill>
                  <a:srgbClr val="171A59"/>
                </a:solidFill>
                <a:latin typeface="Candal"/>
              </a:rPr>
              <a:t>учащихся</a:t>
            </a:r>
            <a:r>
              <a:rPr lang="en-US" sz="6089" dirty="0">
                <a:solidFill>
                  <a:srgbClr val="171A59"/>
                </a:solidFill>
                <a:latin typeface="Candal"/>
              </a:rPr>
              <a:t> </a:t>
            </a:r>
            <a:r>
              <a:rPr lang="en-US" sz="6089" dirty="0" err="1">
                <a:solidFill>
                  <a:srgbClr val="171A59"/>
                </a:solidFill>
                <a:latin typeface="Candal"/>
              </a:rPr>
              <a:t>на</a:t>
            </a:r>
            <a:r>
              <a:rPr lang="en-US" sz="6089" dirty="0">
                <a:solidFill>
                  <a:srgbClr val="171A59"/>
                </a:solidFill>
                <a:latin typeface="Candal"/>
              </a:rPr>
              <a:t> </a:t>
            </a:r>
            <a:r>
              <a:rPr lang="en-US" sz="6089" dirty="0" err="1">
                <a:solidFill>
                  <a:srgbClr val="171A59"/>
                </a:solidFill>
                <a:latin typeface="Candal"/>
              </a:rPr>
              <a:t>уроках:казахского</a:t>
            </a:r>
            <a:r>
              <a:rPr lang="en-US" sz="6089" dirty="0">
                <a:solidFill>
                  <a:srgbClr val="171A59"/>
                </a:solidFill>
                <a:latin typeface="Candal"/>
              </a:rPr>
              <a:t>, </a:t>
            </a:r>
            <a:r>
              <a:rPr lang="en-US" sz="6089" dirty="0" err="1">
                <a:solidFill>
                  <a:srgbClr val="171A59"/>
                </a:solidFill>
                <a:latin typeface="Candal"/>
              </a:rPr>
              <a:t>русского</a:t>
            </a:r>
            <a:r>
              <a:rPr lang="en-US" sz="6089" dirty="0">
                <a:solidFill>
                  <a:srgbClr val="171A59"/>
                </a:solidFill>
                <a:latin typeface="Candal"/>
              </a:rPr>
              <a:t> и </a:t>
            </a:r>
            <a:r>
              <a:rPr lang="en-US" sz="6089" dirty="0" err="1">
                <a:solidFill>
                  <a:srgbClr val="171A59"/>
                </a:solidFill>
                <a:latin typeface="Candal"/>
              </a:rPr>
              <a:t>английского</a:t>
            </a:r>
            <a:r>
              <a:rPr lang="en-US" sz="6089" dirty="0">
                <a:solidFill>
                  <a:srgbClr val="171A59"/>
                </a:solidFill>
                <a:latin typeface="Candal"/>
              </a:rPr>
              <a:t> </a:t>
            </a:r>
            <a:r>
              <a:rPr lang="en-US" sz="6089" dirty="0" err="1">
                <a:solidFill>
                  <a:srgbClr val="171A59"/>
                </a:solidFill>
                <a:latin typeface="Candal"/>
              </a:rPr>
              <a:t>языков</a:t>
            </a:r>
            <a:r>
              <a:rPr lang="en-US" sz="6089" dirty="0">
                <a:solidFill>
                  <a:srgbClr val="171A59"/>
                </a:solidFill>
                <a:latin typeface="Candal"/>
              </a:rPr>
              <a:t>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629055" y="9508499"/>
            <a:ext cx="8658445" cy="518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240"/>
              </a:lnSpc>
            </a:pPr>
            <a:r>
              <a:rPr lang="en-US" sz="3050">
                <a:solidFill>
                  <a:srgbClr val="171A59"/>
                </a:solidFill>
                <a:latin typeface="Canva Sans Bold"/>
              </a:rPr>
              <a:t>01.11.2023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5671756" y="-358207"/>
            <a:ext cx="1192363" cy="1192363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E982">
                <a:alpha val="40784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280204" y="439698"/>
            <a:ext cx="9727591" cy="9407604"/>
            <a:chOff x="0" y="0"/>
            <a:chExt cx="84044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40446" cy="812800"/>
            </a:xfrm>
            <a:custGeom>
              <a:avLst/>
              <a:gdLst/>
              <a:ahLst/>
              <a:cxnLst/>
              <a:rect l="l" t="t" r="r" b="b"/>
              <a:pathLst>
                <a:path w="840446" h="812800">
                  <a:moveTo>
                    <a:pt x="420223" y="0"/>
                  </a:moveTo>
                  <a:cubicBezTo>
                    <a:pt x="188140" y="0"/>
                    <a:pt x="0" y="181951"/>
                    <a:pt x="0" y="406400"/>
                  </a:cubicBezTo>
                  <a:cubicBezTo>
                    <a:pt x="0" y="630849"/>
                    <a:pt x="188140" y="812800"/>
                    <a:pt x="420223" y="812800"/>
                  </a:cubicBezTo>
                  <a:cubicBezTo>
                    <a:pt x="652306" y="812800"/>
                    <a:pt x="840446" y="630849"/>
                    <a:pt x="840446" y="406400"/>
                  </a:cubicBezTo>
                  <a:cubicBezTo>
                    <a:pt x="840446" y="181951"/>
                    <a:pt x="652306" y="0"/>
                    <a:pt x="420223" y="0"/>
                  </a:cubicBezTo>
                  <a:close/>
                </a:path>
              </a:pathLst>
            </a:custGeom>
            <a:solidFill>
              <a:srgbClr val="F2E982">
                <a:alpha val="40784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8792" y="57150"/>
              <a:ext cx="682863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3144115"/>
            <a:ext cx="6498460" cy="8846913"/>
          </a:xfrm>
          <a:custGeom>
            <a:avLst/>
            <a:gdLst/>
            <a:ahLst/>
            <a:cxnLst/>
            <a:rect l="l" t="t" r="r" b="b"/>
            <a:pathLst>
              <a:path w="6498460" h="8846913">
                <a:moveTo>
                  <a:pt x="0" y="0"/>
                </a:moveTo>
                <a:lnTo>
                  <a:pt x="6498460" y="0"/>
                </a:lnTo>
                <a:lnTo>
                  <a:pt x="6498460" y="8846913"/>
                </a:lnTo>
                <a:lnTo>
                  <a:pt x="0" y="884691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558939" y="2469346"/>
            <a:ext cx="8263615" cy="4847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95"/>
              </a:lnSpc>
            </a:pPr>
            <a:r>
              <a:rPr lang="ru-RU" sz="5090" dirty="0" smtClean="0">
                <a:solidFill>
                  <a:srgbClr val="E8872A"/>
                </a:solidFill>
                <a:latin typeface="Candal"/>
              </a:rPr>
              <a:t>ВОПРОС</a:t>
            </a:r>
            <a:r>
              <a:rPr lang="en-US" sz="5090" dirty="0" smtClean="0">
                <a:solidFill>
                  <a:srgbClr val="E8872A"/>
                </a:solidFill>
                <a:latin typeface="Candal"/>
              </a:rPr>
              <a:t>:</a:t>
            </a:r>
            <a:r>
              <a:rPr lang="en-US" sz="5090" dirty="0" smtClean="0">
                <a:solidFill>
                  <a:srgbClr val="171A59"/>
                </a:solidFill>
                <a:latin typeface="Candal"/>
              </a:rPr>
              <a:t> </a:t>
            </a:r>
            <a:endParaRPr lang="en-US" sz="5090" dirty="0">
              <a:solidFill>
                <a:srgbClr val="171A59"/>
              </a:solidFill>
              <a:latin typeface="Candal"/>
            </a:endParaRPr>
          </a:p>
          <a:p>
            <a:pPr lvl="0" algn="ctr">
              <a:lnSpc>
                <a:spcPts val="5395"/>
              </a:lnSpc>
              <a:spcBef>
                <a:spcPct val="0"/>
              </a:spcBef>
            </a:pPr>
            <a:r>
              <a:rPr lang="en-US" sz="5090" dirty="0" err="1">
                <a:solidFill>
                  <a:srgbClr val="171A59"/>
                </a:solidFill>
                <a:latin typeface="Candal"/>
              </a:rPr>
              <a:t>Как</a:t>
            </a:r>
            <a:r>
              <a:rPr lang="en-US" sz="5090" dirty="0">
                <a:solidFill>
                  <a:srgbClr val="171A59"/>
                </a:solidFill>
                <a:latin typeface="Candal"/>
              </a:rPr>
              <a:t> </a:t>
            </a:r>
            <a:r>
              <a:rPr lang="en-US" sz="5090" dirty="0" err="1">
                <a:solidFill>
                  <a:srgbClr val="171A59"/>
                </a:solidFill>
                <a:latin typeface="Candal"/>
              </a:rPr>
              <a:t>стратегия</a:t>
            </a:r>
            <a:r>
              <a:rPr lang="en-US" sz="5090" dirty="0">
                <a:solidFill>
                  <a:srgbClr val="171A59"/>
                </a:solidFill>
                <a:latin typeface="Candal"/>
              </a:rPr>
              <a:t> </a:t>
            </a:r>
            <a:r>
              <a:rPr lang="en-US" sz="5400" dirty="0" smtClean="0">
                <a:solidFill>
                  <a:srgbClr val="171A5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smtClean="0">
                <a:solidFill>
                  <a:srgbClr val="171A59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5400" b="1" dirty="0" smtClean="0">
                <a:solidFill>
                  <a:srgbClr val="171A59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5400" b="1" dirty="0" smtClean="0">
                <a:solidFill>
                  <a:srgbClr val="171A59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ru-RU" sz="5400" dirty="0" smtClean="0">
                <a:solidFill>
                  <a:srgbClr val="171A59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sz="5090" dirty="0" smtClean="0">
                <a:solidFill>
                  <a:srgbClr val="171A59"/>
                </a:solidFill>
                <a:latin typeface="Candal"/>
              </a:rPr>
              <a:t> </a:t>
            </a:r>
            <a:r>
              <a:rPr lang="en-US" sz="5090" dirty="0" err="1">
                <a:solidFill>
                  <a:srgbClr val="171A59"/>
                </a:solidFill>
                <a:latin typeface="Candal"/>
              </a:rPr>
              <a:t>способствует</a:t>
            </a:r>
            <a:r>
              <a:rPr lang="en-US" sz="5090" dirty="0">
                <a:solidFill>
                  <a:srgbClr val="171A59"/>
                </a:solidFill>
                <a:latin typeface="Candal"/>
              </a:rPr>
              <a:t> </a:t>
            </a:r>
            <a:r>
              <a:rPr lang="en-US" sz="5090" dirty="0" err="1">
                <a:solidFill>
                  <a:srgbClr val="171A59"/>
                </a:solidFill>
                <a:latin typeface="Candal"/>
              </a:rPr>
              <a:t>навыкам</a:t>
            </a:r>
            <a:r>
              <a:rPr lang="en-US" sz="5090" dirty="0">
                <a:solidFill>
                  <a:srgbClr val="171A59"/>
                </a:solidFill>
                <a:latin typeface="Candal"/>
              </a:rPr>
              <a:t> </a:t>
            </a:r>
            <a:r>
              <a:rPr lang="en-US" sz="5090" dirty="0" err="1">
                <a:solidFill>
                  <a:srgbClr val="171A59"/>
                </a:solidFill>
                <a:latin typeface="Candal"/>
              </a:rPr>
              <a:t>осмысленного</a:t>
            </a:r>
            <a:r>
              <a:rPr lang="en-US" sz="5090" dirty="0">
                <a:solidFill>
                  <a:srgbClr val="171A59"/>
                </a:solidFill>
                <a:latin typeface="Candal"/>
              </a:rPr>
              <a:t> </a:t>
            </a:r>
            <a:r>
              <a:rPr lang="en-US" sz="5090" dirty="0" err="1">
                <a:solidFill>
                  <a:srgbClr val="171A59"/>
                </a:solidFill>
                <a:latin typeface="Candal"/>
              </a:rPr>
              <a:t>чтения</a:t>
            </a:r>
            <a:r>
              <a:rPr lang="en-US" sz="5090" dirty="0">
                <a:solidFill>
                  <a:srgbClr val="171A59"/>
                </a:solidFill>
                <a:latin typeface="Candal"/>
              </a:rPr>
              <a:t> </a:t>
            </a:r>
            <a:r>
              <a:rPr lang="en-US" sz="5090" dirty="0" err="1">
                <a:solidFill>
                  <a:srgbClr val="171A59"/>
                </a:solidFill>
                <a:latin typeface="Candal"/>
              </a:rPr>
              <a:t>на</a:t>
            </a:r>
            <a:r>
              <a:rPr lang="en-US" sz="5090" dirty="0">
                <a:solidFill>
                  <a:srgbClr val="171A59"/>
                </a:solidFill>
                <a:latin typeface="Candal"/>
              </a:rPr>
              <a:t> </a:t>
            </a:r>
            <a:r>
              <a:rPr lang="en-US" sz="5090" dirty="0" err="1">
                <a:solidFill>
                  <a:srgbClr val="171A59"/>
                </a:solidFill>
                <a:latin typeface="Candal"/>
              </a:rPr>
              <a:t>уроках</a:t>
            </a:r>
            <a:r>
              <a:rPr lang="en-US" sz="5090" dirty="0">
                <a:solidFill>
                  <a:srgbClr val="171A59"/>
                </a:solidFill>
                <a:latin typeface="Candal"/>
              </a:rPr>
              <a:t> </a:t>
            </a:r>
            <a:r>
              <a:rPr lang="en-US" sz="5090" dirty="0" err="1">
                <a:solidFill>
                  <a:srgbClr val="171A59"/>
                </a:solidFill>
                <a:latin typeface="Candal"/>
              </a:rPr>
              <a:t>казахского,русского</a:t>
            </a:r>
            <a:r>
              <a:rPr lang="en-US" sz="5090" dirty="0">
                <a:solidFill>
                  <a:srgbClr val="171A59"/>
                </a:solidFill>
                <a:latin typeface="Candal"/>
              </a:rPr>
              <a:t> и </a:t>
            </a:r>
            <a:r>
              <a:rPr lang="en-US" sz="5090" dirty="0" err="1">
                <a:solidFill>
                  <a:srgbClr val="171A59"/>
                </a:solidFill>
                <a:latin typeface="Candal"/>
              </a:rPr>
              <a:t>английского</a:t>
            </a:r>
            <a:r>
              <a:rPr lang="en-US" sz="5090" dirty="0">
                <a:solidFill>
                  <a:srgbClr val="171A59"/>
                </a:solidFill>
                <a:latin typeface="Candal"/>
              </a:rPr>
              <a:t> </a:t>
            </a:r>
            <a:r>
              <a:rPr lang="en-US" sz="5090" dirty="0" err="1">
                <a:solidFill>
                  <a:srgbClr val="171A59"/>
                </a:solidFill>
                <a:latin typeface="Candal"/>
              </a:rPr>
              <a:t>языков</a:t>
            </a:r>
            <a:r>
              <a:rPr lang="en-US" sz="5090" dirty="0">
                <a:solidFill>
                  <a:srgbClr val="171A59"/>
                </a:solidFill>
                <a:latin typeface="Candal"/>
              </a:rPr>
              <a:t> у </a:t>
            </a:r>
            <a:r>
              <a:rPr lang="en-US" sz="5090" dirty="0" err="1" smtClean="0">
                <a:solidFill>
                  <a:srgbClr val="171A59"/>
                </a:solidFill>
                <a:latin typeface="Candal"/>
              </a:rPr>
              <a:t>учащихся</a:t>
            </a:r>
            <a:r>
              <a:rPr lang="ru-RU" sz="5090" dirty="0" smtClean="0">
                <a:solidFill>
                  <a:srgbClr val="171A59"/>
                </a:solidFill>
                <a:latin typeface="Candal"/>
              </a:rPr>
              <a:t>?</a:t>
            </a:r>
            <a:endParaRPr lang="en-US" sz="5090" dirty="0">
              <a:solidFill>
                <a:srgbClr val="171A59"/>
              </a:solidFill>
              <a:latin typeface="Candal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13822554" y="5962474"/>
            <a:ext cx="6233607" cy="6028554"/>
            <a:chOff x="0" y="0"/>
            <a:chExt cx="840446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40446" cy="812800"/>
            </a:xfrm>
            <a:custGeom>
              <a:avLst/>
              <a:gdLst/>
              <a:ahLst/>
              <a:cxnLst/>
              <a:rect l="l" t="t" r="r" b="b"/>
              <a:pathLst>
                <a:path w="840446" h="812800">
                  <a:moveTo>
                    <a:pt x="420223" y="0"/>
                  </a:moveTo>
                  <a:cubicBezTo>
                    <a:pt x="188140" y="0"/>
                    <a:pt x="0" y="181951"/>
                    <a:pt x="0" y="406400"/>
                  </a:cubicBezTo>
                  <a:cubicBezTo>
                    <a:pt x="0" y="630849"/>
                    <a:pt x="188140" y="812800"/>
                    <a:pt x="420223" y="812800"/>
                  </a:cubicBezTo>
                  <a:cubicBezTo>
                    <a:pt x="652306" y="812800"/>
                    <a:pt x="840446" y="630849"/>
                    <a:pt x="840446" y="406400"/>
                  </a:cubicBezTo>
                  <a:cubicBezTo>
                    <a:pt x="840446" y="181951"/>
                    <a:pt x="652306" y="0"/>
                    <a:pt x="420223" y="0"/>
                  </a:cubicBezTo>
                  <a:close/>
                </a:path>
              </a:pathLst>
            </a:custGeom>
            <a:solidFill>
              <a:srgbClr val="F2E982">
                <a:alpha val="40784"/>
              </a:srgbClr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8792" y="57150"/>
              <a:ext cx="682863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5727017" y="7871589"/>
            <a:ext cx="1750640" cy="175064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2A316F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184150"/>
              <a:ext cx="711200" cy="425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1510111" y="-1724076"/>
            <a:ext cx="4474743" cy="4327548"/>
            <a:chOff x="0" y="0"/>
            <a:chExt cx="840446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40446" cy="812800"/>
            </a:xfrm>
            <a:custGeom>
              <a:avLst/>
              <a:gdLst/>
              <a:ahLst/>
              <a:cxnLst/>
              <a:rect l="l" t="t" r="r" b="b"/>
              <a:pathLst>
                <a:path w="840446" h="812800">
                  <a:moveTo>
                    <a:pt x="420223" y="0"/>
                  </a:moveTo>
                  <a:cubicBezTo>
                    <a:pt x="188140" y="0"/>
                    <a:pt x="0" y="181951"/>
                    <a:pt x="0" y="406400"/>
                  </a:cubicBezTo>
                  <a:cubicBezTo>
                    <a:pt x="0" y="630849"/>
                    <a:pt x="188140" y="812800"/>
                    <a:pt x="420223" y="812800"/>
                  </a:cubicBezTo>
                  <a:cubicBezTo>
                    <a:pt x="652306" y="812800"/>
                    <a:pt x="840446" y="630849"/>
                    <a:pt x="840446" y="406400"/>
                  </a:cubicBezTo>
                  <a:cubicBezTo>
                    <a:pt x="840446" y="181951"/>
                    <a:pt x="652306" y="0"/>
                    <a:pt x="420223" y="0"/>
                  </a:cubicBezTo>
                  <a:close/>
                </a:path>
              </a:pathLst>
            </a:custGeom>
            <a:solidFill>
              <a:srgbClr val="F2E982">
                <a:alpha val="18824"/>
              </a:srgbClr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8792" y="57150"/>
              <a:ext cx="682863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4997848" y="2276912"/>
            <a:ext cx="896699" cy="867202"/>
            <a:chOff x="0" y="0"/>
            <a:chExt cx="840446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40446" cy="812800"/>
            </a:xfrm>
            <a:custGeom>
              <a:avLst/>
              <a:gdLst/>
              <a:ahLst/>
              <a:cxnLst/>
              <a:rect l="l" t="t" r="r" b="b"/>
              <a:pathLst>
                <a:path w="840446" h="812800">
                  <a:moveTo>
                    <a:pt x="420223" y="0"/>
                  </a:moveTo>
                  <a:cubicBezTo>
                    <a:pt x="188140" y="0"/>
                    <a:pt x="0" y="181951"/>
                    <a:pt x="0" y="406400"/>
                  </a:cubicBezTo>
                  <a:cubicBezTo>
                    <a:pt x="0" y="630849"/>
                    <a:pt x="188140" y="812800"/>
                    <a:pt x="420223" y="812800"/>
                  </a:cubicBezTo>
                  <a:cubicBezTo>
                    <a:pt x="652306" y="812800"/>
                    <a:pt x="840446" y="630849"/>
                    <a:pt x="840446" y="406400"/>
                  </a:cubicBezTo>
                  <a:cubicBezTo>
                    <a:pt x="840446" y="181951"/>
                    <a:pt x="652306" y="0"/>
                    <a:pt x="420223" y="0"/>
                  </a:cubicBezTo>
                  <a:close/>
                </a:path>
              </a:pathLst>
            </a:custGeom>
            <a:solidFill>
              <a:srgbClr val="F2E982">
                <a:alpha val="18824"/>
              </a:srgbClr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8792" y="57150"/>
              <a:ext cx="682863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088103" y="-1736352"/>
            <a:ext cx="6233607" cy="6028554"/>
            <a:chOff x="0" y="0"/>
            <a:chExt cx="84044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40446" cy="812800"/>
            </a:xfrm>
            <a:custGeom>
              <a:avLst/>
              <a:gdLst/>
              <a:ahLst/>
              <a:cxnLst/>
              <a:rect l="l" t="t" r="r" b="b"/>
              <a:pathLst>
                <a:path w="840446" h="812800">
                  <a:moveTo>
                    <a:pt x="420223" y="0"/>
                  </a:moveTo>
                  <a:cubicBezTo>
                    <a:pt x="188140" y="0"/>
                    <a:pt x="0" y="181951"/>
                    <a:pt x="0" y="406400"/>
                  </a:cubicBezTo>
                  <a:cubicBezTo>
                    <a:pt x="0" y="630849"/>
                    <a:pt x="188140" y="812800"/>
                    <a:pt x="420223" y="812800"/>
                  </a:cubicBezTo>
                  <a:cubicBezTo>
                    <a:pt x="652306" y="812800"/>
                    <a:pt x="840446" y="630849"/>
                    <a:pt x="840446" y="406400"/>
                  </a:cubicBezTo>
                  <a:cubicBezTo>
                    <a:pt x="840446" y="181951"/>
                    <a:pt x="652306" y="0"/>
                    <a:pt x="420223" y="0"/>
                  </a:cubicBezTo>
                  <a:close/>
                </a:path>
              </a:pathLst>
            </a:custGeom>
            <a:solidFill>
              <a:srgbClr val="F2E982">
                <a:alpha val="40784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8792" y="57150"/>
              <a:ext cx="682863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502575" y="-1575883"/>
            <a:ext cx="6233607" cy="6028554"/>
            <a:chOff x="0" y="0"/>
            <a:chExt cx="840446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40446" cy="812800"/>
            </a:xfrm>
            <a:custGeom>
              <a:avLst/>
              <a:gdLst/>
              <a:ahLst/>
              <a:cxnLst/>
              <a:rect l="l" t="t" r="r" b="b"/>
              <a:pathLst>
                <a:path w="840446" h="812800">
                  <a:moveTo>
                    <a:pt x="420223" y="0"/>
                  </a:moveTo>
                  <a:cubicBezTo>
                    <a:pt x="188140" y="0"/>
                    <a:pt x="0" y="181951"/>
                    <a:pt x="0" y="406400"/>
                  </a:cubicBezTo>
                  <a:cubicBezTo>
                    <a:pt x="0" y="630849"/>
                    <a:pt x="188140" y="812800"/>
                    <a:pt x="420223" y="812800"/>
                  </a:cubicBezTo>
                  <a:cubicBezTo>
                    <a:pt x="652306" y="812800"/>
                    <a:pt x="840446" y="630849"/>
                    <a:pt x="840446" y="406400"/>
                  </a:cubicBezTo>
                  <a:cubicBezTo>
                    <a:pt x="840446" y="181951"/>
                    <a:pt x="652306" y="0"/>
                    <a:pt x="420223" y="0"/>
                  </a:cubicBezTo>
                  <a:close/>
                </a:path>
              </a:pathLst>
            </a:custGeom>
            <a:solidFill>
              <a:srgbClr val="F2E982">
                <a:alpha val="40784"/>
              </a:srgbClr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8792" y="57150"/>
              <a:ext cx="682863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920601" y="3058412"/>
            <a:ext cx="5163948" cy="5163948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171A59"/>
              </a:solidFill>
              <a:prstDash val="dash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2700685" y="2309693"/>
            <a:ext cx="1603779" cy="1603779"/>
          </a:xfrm>
          <a:custGeom>
            <a:avLst/>
            <a:gdLst/>
            <a:ahLst/>
            <a:cxnLst/>
            <a:rect l="l" t="t" r="r" b="b"/>
            <a:pathLst>
              <a:path w="1603779" h="1603779">
                <a:moveTo>
                  <a:pt x="0" y="0"/>
                </a:moveTo>
                <a:lnTo>
                  <a:pt x="1603780" y="0"/>
                </a:lnTo>
                <a:lnTo>
                  <a:pt x="1603780" y="1603779"/>
                </a:lnTo>
                <a:lnTo>
                  <a:pt x="0" y="160377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Freeform 12"/>
          <p:cNvSpPr/>
          <p:nvPr/>
        </p:nvSpPr>
        <p:spPr>
          <a:xfrm>
            <a:off x="14891056" y="6123245"/>
            <a:ext cx="1603779" cy="1603779"/>
          </a:xfrm>
          <a:custGeom>
            <a:avLst/>
            <a:gdLst/>
            <a:ahLst/>
            <a:cxnLst/>
            <a:rect l="l" t="t" r="r" b="b"/>
            <a:pathLst>
              <a:path w="1603779" h="1603779">
                <a:moveTo>
                  <a:pt x="0" y="0"/>
                </a:moveTo>
                <a:lnTo>
                  <a:pt x="1603779" y="0"/>
                </a:lnTo>
                <a:lnTo>
                  <a:pt x="1603779" y="1603779"/>
                </a:lnTo>
                <a:lnTo>
                  <a:pt x="0" y="160377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" name="Freeform 13"/>
          <p:cNvSpPr/>
          <p:nvPr/>
        </p:nvSpPr>
        <p:spPr>
          <a:xfrm>
            <a:off x="10588699" y="6123245"/>
            <a:ext cx="1603779" cy="1603779"/>
          </a:xfrm>
          <a:custGeom>
            <a:avLst/>
            <a:gdLst/>
            <a:ahLst/>
            <a:cxnLst/>
            <a:rect l="l" t="t" r="r" b="b"/>
            <a:pathLst>
              <a:path w="1603779" h="1603779">
                <a:moveTo>
                  <a:pt x="0" y="0"/>
                </a:moveTo>
                <a:lnTo>
                  <a:pt x="1603780" y="0"/>
                </a:lnTo>
                <a:lnTo>
                  <a:pt x="1603780" y="1603779"/>
                </a:lnTo>
                <a:lnTo>
                  <a:pt x="0" y="160377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4" name="Freeform 14"/>
          <p:cNvSpPr/>
          <p:nvPr/>
        </p:nvSpPr>
        <p:spPr>
          <a:xfrm>
            <a:off x="12932946" y="2594877"/>
            <a:ext cx="1139257" cy="927071"/>
          </a:xfrm>
          <a:custGeom>
            <a:avLst/>
            <a:gdLst/>
            <a:ahLst/>
            <a:cxnLst/>
            <a:rect l="l" t="t" r="r" b="b"/>
            <a:pathLst>
              <a:path w="1139257" h="927071">
                <a:moveTo>
                  <a:pt x="0" y="0"/>
                </a:moveTo>
                <a:lnTo>
                  <a:pt x="1139258" y="0"/>
                </a:lnTo>
                <a:lnTo>
                  <a:pt x="1139258" y="927070"/>
                </a:lnTo>
                <a:lnTo>
                  <a:pt x="0" y="92707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5156820" y="6417175"/>
            <a:ext cx="1072252" cy="1019614"/>
          </a:xfrm>
          <a:custGeom>
            <a:avLst/>
            <a:gdLst/>
            <a:ahLst/>
            <a:cxnLst/>
            <a:rect l="l" t="t" r="r" b="b"/>
            <a:pathLst>
              <a:path w="1072252" h="1019614">
                <a:moveTo>
                  <a:pt x="0" y="0"/>
                </a:moveTo>
                <a:lnTo>
                  <a:pt x="1072251" y="0"/>
                </a:lnTo>
                <a:lnTo>
                  <a:pt x="1072251" y="1019614"/>
                </a:lnTo>
                <a:lnTo>
                  <a:pt x="0" y="1019614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0920601" y="6386077"/>
            <a:ext cx="889788" cy="1081810"/>
          </a:xfrm>
          <a:custGeom>
            <a:avLst/>
            <a:gdLst/>
            <a:ahLst/>
            <a:cxnLst/>
            <a:rect l="l" t="t" r="r" b="b"/>
            <a:pathLst>
              <a:path w="889788" h="1081810">
                <a:moveTo>
                  <a:pt x="0" y="0"/>
                </a:moveTo>
                <a:lnTo>
                  <a:pt x="889788" y="0"/>
                </a:lnTo>
                <a:lnTo>
                  <a:pt x="889788" y="1081810"/>
                </a:lnTo>
                <a:lnTo>
                  <a:pt x="0" y="1081810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7" name="Freeform 17"/>
          <p:cNvSpPr/>
          <p:nvPr/>
        </p:nvSpPr>
        <p:spPr>
          <a:xfrm flipH="1">
            <a:off x="695339" y="5549517"/>
            <a:ext cx="9634143" cy="6708867"/>
          </a:xfrm>
          <a:custGeom>
            <a:avLst/>
            <a:gdLst/>
            <a:ahLst/>
            <a:cxnLst/>
            <a:rect l="l" t="t" r="r" b="b"/>
            <a:pathLst>
              <a:path w="9634143" h="6708867">
                <a:moveTo>
                  <a:pt x="9634143" y="0"/>
                </a:moveTo>
                <a:lnTo>
                  <a:pt x="0" y="0"/>
                </a:lnTo>
                <a:lnTo>
                  <a:pt x="0" y="6708867"/>
                </a:lnTo>
                <a:lnTo>
                  <a:pt x="9634143" y="6708867"/>
                </a:lnTo>
                <a:lnTo>
                  <a:pt x="9634143" y="0"/>
                </a:lnTo>
                <a:close/>
              </a:path>
            </a:pathLst>
          </a:custGeom>
          <a:blipFill>
            <a:blip r:embed="rId10" cstate="print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11390589" y="9644995"/>
            <a:ext cx="1327684" cy="1284010"/>
            <a:chOff x="0" y="0"/>
            <a:chExt cx="840446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40446" cy="812800"/>
            </a:xfrm>
            <a:custGeom>
              <a:avLst/>
              <a:gdLst/>
              <a:ahLst/>
              <a:cxnLst/>
              <a:rect l="l" t="t" r="r" b="b"/>
              <a:pathLst>
                <a:path w="840446" h="812800">
                  <a:moveTo>
                    <a:pt x="420223" y="0"/>
                  </a:moveTo>
                  <a:cubicBezTo>
                    <a:pt x="188140" y="0"/>
                    <a:pt x="0" y="181951"/>
                    <a:pt x="0" y="406400"/>
                  </a:cubicBezTo>
                  <a:cubicBezTo>
                    <a:pt x="0" y="630849"/>
                    <a:pt x="188140" y="812800"/>
                    <a:pt x="420223" y="812800"/>
                  </a:cubicBezTo>
                  <a:cubicBezTo>
                    <a:pt x="652306" y="812800"/>
                    <a:pt x="840446" y="630849"/>
                    <a:pt x="840446" y="406400"/>
                  </a:cubicBezTo>
                  <a:cubicBezTo>
                    <a:pt x="840446" y="181951"/>
                    <a:pt x="652306" y="0"/>
                    <a:pt x="420223" y="0"/>
                  </a:cubicBezTo>
                  <a:close/>
                </a:path>
              </a:pathLst>
            </a:custGeom>
            <a:solidFill>
              <a:srgbClr val="F2E982">
                <a:alpha val="40784"/>
              </a:srgbClr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78792" y="57150"/>
              <a:ext cx="682863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393668" y="960737"/>
            <a:ext cx="10691149" cy="4578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67"/>
              </a:lnSpc>
            </a:pPr>
            <a:r>
              <a:rPr lang="en-US" sz="4780" dirty="0">
                <a:solidFill>
                  <a:srgbClr val="E8872A"/>
                </a:solidFill>
                <a:latin typeface="Candal"/>
              </a:rPr>
              <a:t>ЦЕЛЬ: </a:t>
            </a:r>
            <a:r>
              <a:rPr lang="kk-KZ" sz="4780" dirty="0">
                <a:solidFill>
                  <a:srgbClr val="171A59"/>
                </a:solidFill>
                <a:latin typeface="Candal"/>
              </a:rPr>
              <a:t>И</a:t>
            </a:r>
            <a:r>
              <a:rPr lang="en-US" sz="4780" dirty="0" err="1">
                <a:solidFill>
                  <a:srgbClr val="171A59"/>
                </a:solidFill>
                <a:latin typeface="Candal"/>
              </a:rPr>
              <a:t>сследовать</a:t>
            </a:r>
            <a:r>
              <a:rPr lang="en-US" sz="4780" dirty="0">
                <a:solidFill>
                  <a:srgbClr val="171A59"/>
                </a:solidFill>
                <a:latin typeface="Candal"/>
              </a:rPr>
              <a:t> в </a:t>
            </a:r>
            <a:r>
              <a:rPr lang="en-US" sz="4780" dirty="0" err="1">
                <a:solidFill>
                  <a:srgbClr val="171A59"/>
                </a:solidFill>
                <a:latin typeface="Candal"/>
              </a:rPr>
              <a:t>течении</a:t>
            </a:r>
            <a:r>
              <a:rPr lang="en-US" sz="4780" dirty="0">
                <a:solidFill>
                  <a:srgbClr val="171A59"/>
                </a:solidFill>
                <a:latin typeface="Candal"/>
              </a:rPr>
              <a:t> </a:t>
            </a:r>
          </a:p>
          <a:p>
            <a:pPr lvl="0">
              <a:lnSpc>
                <a:spcPts val="5067"/>
              </a:lnSpc>
              <a:spcBef>
                <a:spcPct val="0"/>
              </a:spcBef>
            </a:pPr>
            <a:r>
              <a:rPr lang="en-US" sz="4780" dirty="0">
                <a:solidFill>
                  <a:srgbClr val="171A59"/>
                </a:solidFill>
                <a:latin typeface="Candal"/>
              </a:rPr>
              <a:t>2 </a:t>
            </a:r>
            <a:r>
              <a:rPr lang="en-US" sz="4780" dirty="0" err="1">
                <a:solidFill>
                  <a:srgbClr val="171A59"/>
                </a:solidFill>
                <a:latin typeface="Candal"/>
              </a:rPr>
              <a:t>четверти</a:t>
            </a:r>
            <a:r>
              <a:rPr lang="en-US" sz="4780" dirty="0">
                <a:solidFill>
                  <a:srgbClr val="171A59"/>
                </a:solidFill>
                <a:latin typeface="Candal"/>
              </a:rPr>
              <a:t> 2023-2024 </a:t>
            </a:r>
            <a:r>
              <a:rPr lang="en-US" sz="4780" dirty="0" err="1">
                <a:solidFill>
                  <a:srgbClr val="171A59"/>
                </a:solidFill>
                <a:latin typeface="Candal"/>
              </a:rPr>
              <a:t>учебного</a:t>
            </a:r>
            <a:r>
              <a:rPr lang="en-US" sz="4780" dirty="0">
                <a:solidFill>
                  <a:srgbClr val="171A59"/>
                </a:solidFill>
                <a:latin typeface="Candal"/>
              </a:rPr>
              <a:t> </a:t>
            </a:r>
            <a:r>
              <a:rPr lang="en-US" sz="4780" dirty="0" err="1">
                <a:solidFill>
                  <a:srgbClr val="171A59"/>
                </a:solidFill>
                <a:latin typeface="Candal"/>
              </a:rPr>
              <a:t>года</a:t>
            </a:r>
            <a:r>
              <a:rPr lang="en-US" sz="4780" dirty="0">
                <a:solidFill>
                  <a:srgbClr val="171A59"/>
                </a:solidFill>
                <a:latin typeface="Candal"/>
              </a:rPr>
              <a:t>, </a:t>
            </a:r>
            <a:r>
              <a:rPr lang="en-US" sz="4780" dirty="0" err="1">
                <a:solidFill>
                  <a:srgbClr val="171A59"/>
                </a:solidFill>
                <a:latin typeface="Candal"/>
              </a:rPr>
              <a:t>как</a:t>
            </a:r>
            <a:r>
              <a:rPr lang="en-US" sz="4780" dirty="0">
                <a:solidFill>
                  <a:srgbClr val="171A59"/>
                </a:solidFill>
                <a:latin typeface="Candal"/>
              </a:rPr>
              <a:t> </a:t>
            </a:r>
            <a:r>
              <a:rPr lang="en-US" sz="4780" dirty="0" err="1">
                <a:solidFill>
                  <a:srgbClr val="171A59"/>
                </a:solidFill>
                <a:latin typeface="Candal"/>
              </a:rPr>
              <a:t>стратегии</a:t>
            </a:r>
            <a:r>
              <a:rPr lang="en-US" sz="4780" dirty="0">
                <a:solidFill>
                  <a:srgbClr val="171A59"/>
                </a:solidFill>
                <a:latin typeface="Candal"/>
              </a:rPr>
              <a:t> </a:t>
            </a:r>
            <a:r>
              <a:rPr lang="en-US" sz="4800" dirty="0" smtClean="0">
                <a:solidFill>
                  <a:srgbClr val="171A59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800" b="1" dirty="0" smtClean="0">
                <a:solidFill>
                  <a:srgbClr val="171A59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4800" b="1" dirty="0" smtClean="0">
                <a:solidFill>
                  <a:srgbClr val="171A59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ru-RU" sz="4800" dirty="0" smtClean="0">
                <a:solidFill>
                  <a:srgbClr val="171A59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sz="4800" dirty="0" smtClean="0">
                <a:solidFill>
                  <a:srgbClr val="171A59"/>
                </a:solidFill>
                <a:latin typeface="Candal"/>
              </a:rPr>
              <a:t> </a:t>
            </a:r>
            <a:r>
              <a:rPr lang="en-US" sz="4780" dirty="0" err="1" smtClean="0">
                <a:solidFill>
                  <a:srgbClr val="171A59"/>
                </a:solidFill>
                <a:latin typeface="Candal"/>
              </a:rPr>
              <a:t>будет</a:t>
            </a:r>
            <a:r>
              <a:rPr lang="en-US" sz="4780" dirty="0" smtClean="0">
                <a:solidFill>
                  <a:srgbClr val="171A59"/>
                </a:solidFill>
                <a:latin typeface="Candal"/>
              </a:rPr>
              <a:t> </a:t>
            </a:r>
            <a:r>
              <a:rPr lang="en-US" sz="4780" dirty="0" err="1">
                <a:solidFill>
                  <a:srgbClr val="171A59"/>
                </a:solidFill>
                <a:latin typeface="Candal"/>
              </a:rPr>
              <a:t>способствовать</a:t>
            </a:r>
            <a:r>
              <a:rPr lang="en-US" sz="4780" dirty="0">
                <a:solidFill>
                  <a:srgbClr val="171A59"/>
                </a:solidFill>
                <a:latin typeface="Candal"/>
              </a:rPr>
              <a:t> </a:t>
            </a:r>
            <a:r>
              <a:rPr lang="en-US" sz="4780" dirty="0" err="1">
                <a:solidFill>
                  <a:srgbClr val="171A59"/>
                </a:solidFill>
                <a:latin typeface="Candal"/>
              </a:rPr>
              <a:t>осмысленному</a:t>
            </a:r>
            <a:r>
              <a:rPr lang="en-US" sz="4780" dirty="0">
                <a:solidFill>
                  <a:srgbClr val="171A59"/>
                </a:solidFill>
                <a:latin typeface="Candal"/>
              </a:rPr>
              <a:t> </a:t>
            </a:r>
            <a:r>
              <a:rPr lang="en-US" sz="4780" dirty="0" err="1">
                <a:solidFill>
                  <a:srgbClr val="171A59"/>
                </a:solidFill>
                <a:latin typeface="Candal"/>
              </a:rPr>
              <a:t>чтению</a:t>
            </a:r>
            <a:r>
              <a:rPr lang="en-US" sz="4780" dirty="0">
                <a:solidFill>
                  <a:srgbClr val="171A59"/>
                </a:solidFill>
                <a:latin typeface="Candal"/>
              </a:rPr>
              <a:t> и </a:t>
            </a:r>
            <a:r>
              <a:rPr lang="en-US" sz="4780" dirty="0" err="1">
                <a:solidFill>
                  <a:srgbClr val="171A59"/>
                </a:solidFill>
                <a:latin typeface="Candal"/>
              </a:rPr>
              <a:t>работе</a:t>
            </a:r>
            <a:r>
              <a:rPr lang="en-US" sz="4780" dirty="0">
                <a:solidFill>
                  <a:srgbClr val="171A59"/>
                </a:solidFill>
                <a:latin typeface="Candal"/>
              </a:rPr>
              <a:t> с </a:t>
            </a:r>
            <a:r>
              <a:rPr lang="en-US" sz="4780" dirty="0" err="1">
                <a:solidFill>
                  <a:srgbClr val="171A59"/>
                </a:solidFill>
                <a:latin typeface="Candal"/>
              </a:rPr>
              <a:t>текстом</a:t>
            </a:r>
            <a:r>
              <a:rPr lang="en-US" sz="4780" dirty="0">
                <a:solidFill>
                  <a:srgbClr val="171A59"/>
                </a:solidFill>
                <a:latin typeface="Candal"/>
              </a:rPr>
              <a:t>  </a:t>
            </a:r>
            <a:r>
              <a:rPr lang="en-US" sz="4780" dirty="0" err="1">
                <a:solidFill>
                  <a:srgbClr val="171A59"/>
                </a:solidFill>
                <a:latin typeface="Candal"/>
              </a:rPr>
              <a:t>учащимися</a:t>
            </a:r>
            <a:r>
              <a:rPr lang="en-US" sz="4780" dirty="0">
                <a:solidFill>
                  <a:srgbClr val="171A59"/>
                </a:solidFill>
                <a:latin typeface="Candal"/>
              </a:rPr>
              <a:t> </a:t>
            </a:r>
            <a:r>
              <a:rPr lang="en-US" sz="4780" dirty="0" err="1">
                <a:solidFill>
                  <a:srgbClr val="171A59"/>
                </a:solidFill>
                <a:latin typeface="Candal"/>
              </a:rPr>
              <a:t>на</a:t>
            </a:r>
            <a:r>
              <a:rPr lang="en-US" sz="4780" dirty="0">
                <a:solidFill>
                  <a:srgbClr val="171A59"/>
                </a:solidFill>
                <a:latin typeface="Candal"/>
              </a:rPr>
              <a:t> </a:t>
            </a:r>
            <a:r>
              <a:rPr lang="en-US" sz="4780" dirty="0" err="1">
                <a:solidFill>
                  <a:srgbClr val="171A59"/>
                </a:solidFill>
                <a:latin typeface="Candal"/>
              </a:rPr>
              <a:t>уроках</a:t>
            </a:r>
            <a:r>
              <a:rPr lang="en-US" sz="4780" dirty="0">
                <a:solidFill>
                  <a:srgbClr val="171A59"/>
                </a:solidFill>
                <a:latin typeface="Candal"/>
              </a:rPr>
              <a:t> </a:t>
            </a:r>
            <a:r>
              <a:rPr lang="en-US" sz="4780" dirty="0" err="1">
                <a:solidFill>
                  <a:srgbClr val="171A59"/>
                </a:solidFill>
                <a:latin typeface="Candal"/>
              </a:rPr>
              <a:t>казахского</a:t>
            </a:r>
            <a:r>
              <a:rPr lang="en-US" sz="4780" dirty="0">
                <a:solidFill>
                  <a:srgbClr val="171A59"/>
                </a:solidFill>
                <a:latin typeface="Candal"/>
              </a:rPr>
              <a:t>, </a:t>
            </a:r>
            <a:r>
              <a:rPr lang="en-US" sz="4780" dirty="0" err="1">
                <a:solidFill>
                  <a:srgbClr val="171A59"/>
                </a:solidFill>
                <a:latin typeface="Candal"/>
              </a:rPr>
              <a:t>русского</a:t>
            </a:r>
            <a:r>
              <a:rPr lang="en-US" sz="4780" dirty="0">
                <a:solidFill>
                  <a:srgbClr val="171A59"/>
                </a:solidFill>
                <a:latin typeface="Candal"/>
              </a:rPr>
              <a:t>, </a:t>
            </a:r>
            <a:r>
              <a:rPr lang="en-US" sz="4780" dirty="0" err="1">
                <a:solidFill>
                  <a:srgbClr val="171A59"/>
                </a:solidFill>
                <a:latin typeface="Candal"/>
              </a:rPr>
              <a:t>английского</a:t>
            </a:r>
            <a:r>
              <a:rPr lang="en-US" sz="4780" dirty="0">
                <a:solidFill>
                  <a:srgbClr val="171A59"/>
                </a:solidFill>
                <a:latin typeface="Candal"/>
              </a:rPr>
              <a:t> </a:t>
            </a:r>
            <a:r>
              <a:rPr lang="en-US" sz="4780" dirty="0" err="1">
                <a:solidFill>
                  <a:srgbClr val="171A59"/>
                </a:solidFill>
                <a:latin typeface="Candal"/>
              </a:rPr>
              <a:t>языков</a:t>
            </a:r>
            <a:r>
              <a:rPr lang="en-US" sz="4780" dirty="0">
                <a:solidFill>
                  <a:srgbClr val="171A59"/>
                </a:solidFill>
                <a:latin typeface="Candal"/>
              </a:rPr>
              <a:t>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348455" y="-2348718"/>
            <a:ext cx="5821689" cy="5630186"/>
            <a:chOff x="0" y="0"/>
            <a:chExt cx="84044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40446" cy="812800"/>
            </a:xfrm>
            <a:custGeom>
              <a:avLst/>
              <a:gdLst/>
              <a:ahLst/>
              <a:cxnLst/>
              <a:rect l="l" t="t" r="r" b="b"/>
              <a:pathLst>
                <a:path w="840446" h="812800">
                  <a:moveTo>
                    <a:pt x="420223" y="0"/>
                  </a:moveTo>
                  <a:cubicBezTo>
                    <a:pt x="188140" y="0"/>
                    <a:pt x="0" y="181951"/>
                    <a:pt x="0" y="406400"/>
                  </a:cubicBezTo>
                  <a:cubicBezTo>
                    <a:pt x="0" y="630849"/>
                    <a:pt x="188140" y="812800"/>
                    <a:pt x="420223" y="812800"/>
                  </a:cubicBezTo>
                  <a:cubicBezTo>
                    <a:pt x="652306" y="812800"/>
                    <a:pt x="840446" y="630849"/>
                    <a:pt x="840446" y="406400"/>
                  </a:cubicBezTo>
                  <a:cubicBezTo>
                    <a:pt x="840446" y="181951"/>
                    <a:pt x="652306" y="0"/>
                    <a:pt x="420223" y="0"/>
                  </a:cubicBezTo>
                  <a:close/>
                </a:path>
              </a:pathLst>
            </a:custGeom>
            <a:solidFill>
              <a:srgbClr val="F2E982">
                <a:alpha val="40784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8792" y="57150"/>
              <a:ext cx="682863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2054587" y="5838825"/>
            <a:ext cx="9727591" cy="9407604"/>
            <a:chOff x="0" y="0"/>
            <a:chExt cx="840446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40446" cy="812800"/>
            </a:xfrm>
            <a:custGeom>
              <a:avLst/>
              <a:gdLst/>
              <a:ahLst/>
              <a:cxnLst/>
              <a:rect l="l" t="t" r="r" b="b"/>
              <a:pathLst>
                <a:path w="840446" h="812800">
                  <a:moveTo>
                    <a:pt x="420223" y="0"/>
                  </a:moveTo>
                  <a:cubicBezTo>
                    <a:pt x="188140" y="0"/>
                    <a:pt x="0" y="181951"/>
                    <a:pt x="0" y="406400"/>
                  </a:cubicBezTo>
                  <a:cubicBezTo>
                    <a:pt x="0" y="630849"/>
                    <a:pt x="188140" y="812800"/>
                    <a:pt x="420223" y="812800"/>
                  </a:cubicBezTo>
                  <a:cubicBezTo>
                    <a:pt x="652306" y="812800"/>
                    <a:pt x="840446" y="630849"/>
                    <a:pt x="840446" y="406400"/>
                  </a:cubicBezTo>
                  <a:cubicBezTo>
                    <a:pt x="840446" y="181951"/>
                    <a:pt x="652306" y="0"/>
                    <a:pt x="420223" y="0"/>
                  </a:cubicBezTo>
                  <a:close/>
                </a:path>
              </a:pathLst>
            </a:custGeom>
            <a:solidFill>
              <a:srgbClr val="F2E982">
                <a:alpha val="40784"/>
              </a:srgbClr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8792" y="57150"/>
              <a:ext cx="682863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600348" y="294552"/>
            <a:ext cx="11407452" cy="9620526"/>
            <a:chOff x="0" y="0"/>
            <a:chExt cx="3004432" cy="253380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04432" cy="2533801"/>
            </a:xfrm>
            <a:custGeom>
              <a:avLst/>
              <a:gdLst/>
              <a:ahLst/>
              <a:cxnLst/>
              <a:rect l="l" t="t" r="r" b="b"/>
              <a:pathLst>
                <a:path w="3004432" h="2533801">
                  <a:moveTo>
                    <a:pt x="0" y="0"/>
                  </a:moveTo>
                  <a:lnTo>
                    <a:pt x="3004432" y="0"/>
                  </a:lnTo>
                  <a:lnTo>
                    <a:pt x="3004432" y="2533801"/>
                  </a:lnTo>
                  <a:lnTo>
                    <a:pt x="0" y="2533801"/>
                  </a:lnTo>
                  <a:close/>
                </a:path>
              </a:pathLst>
            </a:custGeom>
            <a:solidFill>
              <a:srgbClr val="FEFAF1"/>
            </a:solidFill>
            <a:ln w="38100" cap="sq">
              <a:solidFill>
                <a:srgbClr val="EBA545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3004432" cy="25528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28531" y="466376"/>
            <a:ext cx="6164166" cy="8508097"/>
            <a:chOff x="0" y="0"/>
            <a:chExt cx="1623484" cy="224081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623484" cy="2240816"/>
            </a:xfrm>
            <a:custGeom>
              <a:avLst/>
              <a:gdLst/>
              <a:ahLst/>
              <a:cxnLst/>
              <a:rect l="l" t="t" r="r" b="b"/>
              <a:pathLst>
                <a:path w="1623484" h="2240816">
                  <a:moveTo>
                    <a:pt x="0" y="0"/>
                  </a:moveTo>
                  <a:lnTo>
                    <a:pt x="1623484" y="0"/>
                  </a:lnTo>
                  <a:lnTo>
                    <a:pt x="1623484" y="2240816"/>
                  </a:lnTo>
                  <a:lnTo>
                    <a:pt x="0" y="2240816"/>
                  </a:lnTo>
                  <a:close/>
                </a:path>
              </a:pathLst>
            </a:custGeom>
            <a:solidFill>
              <a:srgbClr val="FEFAF1"/>
            </a:solidFill>
            <a:ln w="38100" cap="sq">
              <a:solidFill>
                <a:srgbClr val="EBA545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1623484" cy="2259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324846" y="5332121"/>
            <a:ext cx="1348159" cy="1348159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EEB6"/>
            </a:solidFill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495086" y="5543255"/>
            <a:ext cx="1007677" cy="925892"/>
            <a:chOff x="0" y="0"/>
            <a:chExt cx="884596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25501"/>
              <a:ext cx="870002" cy="761797"/>
            </a:xfrm>
            <a:custGeom>
              <a:avLst/>
              <a:gdLst/>
              <a:ahLst/>
              <a:cxnLst/>
              <a:rect l="l" t="t" r="r" b="b"/>
              <a:pathLst>
                <a:path w="870002" h="761797">
                  <a:moveTo>
                    <a:pt x="852000" y="348303"/>
                  </a:moveTo>
                  <a:lnTo>
                    <a:pt x="510792" y="7095"/>
                  </a:lnTo>
                  <a:cubicBezTo>
                    <a:pt x="505331" y="1634"/>
                    <a:pt x="497118" y="0"/>
                    <a:pt x="489983" y="2956"/>
                  </a:cubicBezTo>
                  <a:cubicBezTo>
                    <a:pt x="482848" y="5911"/>
                    <a:pt x="478196" y="12874"/>
                    <a:pt x="478196" y="20597"/>
                  </a:cubicBezTo>
                  <a:lnTo>
                    <a:pt x="478196" y="131601"/>
                  </a:lnTo>
                  <a:cubicBezTo>
                    <a:pt x="478196" y="157060"/>
                    <a:pt x="457557" y="177699"/>
                    <a:pt x="432098" y="177699"/>
                  </a:cubicBezTo>
                  <a:lnTo>
                    <a:pt x="46098" y="177699"/>
                  </a:lnTo>
                  <a:cubicBezTo>
                    <a:pt x="20639" y="177699"/>
                    <a:pt x="0" y="198338"/>
                    <a:pt x="0" y="223797"/>
                  </a:cubicBezTo>
                  <a:lnTo>
                    <a:pt x="0" y="538001"/>
                  </a:lnTo>
                  <a:cubicBezTo>
                    <a:pt x="0" y="563460"/>
                    <a:pt x="20639" y="584099"/>
                    <a:pt x="46098" y="584099"/>
                  </a:cubicBezTo>
                  <a:lnTo>
                    <a:pt x="432098" y="584099"/>
                  </a:lnTo>
                  <a:cubicBezTo>
                    <a:pt x="457557" y="584099"/>
                    <a:pt x="478196" y="604738"/>
                    <a:pt x="478196" y="630197"/>
                  </a:cubicBezTo>
                  <a:lnTo>
                    <a:pt x="478196" y="741201"/>
                  </a:lnTo>
                  <a:cubicBezTo>
                    <a:pt x="478196" y="748924"/>
                    <a:pt x="482848" y="755887"/>
                    <a:pt x="489983" y="758842"/>
                  </a:cubicBezTo>
                  <a:cubicBezTo>
                    <a:pt x="497118" y="761798"/>
                    <a:pt x="505331" y="760164"/>
                    <a:pt x="510792" y="754703"/>
                  </a:cubicBezTo>
                  <a:lnTo>
                    <a:pt x="852000" y="413495"/>
                  </a:lnTo>
                  <a:cubicBezTo>
                    <a:pt x="870002" y="395493"/>
                    <a:pt x="870002" y="366305"/>
                    <a:pt x="852000" y="34830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174625"/>
              <a:ext cx="782996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1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8724901" y="2041890"/>
            <a:ext cx="3180094" cy="2642369"/>
          </a:xfrm>
          <a:custGeom>
            <a:avLst/>
            <a:gdLst/>
            <a:ahLst/>
            <a:cxnLst/>
            <a:rect l="l" t="t" r="r" b="b"/>
            <a:pathLst>
              <a:path w="3180094" h="2642369">
                <a:moveTo>
                  <a:pt x="0" y="0"/>
                </a:moveTo>
                <a:lnTo>
                  <a:pt x="3180094" y="0"/>
                </a:lnTo>
                <a:lnTo>
                  <a:pt x="3180094" y="2642369"/>
                </a:lnTo>
                <a:lnTo>
                  <a:pt x="0" y="264236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2682713" y="1960284"/>
            <a:ext cx="3180094" cy="2642369"/>
          </a:xfrm>
          <a:custGeom>
            <a:avLst/>
            <a:gdLst/>
            <a:ahLst/>
            <a:cxnLst/>
            <a:rect l="l" t="t" r="r" b="b"/>
            <a:pathLst>
              <a:path w="3180094" h="2642369">
                <a:moveTo>
                  <a:pt x="0" y="0"/>
                </a:moveTo>
                <a:lnTo>
                  <a:pt x="3180094" y="0"/>
                </a:lnTo>
                <a:lnTo>
                  <a:pt x="3180094" y="2642369"/>
                </a:lnTo>
                <a:lnTo>
                  <a:pt x="0" y="264236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8699612" y="4919972"/>
            <a:ext cx="3180094" cy="2642369"/>
          </a:xfrm>
          <a:custGeom>
            <a:avLst/>
            <a:gdLst/>
            <a:ahLst/>
            <a:cxnLst/>
            <a:rect l="l" t="t" r="r" b="b"/>
            <a:pathLst>
              <a:path w="3180094" h="2642369">
                <a:moveTo>
                  <a:pt x="0" y="0"/>
                </a:moveTo>
                <a:lnTo>
                  <a:pt x="3180094" y="0"/>
                </a:lnTo>
                <a:lnTo>
                  <a:pt x="3180094" y="2642369"/>
                </a:lnTo>
                <a:lnTo>
                  <a:pt x="0" y="264236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2682713" y="4919972"/>
            <a:ext cx="3180094" cy="2642369"/>
          </a:xfrm>
          <a:custGeom>
            <a:avLst/>
            <a:gdLst/>
            <a:ahLst/>
            <a:cxnLst/>
            <a:rect l="l" t="t" r="r" b="b"/>
            <a:pathLst>
              <a:path w="3180094" h="2642369">
                <a:moveTo>
                  <a:pt x="0" y="0"/>
                </a:moveTo>
                <a:lnTo>
                  <a:pt x="3180094" y="0"/>
                </a:lnTo>
                <a:lnTo>
                  <a:pt x="3180094" y="2642369"/>
                </a:lnTo>
                <a:lnTo>
                  <a:pt x="0" y="264236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540525" y="5489505"/>
            <a:ext cx="6458400" cy="6117866"/>
          </a:xfrm>
          <a:custGeom>
            <a:avLst/>
            <a:gdLst/>
            <a:ahLst/>
            <a:cxnLst/>
            <a:rect l="l" t="t" r="r" b="b"/>
            <a:pathLst>
              <a:path w="6458400" h="6117866">
                <a:moveTo>
                  <a:pt x="0" y="0"/>
                </a:moveTo>
                <a:lnTo>
                  <a:pt x="6458400" y="0"/>
                </a:lnTo>
                <a:lnTo>
                  <a:pt x="6458400" y="6117866"/>
                </a:lnTo>
                <a:lnTo>
                  <a:pt x="0" y="611786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1773570" y="3988703"/>
            <a:ext cx="5611592" cy="1518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909"/>
              </a:lnSpc>
              <a:spcBef>
                <a:spcPct val="0"/>
              </a:spcBef>
            </a:pPr>
            <a:r>
              <a:rPr lang="en-US" sz="5575">
                <a:solidFill>
                  <a:srgbClr val="2C2F6F"/>
                </a:solidFill>
                <a:latin typeface="Candal"/>
              </a:rPr>
              <a:t>Ожидаемый результат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213300" y="2956345"/>
            <a:ext cx="2203296" cy="208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65"/>
              </a:lnSpc>
              <a:spcBef>
                <a:spcPct val="0"/>
              </a:spcBef>
            </a:pPr>
            <a:r>
              <a:rPr lang="en-US" sz="1571">
                <a:solidFill>
                  <a:srgbClr val="171A59"/>
                </a:solidFill>
                <a:latin typeface="Candal"/>
              </a:rPr>
              <a:t>1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901573" y="3205269"/>
            <a:ext cx="2978133" cy="1697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16"/>
              </a:lnSpc>
            </a:pPr>
            <a:r>
              <a:rPr lang="en-US" sz="2000" b="1" dirty="0" err="1">
                <a:solidFill>
                  <a:srgbClr val="171A59"/>
                </a:solidFill>
                <a:latin typeface="Canva Sans Bold"/>
              </a:rPr>
              <a:t>Умеют</a:t>
            </a:r>
            <a:r>
              <a:rPr lang="en-US" sz="2000" b="1" dirty="0">
                <a:solidFill>
                  <a:srgbClr val="171A59"/>
                </a:solidFill>
                <a:latin typeface="Canva Sans Bold"/>
              </a:rPr>
              <a:t> </a:t>
            </a:r>
            <a:r>
              <a:rPr lang="en-US" sz="2000" b="1" dirty="0" err="1">
                <a:solidFill>
                  <a:srgbClr val="171A59"/>
                </a:solidFill>
                <a:latin typeface="Canva Sans Bold"/>
              </a:rPr>
              <a:t>определять</a:t>
            </a:r>
            <a:r>
              <a:rPr lang="en-US" sz="2000" b="1" dirty="0">
                <a:solidFill>
                  <a:srgbClr val="171A59"/>
                </a:solidFill>
                <a:latin typeface="Canva Sans Bold"/>
              </a:rPr>
              <a:t> </a:t>
            </a:r>
            <a:r>
              <a:rPr lang="en-US" sz="2000" b="1" dirty="0" err="1">
                <a:solidFill>
                  <a:srgbClr val="171A59"/>
                </a:solidFill>
                <a:latin typeface="Canva Sans Bold"/>
              </a:rPr>
              <a:t>тему,стиль,жанр</a:t>
            </a:r>
            <a:r>
              <a:rPr lang="en-US" sz="2000" b="1" dirty="0">
                <a:solidFill>
                  <a:srgbClr val="171A59"/>
                </a:solidFill>
                <a:latin typeface="Canva Sans Bold"/>
              </a:rPr>
              <a:t>,</a:t>
            </a:r>
          </a:p>
          <a:p>
            <a:pPr algn="ctr">
              <a:lnSpc>
                <a:spcPts val="3416"/>
              </a:lnSpc>
            </a:pPr>
            <a:r>
              <a:rPr lang="en-US" sz="2000" b="1" dirty="0" err="1">
                <a:solidFill>
                  <a:srgbClr val="171A59"/>
                </a:solidFill>
                <a:latin typeface="Canva Sans Bold"/>
              </a:rPr>
              <a:t>тип</a:t>
            </a:r>
            <a:r>
              <a:rPr lang="en-US" sz="2000" b="1" dirty="0">
                <a:solidFill>
                  <a:srgbClr val="171A59"/>
                </a:solidFill>
                <a:latin typeface="Canva Sans Bold"/>
              </a:rPr>
              <a:t> </a:t>
            </a:r>
            <a:r>
              <a:rPr lang="en-US" sz="2000" b="1" dirty="0" err="1">
                <a:solidFill>
                  <a:srgbClr val="171A59"/>
                </a:solidFill>
                <a:latin typeface="Canva Sans Bold"/>
              </a:rPr>
              <a:t>текста</a:t>
            </a:r>
            <a:r>
              <a:rPr lang="en-US" sz="2000" dirty="0">
                <a:solidFill>
                  <a:srgbClr val="171A59"/>
                </a:solidFill>
                <a:latin typeface="Canva Sans Bold"/>
              </a:rPr>
              <a:t>.</a:t>
            </a:r>
          </a:p>
          <a:p>
            <a:pPr marL="0" lvl="1" indent="0" algn="ctr">
              <a:lnSpc>
                <a:spcPts val="3416"/>
              </a:lnSpc>
              <a:spcBef>
                <a:spcPct val="0"/>
              </a:spcBef>
            </a:pPr>
            <a:endParaRPr lang="en-US" sz="2232" dirty="0">
              <a:solidFill>
                <a:srgbClr val="171A59"/>
              </a:solidFill>
              <a:latin typeface="Canva Sans Bold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3196402" y="2956345"/>
            <a:ext cx="2203296" cy="208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65"/>
              </a:lnSpc>
              <a:spcBef>
                <a:spcPct val="0"/>
              </a:spcBef>
            </a:pPr>
            <a:r>
              <a:rPr lang="en-US" sz="1571">
                <a:solidFill>
                  <a:srgbClr val="171A59"/>
                </a:solidFill>
                <a:latin typeface="Candal"/>
              </a:rPr>
              <a:t>2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2962606" y="3205269"/>
            <a:ext cx="2900201" cy="1268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416"/>
              </a:lnSpc>
              <a:spcBef>
                <a:spcPct val="0"/>
              </a:spcBef>
            </a:pPr>
            <a:r>
              <a:rPr lang="en-US" sz="2232" b="1" dirty="0" err="1">
                <a:solidFill>
                  <a:srgbClr val="171A59"/>
                </a:solidFill>
                <a:latin typeface="Canva Sans Bold"/>
              </a:rPr>
              <a:t>Смогут</a:t>
            </a:r>
            <a:r>
              <a:rPr lang="en-US" sz="2232" b="1" dirty="0">
                <a:solidFill>
                  <a:srgbClr val="171A59"/>
                </a:solidFill>
                <a:latin typeface="Canva Sans Bold"/>
              </a:rPr>
              <a:t> </a:t>
            </a:r>
            <a:r>
              <a:rPr lang="en-US" sz="2232" b="1" dirty="0" err="1">
                <a:solidFill>
                  <a:srgbClr val="171A59"/>
                </a:solidFill>
                <a:latin typeface="Canva Sans Bold"/>
              </a:rPr>
              <a:t>определить</a:t>
            </a:r>
            <a:r>
              <a:rPr lang="en-US" sz="2232" b="1" dirty="0">
                <a:solidFill>
                  <a:srgbClr val="171A59"/>
                </a:solidFill>
                <a:latin typeface="Canva Sans Bold"/>
              </a:rPr>
              <a:t> </a:t>
            </a:r>
            <a:r>
              <a:rPr lang="en-US" sz="2232" b="1" dirty="0" err="1">
                <a:solidFill>
                  <a:srgbClr val="171A59"/>
                </a:solidFill>
                <a:latin typeface="Canva Sans Bold"/>
              </a:rPr>
              <a:t>основную</a:t>
            </a:r>
            <a:r>
              <a:rPr lang="en-US" sz="2232" b="1" dirty="0">
                <a:solidFill>
                  <a:srgbClr val="171A59"/>
                </a:solidFill>
                <a:latin typeface="Canva Sans Bold"/>
              </a:rPr>
              <a:t> </a:t>
            </a:r>
            <a:r>
              <a:rPr lang="en-US" sz="2232" b="1" dirty="0" err="1">
                <a:solidFill>
                  <a:srgbClr val="171A59"/>
                </a:solidFill>
                <a:latin typeface="Canva Sans Bold"/>
              </a:rPr>
              <a:t>мысль</a:t>
            </a:r>
            <a:r>
              <a:rPr lang="en-US" sz="2232" b="1" dirty="0">
                <a:solidFill>
                  <a:srgbClr val="171A59"/>
                </a:solidFill>
                <a:latin typeface="Canva Sans Bold"/>
              </a:rPr>
              <a:t> </a:t>
            </a:r>
            <a:r>
              <a:rPr lang="en-US" sz="2232" b="1" dirty="0" err="1">
                <a:solidFill>
                  <a:srgbClr val="171A59"/>
                </a:solidFill>
                <a:latin typeface="Canva Sans Bold"/>
              </a:rPr>
              <a:t>текста</a:t>
            </a:r>
            <a:r>
              <a:rPr lang="en-US" sz="2232" b="1" dirty="0">
                <a:solidFill>
                  <a:srgbClr val="171A59"/>
                </a:solidFill>
                <a:latin typeface="Canva Sans Bold"/>
              </a:rPr>
              <a:t>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9213300" y="5916033"/>
            <a:ext cx="2203296" cy="208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65"/>
              </a:lnSpc>
              <a:spcBef>
                <a:spcPct val="0"/>
              </a:spcBef>
            </a:pPr>
            <a:r>
              <a:rPr lang="en-US" sz="1571">
                <a:solidFill>
                  <a:srgbClr val="171A59"/>
                </a:solidFill>
                <a:latin typeface="Candal"/>
              </a:rPr>
              <a:t>3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8699612" y="6164957"/>
            <a:ext cx="3180094" cy="1162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110"/>
              </a:lnSpc>
              <a:spcBef>
                <a:spcPct val="0"/>
              </a:spcBef>
            </a:pPr>
            <a:r>
              <a:rPr lang="en-US" sz="2000" b="1" dirty="0" err="1">
                <a:solidFill>
                  <a:srgbClr val="171A59"/>
                </a:solidFill>
                <a:latin typeface="Canva Sans Bold"/>
              </a:rPr>
              <a:t>Смогут</a:t>
            </a:r>
            <a:r>
              <a:rPr lang="en-US" sz="2000" b="1" dirty="0">
                <a:solidFill>
                  <a:srgbClr val="171A59"/>
                </a:solidFill>
                <a:latin typeface="Canva Sans Bold"/>
              </a:rPr>
              <a:t> </a:t>
            </a:r>
            <a:r>
              <a:rPr lang="en-US" sz="2000" b="1" dirty="0" err="1">
                <a:solidFill>
                  <a:srgbClr val="171A59"/>
                </a:solidFill>
                <a:latin typeface="Canva Sans Bold"/>
              </a:rPr>
              <a:t>составлять</a:t>
            </a:r>
            <a:r>
              <a:rPr lang="en-US" sz="2000" b="1" dirty="0">
                <a:solidFill>
                  <a:srgbClr val="171A59"/>
                </a:solidFill>
                <a:latin typeface="Canva Sans Bold"/>
              </a:rPr>
              <a:t> </a:t>
            </a:r>
            <a:r>
              <a:rPr lang="en-US" sz="2000" b="1" dirty="0" err="1">
                <a:solidFill>
                  <a:srgbClr val="171A59"/>
                </a:solidFill>
                <a:latin typeface="Canva Sans Bold"/>
              </a:rPr>
              <a:t>открытые</a:t>
            </a:r>
            <a:r>
              <a:rPr lang="en-US" sz="2000" b="1" dirty="0">
                <a:solidFill>
                  <a:srgbClr val="171A59"/>
                </a:solidFill>
                <a:latin typeface="Canva Sans Bold"/>
              </a:rPr>
              <a:t> и </a:t>
            </a:r>
            <a:r>
              <a:rPr lang="en-US" sz="2000" b="1" dirty="0" err="1">
                <a:solidFill>
                  <a:srgbClr val="171A59"/>
                </a:solidFill>
                <a:latin typeface="Canva Sans Bold"/>
              </a:rPr>
              <a:t>закрытые</a:t>
            </a:r>
            <a:r>
              <a:rPr lang="en-US" sz="2000" b="1" dirty="0">
                <a:solidFill>
                  <a:srgbClr val="171A59"/>
                </a:solidFill>
                <a:latin typeface="Canva Sans Bold"/>
              </a:rPr>
              <a:t> </a:t>
            </a:r>
            <a:r>
              <a:rPr lang="en-US" sz="2000" b="1" dirty="0" err="1">
                <a:solidFill>
                  <a:srgbClr val="171A59"/>
                </a:solidFill>
                <a:latin typeface="Canva Sans Bold"/>
              </a:rPr>
              <a:t>вопросы</a:t>
            </a:r>
            <a:r>
              <a:rPr lang="en-US" sz="2000" b="1" dirty="0">
                <a:solidFill>
                  <a:srgbClr val="171A59"/>
                </a:solidFill>
                <a:latin typeface="Canva Sans Bold"/>
              </a:rPr>
              <a:t> </a:t>
            </a:r>
            <a:r>
              <a:rPr lang="en-US" sz="2000" b="1" dirty="0" err="1">
                <a:solidFill>
                  <a:srgbClr val="171A59"/>
                </a:solidFill>
                <a:latin typeface="Canva Sans Bold"/>
              </a:rPr>
              <a:t>по</a:t>
            </a:r>
            <a:r>
              <a:rPr lang="en-US" sz="2000" b="1" dirty="0">
                <a:solidFill>
                  <a:srgbClr val="171A59"/>
                </a:solidFill>
                <a:latin typeface="Canva Sans Bold"/>
              </a:rPr>
              <a:t> </a:t>
            </a:r>
            <a:r>
              <a:rPr lang="en-US" sz="2000" b="1" dirty="0" err="1">
                <a:solidFill>
                  <a:srgbClr val="171A59"/>
                </a:solidFill>
                <a:latin typeface="Canva Sans Bold"/>
              </a:rPr>
              <a:t>тексту</a:t>
            </a:r>
            <a:r>
              <a:rPr lang="en-US" sz="2000" b="1" dirty="0">
                <a:solidFill>
                  <a:srgbClr val="171A59"/>
                </a:solidFill>
                <a:latin typeface="Canva Sans Bold"/>
              </a:rPr>
              <a:t>.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3196402" y="5916033"/>
            <a:ext cx="2203296" cy="208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65"/>
              </a:lnSpc>
              <a:spcBef>
                <a:spcPct val="0"/>
              </a:spcBef>
            </a:pPr>
            <a:r>
              <a:rPr lang="en-US" sz="1571">
                <a:solidFill>
                  <a:srgbClr val="171A59"/>
                </a:solidFill>
                <a:latin typeface="Candal"/>
              </a:rPr>
              <a:t>4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677595" y="6191618"/>
            <a:ext cx="3185212" cy="1731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2655"/>
              </a:lnSpc>
              <a:spcBef>
                <a:spcPct val="0"/>
              </a:spcBef>
            </a:pPr>
            <a:r>
              <a:rPr lang="en-US" sz="2000" b="1" dirty="0" err="1">
                <a:solidFill>
                  <a:srgbClr val="171A59"/>
                </a:solidFill>
                <a:latin typeface="Canva Sans Bold"/>
              </a:rPr>
              <a:t>Умение</a:t>
            </a:r>
            <a:r>
              <a:rPr lang="en-US" sz="2000" b="1" dirty="0">
                <a:solidFill>
                  <a:srgbClr val="171A59"/>
                </a:solidFill>
                <a:latin typeface="Canva Sans Bold"/>
              </a:rPr>
              <a:t> </a:t>
            </a:r>
            <a:r>
              <a:rPr lang="en-US" sz="2000" b="1" dirty="0" err="1">
                <a:solidFill>
                  <a:srgbClr val="171A59"/>
                </a:solidFill>
                <a:latin typeface="Canva Sans Bold"/>
              </a:rPr>
              <a:t>сравнивать</a:t>
            </a:r>
            <a:r>
              <a:rPr lang="en-US" sz="2000" b="1" dirty="0">
                <a:solidFill>
                  <a:srgbClr val="171A59"/>
                </a:solidFill>
                <a:latin typeface="Canva Sans Bold"/>
              </a:rPr>
              <a:t>, </a:t>
            </a:r>
            <a:r>
              <a:rPr lang="en-US" sz="2000" b="1" dirty="0" err="1">
                <a:solidFill>
                  <a:srgbClr val="171A59"/>
                </a:solidFill>
                <a:latin typeface="Canva Sans Bold"/>
              </a:rPr>
              <a:t>анализировать</a:t>
            </a:r>
            <a:r>
              <a:rPr lang="en-US" sz="2000" b="1" dirty="0">
                <a:solidFill>
                  <a:srgbClr val="171A59"/>
                </a:solidFill>
                <a:latin typeface="Canva Sans Bold"/>
              </a:rPr>
              <a:t>, </a:t>
            </a:r>
            <a:r>
              <a:rPr lang="en-US" sz="2000" b="1" dirty="0" err="1">
                <a:solidFill>
                  <a:srgbClr val="171A59"/>
                </a:solidFill>
                <a:latin typeface="Canva Sans Bold"/>
              </a:rPr>
              <a:t>оценивать</a:t>
            </a:r>
            <a:r>
              <a:rPr lang="en-US" sz="2000" b="1" dirty="0">
                <a:solidFill>
                  <a:srgbClr val="171A59"/>
                </a:solidFill>
                <a:latin typeface="Canva Sans Bold"/>
              </a:rPr>
              <a:t> и </a:t>
            </a:r>
            <a:r>
              <a:rPr lang="en-US" sz="2000" b="1" dirty="0" err="1">
                <a:solidFill>
                  <a:srgbClr val="171A59"/>
                </a:solidFill>
                <a:latin typeface="Canva Sans Bold"/>
              </a:rPr>
              <a:t>применить</a:t>
            </a:r>
            <a:r>
              <a:rPr lang="en-US" sz="2000" b="1" dirty="0">
                <a:solidFill>
                  <a:srgbClr val="171A59"/>
                </a:solidFill>
                <a:latin typeface="Canva Sans Bold"/>
              </a:rPr>
              <a:t> </a:t>
            </a:r>
            <a:r>
              <a:rPr lang="en-US" sz="2000" b="1" dirty="0" err="1">
                <a:solidFill>
                  <a:srgbClr val="171A59"/>
                </a:solidFill>
                <a:latin typeface="Canva Sans Bold"/>
              </a:rPr>
              <a:t>все</a:t>
            </a:r>
            <a:r>
              <a:rPr lang="en-US" sz="2000" b="1" dirty="0">
                <a:solidFill>
                  <a:srgbClr val="171A59"/>
                </a:solidFill>
                <a:latin typeface="Canva Sans Bold"/>
              </a:rPr>
              <a:t> </a:t>
            </a:r>
            <a:r>
              <a:rPr lang="en-US" sz="2000" b="1" dirty="0" err="1">
                <a:solidFill>
                  <a:srgbClr val="171A59"/>
                </a:solidFill>
                <a:latin typeface="Canva Sans Bold"/>
              </a:rPr>
              <a:t>навыки</a:t>
            </a:r>
            <a:r>
              <a:rPr lang="en-US" sz="2000" b="1" dirty="0">
                <a:solidFill>
                  <a:srgbClr val="171A59"/>
                </a:solidFill>
                <a:latin typeface="Canva Sans Bold"/>
              </a:rPr>
              <a:t> </a:t>
            </a:r>
            <a:r>
              <a:rPr lang="en-US" sz="2000" b="1" dirty="0" err="1">
                <a:solidFill>
                  <a:srgbClr val="171A59"/>
                </a:solidFill>
                <a:latin typeface="Canva Sans Bold"/>
              </a:rPr>
              <a:t>по</a:t>
            </a:r>
            <a:r>
              <a:rPr lang="en-US" sz="2000" b="1" dirty="0">
                <a:solidFill>
                  <a:srgbClr val="171A59"/>
                </a:solidFill>
                <a:latin typeface="Canva Sans Bold"/>
              </a:rPr>
              <a:t> </a:t>
            </a:r>
            <a:r>
              <a:rPr lang="en-US" sz="2000" b="1" dirty="0" err="1">
                <a:solidFill>
                  <a:srgbClr val="171A59"/>
                </a:solidFill>
                <a:latin typeface="Canva Sans Bold"/>
              </a:rPr>
              <a:t>стратегии</a:t>
            </a:r>
            <a:r>
              <a:rPr lang="en-US" sz="2000" b="1">
                <a:solidFill>
                  <a:srgbClr val="171A59"/>
                </a:solidFill>
                <a:latin typeface="Canva Sans Bold"/>
              </a:rPr>
              <a:t> </a:t>
            </a:r>
            <a:r>
              <a:rPr lang="en-US" sz="2000" smtClean="0">
                <a:solidFill>
                  <a:srgbClr val="171A5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rgbClr val="171A59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solidFill>
                  <a:srgbClr val="171A59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" b="1" dirty="0" smtClean="0">
                <a:solidFill>
                  <a:srgbClr val="171A59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ru-RU" sz="2000" dirty="0" smtClean="0">
                <a:solidFill>
                  <a:srgbClr val="171A59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sz="2000" dirty="0" smtClean="0">
                <a:solidFill>
                  <a:srgbClr val="171A59"/>
                </a:solidFill>
                <a:latin typeface="Candal"/>
              </a:rPr>
              <a:t> </a:t>
            </a:r>
            <a:r>
              <a:rPr lang="en-US" sz="2000" b="1" dirty="0" smtClean="0">
                <a:solidFill>
                  <a:srgbClr val="171A59"/>
                </a:solidFill>
                <a:latin typeface="Canva Sans Bold"/>
              </a:rPr>
              <a:t>в </a:t>
            </a:r>
            <a:r>
              <a:rPr lang="en-US" sz="2000" b="1" dirty="0" err="1">
                <a:solidFill>
                  <a:srgbClr val="171A59"/>
                </a:solidFill>
                <a:latin typeface="Canva Sans Bold"/>
              </a:rPr>
              <a:t>жизни</a:t>
            </a:r>
            <a:r>
              <a:rPr lang="en-US" sz="2000" b="1" dirty="0">
                <a:solidFill>
                  <a:srgbClr val="171A59"/>
                </a:solidFill>
                <a:latin typeface="Canva Sans Bold"/>
              </a:rPr>
              <a:t> </a:t>
            </a:r>
            <a:r>
              <a:rPr lang="en-US" sz="2000" dirty="0">
                <a:solidFill>
                  <a:srgbClr val="171A59"/>
                </a:solidFill>
                <a:latin typeface="Canva Sans Bold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E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97285" y="255768"/>
            <a:ext cx="11499842" cy="9775464"/>
            <a:chOff x="0" y="0"/>
            <a:chExt cx="2704567" cy="229902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4567" cy="2299022"/>
            </a:xfrm>
            <a:custGeom>
              <a:avLst/>
              <a:gdLst/>
              <a:ahLst/>
              <a:cxnLst/>
              <a:rect l="l" t="t" r="r" b="b"/>
              <a:pathLst>
                <a:path w="2704567" h="2299022">
                  <a:moveTo>
                    <a:pt x="0" y="0"/>
                  </a:moveTo>
                  <a:lnTo>
                    <a:pt x="2704567" y="0"/>
                  </a:lnTo>
                  <a:lnTo>
                    <a:pt x="2704567" y="2299022"/>
                  </a:lnTo>
                  <a:lnTo>
                    <a:pt x="0" y="2299022"/>
                  </a:lnTo>
                  <a:close/>
                </a:path>
              </a:pathLst>
            </a:custGeom>
            <a:solidFill>
              <a:srgbClr val="FEFAF1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2704567" cy="23180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343825" y="3804929"/>
            <a:ext cx="10531459" cy="8923018"/>
          </a:xfrm>
          <a:custGeom>
            <a:avLst/>
            <a:gdLst/>
            <a:ahLst/>
            <a:cxnLst/>
            <a:rect l="l" t="t" r="r" b="b"/>
            <a:pathLst>
              <a:path w="10531459" h="8923018">
                <a:moveTo>
                  <a:pt x="0" y="0"/>
                </a:moveTo>
                <a:lnTo>
                  <a:pt x="10531459" y="0"/>
                </a:lnTo>
                <a:lnTo>
                  <a:pt x="10531459" y="8923018"/>
                </a:lnTo>
                <a:lnTo>
                  <a:pt x="0" y="892301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545074" y="1825204"/>
            <a:ext cx="7598926" cy="7874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086"/>
              </a:lnSpc>
              <a:spcBef>
                <a:spcPct val="0"/>
              </a:spcBef>
            </a:pPr>
            <a:r>
              <a:rPr lang="en-US" sz="5741">
                <a:solidFill>
                  <a:srgbClr val="171A59"/>
                </a:solidFill>
                <a:latin typeface="Candal"/>
              </a:rPr>
              <a:t>Команда развития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402860" y="3041989"/>
            <a:ext cx="5940964" cy="2284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89"/>
              </a:lnSpc>
            </a:pPr>
            <a:r>
              <a:rPr lang="en-US" sz="2999">
                <a:solidFill>
                  <a:srgbClr val="171A59"/>
                </a:solidFill>
                <a:latin typeface="Canva Sans"/>
              </a:rPr>
              <a:t>Аубакирова Г.З</a:t>
            </a:r>
          </a:p>
          <a:p>
            <a:pPr>
              <a:lnSpc>
                <a:spcPts val="4589"/>
              </a:lnSpc>
            </a:pPr>
            <a:r>
              <a:rPr lang="en-US" sz="2999">
                <a:solidFill>
                  <a:srgbClr val="171A59"/>
                </a:solidFill>
                <a:latin typeface="Canva Sans"/>
              </a:rPr>
              <a:t>Куприянчик В.И.</a:t>
            </a:r>
          </a:p>
          <a:p>
            <a:pPr>
              <a:lnSpc>
                <a:spcPts val="4589"/>
              </a:lnSpc>
            </a:pPr>
            <a:r>
              <a:rPr lang="en-US" sz="2999">
                <a:solidFill>
                  <a:srgbClr val="171A59"/>
                </a:solidFill>
                <a:latin typeface="Canva Sans"/>
              </a:rPr>
              <a:t>Оспанова А.Т.</a:t>
            </a:r>
          </a:p>
          <a:p>
            <a:pPr marL="0" lvl="1" indent="0" algn="l">
              <a:lnSpc>
                <a:spcPts val="4589"/>
              </a:lnSpc>
              <a:spcBef>
                <a:spcPct val="0"/>
              </a:spcBef>
            </a:pPr>
            <a:r>
              <a:rPr lang="en-US" sz="2999">
                <a:solidFill>
                  <a:srgbClr val="171A59"/>
                </a:solidFill>
                <a:latin typeface="Canva Sans"/>
              </a:rPr>
              <a:t>Сагимбекова Л.Ж 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4371101" y="-2500169"/>
            <a:ext cx="6147679" cy="5945453"/>
            <a:chOff x="0" y="0"/>
            <a:chExt cx="840446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40446" cy="812800"/>
            </a:xfrm>
            <a:custGeom>
              <a:avLst/>
              <a:gdLst/>
              <a:ahLst/>
              <a:cxnLst/>
              <a:rect l="l" t="t" r="r" b="b"/>
              <a:pathLst>
                <a:path w="840446" h="812800">
                  <a:moveTo>
                    <a:pt x="420223" y="0"/>
                  </a:moveTo>
                  <a:cubicBezTo>
                    <a:pt x="188140" y="0"/>
                    <a:pt x="0" y="181951"/>
                    <a:pt x="0" y="406400"/>
                  </a:cubicBezTo>
                  <a:cubicBezTo>
                    <a:pt x="0" y="630849"/>
                    <a:pt x="188140" y="812800"/>
                    <a:pt x="420223" y="812800"/>
                  </a:cubicBezTo>
                  <a:cubicBezTo>
                    <a:pt x="652306" y="812800"/>
                    <a:pt x="840446" y="630849"/>
                    <a:pt x="840446" y="406400"/>
                  </a:cubicBezTo>
                  <a:cubicBezTo>
                    <a:pt x="840446" y="181951"/>
                    <a:pt x="652306" y="0"/>
                    <a:pt x="420223" y="0"/>
                  </a:cubicBezTo>
                  <a:close/>
                </a:path>
              </a:pathLst>
            </a:custGeom>
            <a:solidFill>
              <a:srgbClr val="FFFFFF">
                <a:alpha val="40784"/>
              </a:srgbClr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8792" y="57150"/>
              <a:ext cx="682863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545074" y="3127714"/>
            <a:ext cx="656743" cy="635139"/>
            <a:chOff x="0" y="0"/>
            <a:chExt cx="840446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40446" cy="812800"/>
            </a:xfrm>
            <a:custGeom>
              <a:avLst/>
              <a:gdLst/>
              <a:ahLst/>
              <a:cxnLst/>
              <a:rect l="l" t="t" r="r" b="b"/>
              <a:pathLst>
                <a:path w="840446" h="812800">
                  <a:moveTo>
                    <a:pt x="420223" y="0"/>
                  </a:moveTo>
                  <a:cubicBezTo>
                    <a:pt x="188140" y="0"/>
                    <a:pt x="0" y="181951"/>
                    <a:pt x="0" y="406400"/>
                  </a:cubicBezTo>
                  <a:cubicBezTo>
                    <a:pt x="0" y="630849"/>
                    <a:pt x="188140" y="812800"/>
                    <a:pt x="420223" y="812800"/>
                  </a:cubicBezTo>
                  <a:cubicBezTo>
                    <a:pt x="652306" y="812800"/>
                    <a:pt x="840446" y="630849"/>
                    <a:pt x="840446" y="406400"/>
                  </a:cubicBezTo>
                  <a:cubicBezTo>
                    <a:pt x="840446" y="181951"/>
                    <a:pt x="652306" y="0"/>
                    <a:pt x="420223" y="0"/>
                  </a:cubicBezTo>
                  <a:close/>
                </a:path>
              </a:pathLst>
            </a:custGeom>
            <a:solidFill>
              <a:srgbClr val="2C2F6F"/>
            </a:solidFill>
            <a:ln cap="sq">
              <a:noFill/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78792" y="38100"/>
              <a:ext cx="682863" cy="6985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3161"/>
                </a:lnSpc>
                <a:spcBef>
                  <a:spcPct val="0"/>
                </a:spcBef>
              </a:pPr>
              <a:r>
                <a:rPr lang="en-US" sz="2274" u="none" strike="noStrike">
                  <a:solidFill>
                    <a:srgbClr val="FFFEF7"/>
                  </a:solidFill>
                  <a:latin typeface="Canva Sans Bold"/>
                </a:rPr>
                <a:t>01.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545074" y="6260523"/>
            <a:ext cx="656743" cy="635139"/>
            <a:chOff x="0" y="0"/>
            <a:chExt cx="840446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40446" cy="812800"/>
            </a:xfrm>
            <a:custGeom>
              <a:avLst/>
              <a:gdLst/>
              <a:ahLst/>
              <a:cxnLst/>
              <a:rect l="l" t="t" r="r" b="b"/>
              <a:pathLst>
                <a:path w="840446" h="812800">
                  <a:moveTo>
                    <a:pt x="420223" y="0"/>
                  </a:moveTo>
                  <a:cubicBezTo>
                    <a:pt x="188140" y="0"/>
                    <a:pt x="0" y="181951"/>
                    <a:pt x="0" y="406400"/>
                  </a:cubicBezTo>
                  <a:cubicBezTo>
                    <a:pt x="0" y="630849"/>
                    <a:pt x="188140" y="812800"/>
                    <a:pt x="420223" y="812800"/>
                  </a:cubicBezTo>
                  <a:cubicBezTo>
                    <a:pt x="652306" y="812800"/>
                    <a:pt x="840446" y="630849"/>
                    <a:pt x="840446" y="406400"/>
                  </a:cubicBezTo>
                  <a:cubicBezTo>
                    <a:pt x="840446" y="181951"/>
                    <a:pt x="652306" y="0"/>
                    <a:pt x="420223" y="0"/>
                  </a:cubicBezTo>
                  <a:close/>
                </a:path>
              </a:pathLst>
            </a:custGeom>
            <a:solidFill>
              <a:srgbClr val="2C2F6F"/>
            </a:solidFill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78792" y="38100"/>
              <a:ext cx="682863" cy="6985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3161"/>
                </a:lnSpc>
              </a:pPr>
              <a:r>
                <a:rPr lang="en-US" sz="2274">
                  <a:solidFill>
                    <a:srgbClr val="FFFEF7"/>
                  </a:solidFill>
                  <a:latin typeface="Canva Sans Bold"/>
                </a:rPr>
                <a:t>02.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2402860" y="6365866"/>
            <a:ext cx="6460510" cy="510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4319"/>
              </a:lnSpc>
              <a:spcBef>
                <a:spcPct val="0"/>
              </a:spcBef>
            </a:pPr>
            <a:r>
              <a:rPr lang="en-US" sz="2823" dirty="0" err="1">
                <a:solidFill>
                  <a:srgbClr val="171A59"/>
                </a:solidFill>
                <a:latin typeface="Canva Sans"/>
              </a:rPr>
              <a:t>Объект</a:t>
            </a:r>
            <a:r>
              <a:rPr lang="en-US" sz="2823" dirty="0">
                <a:solidFill>
                  <a:srgbClr val="171A59"/>
                </a:solidFill>
                <a:latin typeface="Canva Sans"/>
              </a:rPr>
              <a:t> </a:t>
            </a:r>
            <a:r>
              <a:rPr lang="en-US" sz="2823" dirty="0" err="1">
                <a:solidFill>
                  <a:srgbClr val="171A59"/>
                </a:solidFill>
                <a:latin typeface="Canva Sans"/>
              </a:rPr>
              <a:t>исследования</a:t>
            </a:r>
            <a:r>
              <a:rPr lang="en-US" sz="2823" dirty="0">
                <a:solidFill>
                  <a:srgbClr val="171A59"/>
                </a:solidFill>
                <a:latin typeface="Canva Sans"/>
              </a:rPr>
              <a:t>: 6</a:t>
            </a:r>
            <a:r>
              <a:rPr lang="kk-KZ" sz="2823" dirty="0">
                <a:solidFill>
                  <a:srgbClr val="171A59"/>
                </a:solidFill>
                <a:latin typeface="Canva Sans"/>
              </a:rPr>
              <a:t> </a:t>
            </a:r>
            <a:r>
              <a:rPr lang="en-US" sz="2823" dirty="0">
                <a:solidFill>
                  <a:srgbClr val="171A59"/>
                </a:solidFill>
                <a:latin typeface="Canva Sans"/>
              </a:rPr>
              <a:t>"Б" </a:t>
            </a:r>
            <a:r>
              <a:rPr lang="en-US" sz="2823" dirty="0" err="1">
                <a:solidFill>
                  <a:srgbClr val="171A59"/>
                </a:solidFill>
                <a:latin typeface="Canva Sans"/>
              </a:rPr>
              <a:t>класс</a:t>
            </a:r>
            <a:r>
              <a:rPr lang="en-US" sz="2823" dirty="0">
                <a:solidFill>
                  <a:srgbClr val="171A59"/>
                </a:solidFill>
                <a:latin typeface="Canva Sans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E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148126" y="-5456738"/>
            <a:ext cx="15481409" cy="14972152"/>
            <a:chOff x="0" y="0"/>
            <a:chExt cx="84044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40446" cy="812800"/>
            </a:xfrm>
            <a:custGeom>
              <a:avLst/>
              <a:gdLst/>
              <a:ahLst/>
              <a:cxnLst/>
              <a:rect l="l" t="t" r="r" b="b"/>
              <a:pathLst>
                <a:path w="840446" h="812800">
                  <a:moveTo>
                    <a:pt x="420223" y="0"/>
                  </a:moveTo>
                  <a:cubicBezTo>
                    <a:pt x="188140" y="0"/>
                    <a:pt x="0" y="181951"/>
                    <a:pt x="0" y="406400"/>
                  </a:cubicBezTo>
                  <a:cubicBezTo>
                    <a:pt x="0" y="630849"/>
                    <a:pt x="188140" y="812800"/>
                    <a:pt x="420223" y="812800"/>
                  </a:cubicBezTo>
                  <a:cubicBezTo>
                    <a:pt x="652306" y="812800"/>
                    <a:pt x="840446" y="630849"/>
                    <a:pt x="840446" y="406400"/>
                  </a:cubicBezTo>
                  <a:cubicBezTo>
                    <a:pt x="840446" y="181951"/>
                    <a:pt x="652306" y="0"/>
                    <a:pt x="420223" y="0"/>
                  </a:cubicBez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8792" y="57150"/>
              <a:ext cx="682863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14181" y="3862809"/>
            <a:ext cx="3547638" cy="3430939"/>
            <a:chOff x="0" y="0"/>
            <a:chExt cx="840446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40446" cy="812800"/>
            </a:xfrm>
            <a:custGeom>
              <a:avLst/>
              <a:gdLst/>
              <a:ahLst/>
              <a:cxnLst/>
              <a:rect l="l" t="t" r="r" b="b"/>
              <a:pathLst>
                <a:path w="840446" h="812800">
                  <a:moveTo>
                    <a:pt x="420223" y="0"/>
                  </a:moveTo>
                  <a:cubicBezTo>
                    <a:pt x="188140" y="0"/>
                    <a:pt x="0" y="181951"/>
                    <a:pt x="0" y="406400"/>
                  </a:cubicBezTo>
                  <a:cubicBezTo>
                    <a:pt x="0" y="630849"/>
                    <a:pt x="188140" y="812800"/>
                    <a:pt x="420223" y="812800"/>
                  </a:cubicBezTo>
                  <a:cubicBezTo>
                    <a:pt x="652306" y="812800"/>
                    <a:pt x="840446" y="630849"/>
                    <a:pt x="840446" y="406400"/>
                  </a:cubicBezTo>
                  <a:cubicBezTo>
                    <a:pt x="840446" y="181951"/>
                    <a:pt x="652306" y="0"/>
                    <a:pt x="420223" y="0"/>
                  </a:cubicBez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8792" y="57150"/>
              <a:ext cx="682863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778434" y="9656493"/>
            <a:ext cx="1303906" cy="1261015"/>
            <a:chOff x="0" y="0"/>
            <a:chExt cx="840446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40446" cy="812800"/>
            </a:xfrm>
            <a:custGeom>
              <a:avLst/>
              <a:gdLst/>
              <a:ahLst/>
              <a:cxnLst/>
              <a:rect l="l" t="t" r="r" b="b"/>
              <a:pathLst>
                <a:path w="840446" h="812800">
                  <a:moveTo>
                    <a:pt x="420223" y="0"/>
                  </a:moveTo>
                  <a:cubicBezTo>
                    <a:pt x="188140" y="0"/>
                    <a:pt x="0" y="181951"/>
                    <a:pt x="0" y="406400"/>
                  </a:cubicBezTo>
                  <a:cubicBezTo>
                    <a:pt x="0" y="630849"/>
                    <a:pt x="188140" y="812800"/>
                    <a:pt x="420223" y="812800"/>
                  </a:cubicBezTo>
                  <a:cubicBezTo>
                    <a:pt x="652306" y="812800"/>
                    <a:pt x="840446" y="630849"/>
                    <a:pt x="840446" y="406400"/>
                  </a:cubicBezTo>
                  <a:cubicBezTo>
                    <a:pt x="840446" y="181951"/>
                    <a:pt x="652306" y="0"/>
                    <a:pt x="420223" y="0"/>
                  </a:cubicBez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8792" y="57150"/>
              <a:ext cx="682863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-669310" y="1887997"/>
            <a:ext cx="11969424" cy="3255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624"/>
              </a:lnSpc>
              <a:spcBef>
                <a:spcPct val="0"/>
              </a:spcBef>
            </a:pPr>
            <a:r>
              <a:rPr lang="en-US" sz="11909">
                <a:solidFill>
                  <a:srgbClr val="171A59"/>
                </a:solidFill>
                <a:latin typeface="Candal"/>
              </a:rPr>
              <a:t>СПАСИБО ЗА ВНИМАНИЕ!</a:t>
            </a:r>
          </a:p>
        </p:txBody>
      </p:sp>
      <p:sp>
        <p:nvSpPr>
          <p:cNvPr id="12" name="Freeform 12"/>
          <p:cNvSpPr/>
          <p:nvPr/>
        </p:nvSpPr>
        <p:spPr>
          <a:xfrm rot="-1244255">
            <a:off x="7241274" y="6283246"/>
            <a:ext cx="766196" cy="1265488"/>
          </a:xfrm>
          <a:custGeom>
            <a:avLst/>
            <a:gdLst/>
            <a:ahLst/>
            <a:cxnLst/>
            <a:rect l="l" t="t" r="r" b="b"/>
            <a:pathLst>
              <a:path w="766196" h="1265488">
                <a:moveTo>
                  <a:pt x="0" y="0"/>
                </a:moveTo>
                <a:lnTo>
                  <a:pt x="766195" y="0"/>
                </a:lnTo>
                <a:lnTo>
                  <a:pt x="766195" y="1265488"/>
                </a:lnTo>
                <a:lnTo>
                  <a:pt x="0" y="126548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" name="Freeform 13"/>
          <p:cNvSpPr/>
          <p:nvPr/>
        </p:nvSpPr>
        <p:spPr>
          <a:xfrm>
            <a:off x="8276325" y="3641637"/>
            <a:ext cx="9760374" cy="8003507"/>
          </a:xfrm>
          <a:custGeom>
            <a:avLst/>
            <a:gdLst/>
            <a:ahLst/>
            <a:cxnLst/>
            <a:rect l="l" t="t" r="r" b="b"/>
            <a:pathLst>
              <a:path w="9760374" h="8003507">
                <a:moveTo>
                  <a:pt x="0" y="0"/>
                </a:moveTo>
                <a:lnTo>
                  <a:pt x="9760374" y="0"/>
                </a:lnTo>
                <a:lnTo>
                  <a:pt x="9760374" y="8003507"/>
                </a:lnTo>
                <a:lnTo>
                  <a:pt x="0" y="800350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15210275" y="768323"/>
            <a:ext cx="1303906" cy="1261015"/>
            <a:chOff x="0" y="0"/>
            <a:chExt cx="840446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40446" cy="812800"/>
            </a:xfrm>
            <a:custGeom>
              <a:avLst/>
              <a:gdLst/>
              <a:ahLst/>
              <a:cxnLst/>
              <a:rect l="l" t="t" r="r" b="b"/>
              <a:pathLst>
                <a:path w="840446" h="812800">
                  <a:moveTo>
                    <a:pt x="420223" y="0"/>
                  </a:moveTo>
                  <a:cubicBezTo>
                    <a:pt x="188140" y="0"/>
                    <a:pt x="0" y="181951"/>
                    <a:pt x="0" y="406400"/>
                  </a:cubicBezTo>
                  <a:cubicBezTo>
                    <a:pt x="0" y="630849"/>
                    <a:pt x="188140" y="812800"/>
                    <a:pt x="420223" y="812800"/>
                  </a:cubicBezTo>
                  <a:cubicBezTo>
                    <a:pt x="652306" y="812800"/>
                    <a:pt x="840446" y="630849"/>
                    <a:pt x="840446" y="406400"/>
                  </a:cubicBezTo>
                  <a:cubicBezTo>
                    <a:pt x="840446" y="181951"/>
                    <a:pt x="652306" y="0"/>
                    <a:pt x="420223" y="0"/>
                  </a:cubicBezTo>
                  <a:close/>
                </a:path>
              </a:pathLst>
            </a:custGeom>
            <a:solidFill>
              <a:srgbClr val="FFFFFF">
                <a:alpha val="33725"/>
              </a:srgbClr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8792" y="57150"/>
              <a:ext cx="682863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155</Words>
  <Application>Microsoft Office PowerPoint</Application>
  <PresentationFormat>Произвольный</PresentationFormat>
  <Paragraphs>26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Calibri</vt:lpstr>
      <vt:lpstr>Candal</vt:lpstr>
      <vt:lpstr>Times New Roman</vt:lpstr>
      <vt:lpstr>Canva Sans Bold</vt:lpstr>
      <vt:lpstr>Canva Sans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Yellow Illustrative Brainstorming Presentation</dc:title>
  <cp:lastModifiedBy>Мейрам ПК</cp:lastModifiedBy>
  <cp:revision>4</cp:revision>
  <dcterms:created xsi:type="dcterms:W3CDTF">2006-08-16T00:00:00Z</dcterms:created>
  <dcterms:modified xsi:type="dcterms:W3CDTF">2023-11-07T10:46:40Z</dcterms:modified>
  <dc:identifier>DAFy1XU5iOY</dc:identifier>
</cp:coreProperties>
</file>