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6" r:id="rId6"/>
  </p:sldIdLst>
  <p:sldSz cx="12239625" cy="7812088"/>
  <p:notesSz cx="7812088" cy="1223962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4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896775" y="1246889"/>
            <a:ext cx="9754206" cy="321106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/>
          <p:cNvSpPr/>
          <p:nvPr/>
        </p:nvSpPr>
        <p:spPr bwMode="auto">
          <a:xfrm>
            <a:off x="813792" y="17021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 dirty="0" smtClean="0">
                <a:solidFill>
                  <a:srgbClr val="002060"/>
                </a:solidFill>
              </a:rPr>
              <a:t>Городской Отдел Образования </a:t>
            </a:r>
            <a:endParaRPr sz="1700" b="1" dirty="0">
              <a:solidFill>
                <a:srgbClr val="002060"/>
              </a:solidFill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896775" y="1385764"/>
            <a:ext cx="9642248" cy="3728943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+mj-lt"/>
              </a:rPr>
              <a:t>Положение </a:t>
            </a:r>
          </a:p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ведению внутришкольного учета в организациях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образования </a:t>
            </a:r>
          </a:p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приказа МП РК № 61 от 3 марта 2023 года и Приложения к данному  приказу.</a:t>
            </a:r>
          </a:p>
          <a:p>
            <a:pPr algn="ctr">
              <a:defRPr/>
            </a:pPr>
            <a:endParaRPr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787226" y="161628"/>
            <a:ext cx="10786842" cy="109656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8;g1bc6e687a7d_0_0"/>
          <p:cNvSpPr/>
          <p:nvPr/>
        </p:nvSpPr>
        <p:spPr bwMode="auto">
          <a:xfrm>
            <a:off x="2447404" y="202635"/>
            <a:ext cx="696825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buSzPts val="1100"/>
              <a:defRPr/>
            </a:pPr>
            <a:r>
              <a:rPr lang="kk-KZ" sz="2400" b="1" dirty="0">
                <a:solidFill>
                  <a:srgbClr val="002060"/>
                </a:solidFill>
              </a:rPr>
              <a:t>Внутришкольный учет (далее —ВШУ) </a:t>
            </a:r>
            <a:endParaRPr lang="kk-KZ" sz="2400" b="1" dirty="0" smtClean="0">
              <a:solidFill>
                <a:srgbClr val="002060"/>
              </a:solidFill>
            </a:endParaRPr>
          </a:p>
          <a:p>
            <a:pPr algn="ctr" defTabSz="844896">
              <a:buSzPts val="1100"/>
              <a:defRPr/>
            </a:pPr>
            <a:r>
              <a:rPr lang="kk-KZ" sz="2400" b="1" dirty="0" smtClean="0">
                <a:solidFill>
                  <a:srgbClr val="002060"/>
                </a:solidFill>
              </a:rPr>
              <a:t>направлен </a:t>
            </a:r>
            <a:r>
              <a:rPr lang="kk-KZ" sz="2400" b="1" dirty="0">
                <a:solidFill>
                  <a:srgbClr val="002060"/>
                </a:solidFill>
              </a:rPr>
              <a:t>на решение следующих задач: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 defTabSz="844896">
              <a:buSzPts val="1100"/>
              <a:defRPr/>
            </a:pPr>
            <a:endParaRPr lang="kk-KZ" sz="1800" b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r>
              <a:rPr lang="kk-KZ"/>
              <a:t>2</a:t>
            </a:r>
            <a:endParaRPr lang="en-US"/>
          </a:p>
        </p:txBody>
      </p:sp>
      <p:sp>
        <p:nvSpPr>
          <p:cNvPr id="7" name="Прямоугольник 3"/>
          <p:cNvSpPr/>
          <p:nvPr/>
        </p:nvSpPr>
        <p:spPr bwMode="auto">
          <a:xfrm>
            <a:off x="600027" y="1258195"/>
            <a:ext cx="11161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своевременное</a:t>
            </a:r>
            <a:r>
              <a:rPr lang="ru-RU" sz="2400" dirty="0"/>
              <a:t>	выявление	детей,	требующих	повышенного педагогического внимания</a:t>
            </a:r>
            <a:r>
              <a:rPr lang="ru-RU" sz="2400" dirty="0" smtClean="0"/>
              <a:t>;</a:t>
            </a:r>
            <a:endParaRPr lang="ru-RU" sz="2400" u="sng" dirty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помощь </a:t>
            </a:r>
            <a:r>
              <a:rPr lang="ru-RU" sz="2400" dirty="0"/>
              <a:t>в адаптации обучающегося к условиям образовательной среды, повышение учебной мотивации;</a:t>
            </a:r>
            <a:endParaRPr lang="ru-RU" sz="2400" u="sng" dirty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оказание </a:t>
            </a:r>
            <a:r>
              <a:rPr lang="ru-RU" sz="2400" dirty="0"/>
              <a:t>помощи родителям и иным законным представителям в обучении и воспитании детей;</a:t>
            </a:r>
            <a:endParaRPr lang="ru-RU" sz="2400" u="sng" dirty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предупреждение </a:t>
            </a:r>
            <a:r>
              <a:rPr lang="ru-RU" sz="2400" dirty="0"/>
              <a:t>безнадзорности, беспризорности, правонарушений и антиобщественных действий несовершеннолетних;</a:t>
            </a:r>
            <a:endParaRPr lang="ru-RU" sz="2400" u="sng" dirty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оказание </a:t>
            </a:r>
            <a:r>
              <a:rPr lang="ru-RU" sz="2400" dirty="0"/>
              <a:t>социальной, психолого-педагогической помощи обучающимся, их родителям и иным законным представителям.</a:t>
            </a:r>
            <a:endParaRPr lang="ru-RU" sz="2400" u="sng" dirty="0"/>
          </a:p>
          <a:p>
            <a:pPr>
              <a:defRPr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7;g1bc6e687a7d_0_794"/>
          <p:cNvSpPr/>
          <p:nvPr/>
        </p:nvSpPr>
        <p:spPr bwMode="auto">
          <a:xfrm>
            <a:off x="-35915" y="92425"/>
            <a:ext cx="12239700" cy="100530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60;g1bc6e687a7d_0_794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3600" b="1" dirty="0"/>
              <a:t>Основания для постановки </a:t>
            </a:r>
            <a:r>
              <a:rPr lang="ru-RU" sz="3600" b="1" dirty="0" smtClean="0"/>
              <a:t>на </a:t>
            </a:r>
            <a:r>
              <a:rPr lang="ru-RU" sz="3600" b="1" dirty="0"/>
              <a:t>ВШУ</a:t>
            </a:r>
            <a:endParaRPr sz="3600" b="1" dirty="0">
              <a:solidFill>
                <a:srgbClr val="002060"/>
              </a:solidFill>
            </a:endParaRPr>
          </a:p>
        </p:txBody>
      </p:sp>
      <p:pic>
        <p:nvPicPr>
          <p:cNvPr id="12" name="Google Shape;365;g1bc6e687a7d_0_794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2283122" y="4157160"/>
            <a:ext cx="5653001" cy="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70;g1bc6e687a7d_0_794"/>
          <p:cNvSpPr/>
          <p:nvPr/>
        </p:nvSpPr>
        <p:spPr bwMode="auto">
          <a:xfrm>
            <a:off x="670492" y="1097732"/>
            <a:ext cx="11533294" cy="459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dirty="0"/>
              <a:t>1) академическая неуспеваемость;</a:t>
            </a:r>
            <a:endParaRPr lang="ru-RU" sz="2400" u="sng" dirty="0"/>
          </a:p>
          <a:p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неблагополучие </a:t>
            </a:r>
            <a:r>
              <a:rPr lang="ru-RU" sz="2400" dirty="0" smtClean="0"/>
              <a:t>семьи, состоящие на проф. </a:t>
            </a:r>
            <a:r>
              <a:rPr lang="ru-RU" sz="2400" dirty="0"/>
              <a:t>у</a:t>
            </a:r>
            <a:r>
              <a:rPr lang="ru-RU" sz="2400" dirty="0" smtClean="0"/>
              <a:t>чете в ОП</a:t>
            </a:r>
            <a:endParaRPr lang="ru-RU" sz="2400" u="sng" dirty="0"/>
          </a:p>
          <a:p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 безнадзорность, беспризорность, бродяжничество, попрошайничество</a:t>
            </a:r>
            <a:r>
              <a:rPr lang="ru-RU" sz="2400" dirty="0" smtClean="0"/>
              <a:t>; (факт БВП)</a:t>
            </a:r>
            <a:endParaRPr lang="ru-RU" sz="2400" u="sng" dirty="0"/>
          </a:p>
          <a:p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) грубое или неоднократное нарушение Устава школы и Правил </a:t>
            </a:r>
            <a:r>
              <a:rPr lang="ru-RU" sz="2400" dirty="0" smtClean="0"/>
              <a:t>          внутреннего </a:t>
            </a:r>
            <a:r>
              <a:rPr lang="ru-RU" sz="2400" dirty="0"/>
              <a:t>распорядка школы;</a:t>
            </a:r>
            <a:endParaRPr lang="ru-RU" sz="2400" u="sng" dirty="0"/>
          </a:p>
          <a:p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) систематические пропуски занятий без уважительной причины; </a:t>
            </a:r>
            <a:endParaRPr lang="ru-RU" sz="2400" u="sng" dirty="0"/>
          </a:p>
          <a:p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) совершение административного </a:t>
            </a:r>
            <a:r>
              <a:rPr lang="ru-RU" sz="2400" dirty="0" smtClean="0"/>
              <a:t>правонарушения, н/л доставленные в ОП</a:t>
            </a:r>
            <a:endParaRPr lang="ru-RU" sz="2400" u="sng" dirty="0"/>
          </a:p>
          <a:p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) употребление психоактивных, токсических веществ, наркотических средств, спиртных напитков, </a:t>
            </a:r>
            <a:r>
              <a:rPr lang="ru-RU" sz="2400" dirty="0" err="1" smtClean="0"/>
              <a:t>табакокурение</a:t>
            </a:r>
            <a:r>
              <a:rPr lang="ru-RU" sz="2400" dirty="0" smtClean="0"/>
              <a:t>, (включая факты, зафиксированные в </a:t>
            </a:r>
            <a:r>
              <a:rPr lang="ru-RU" sz="2400" dirty="0" err="1" smtClean="0"/>
              <a:t>соц.сетях</a:t>
            </a:r>
            <a:r>
              <a:rPr lang="ru-RU" sz="2400" dirty="0" smtClean="0"/>
              <a:t>, в общественных местах)</a:t>
            </a:r>
            <a:endParaRPr lang="ru-RU" sz="24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/>
          <p:cNvSpPr/>
          <p:nvPr/>
        </p:nvSpPr>
        <p:spPr bwMode="auto">
          <a:xfrm>
            <a:off x="3239493" y="6360801"/>
            <a:ext cx="9059210" cy="1145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002060"/>
                </a:solidFill>
              </a:rPr>
              <a:t>Общий срок ВШУ обучающегося составляет от трех до шести месяцев. При необходимости сроки проведения индивидуальной профилактической работы продлеваются на основании решения Совета профилактики.</a:t>
            </a:r>
            <a:endParaRPr lang="ru-RU" sz="1800" b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66"/>
          <p:cNvSpPr/>
          <p:nvPr/>
        </p:nvSpPr>
        <p:spPr bwMode="auto">
          <a:xfrm>
            <a:off x="0" y="6150786"/>
            <a:ext cx="12239625" cy="33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2155254" y="91413"/>
            <a:ext cx="7354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/>
                <a:cs typeface="Arial"/>
              </a:rPr>
              <a:t>Порядок постановки на ВШУ </a:t>
            </a:r>
            <a:endParaRPr lang="ru-RU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"/>
          <p:cNvSpPr/>
          <p:nvPr/>
        </p:nvSpPr>
        <p:spPr bwMode="auto">
          <a:xfrm>
            <a:off x="0" y="1402656"/>
            <a:ext cx="60835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</a:t>
            </a:r>
            <a:r>
              <a:rPr lang="ru-RU" sz="1100" dirty="0">
                <a:latin typeface="Arial"/>
                <a:cs typeface="Arial"/>
              </a:rPr>
              <a:t> </a:t>
            </a:r>
            <a:r>
              <a:rPr lang="ru-RU" sz="1800" dirty="0"/>
              <a:t>Постановка обучающегося на ВШУ рассматривается на заседании Совета профилактики по представлению заместителя директора по воспитательной работе на основании обращения классного руководителя, социального педагога, педагога-предметника и других заинтересованных лиц</a:t>
            </a:r>
            <a:endParaRPr sz="1800" dirty="0"/>
          </a:p>
        </p:txBody>
      </p:sp>
      <p:sp>
        <p:nvSpPr>
          <p:cNvPr id="8" name="Прямоугольник 2"/>
          <p:cNvSpPr/>
          <p:nvPr/>
        </p:nvSpPr>
        <p:spPr bwMode="auto">
          <a:xfrm>
            <a:off x="291965" y="4222652"/>
            <a:ext cx="5791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ru-RU" sz="1800" dirty="0"/>
              <a:t>При необходимости к участию в заседании Совета профилактики привлекаются заинтересованные специалисты (классный руководитель, педагог- психолог, педагог-предметник, зональный инспектор полиции по делам несовершеннолетних, медицинский работник</a:t>
            </a:r>
            <a:endParaRPr sz="1800" dirty="0"/>
          </a:p>
        </p:txBody>
      </p:sp>
      <p:sp>
        <p:nvSpPr>
          <p:cNvPr id="9" name="Прямоугольник 4"/>
          <p:cNvSpPr/>
          <p:nvPr/>
        </p:nvSpPr>
        <p:spPr bwMode="auto">
          <a:xfrm>
            <a:off x="6358813" y="1306985"/>
            <a:ext cx="5687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rgbClr val="00B0F0"/>
                </a:solidFill>
              </a:rPr>
              <a:t>■ </a:t>
            </a:r>
            <a:r>
              <a:rPr lang="ru-RU" sz="1800" dirty="0"/>
              <a:t>Для участия в заседании Совета профилактики приглашаются родители или иные законные представители обучающегося в отношении которого рассматривается вопрос о постановке на ВШУ</a:t>
            </a:r>
            <a:endParaRPr sz="1800" dirty="0"/>
          </a:p>
        </p:txBody>
      </p:sp>
      <p:sp>
        <p:nvSpPr>
          <p:cNvPr id="10" name="Прямоугольник 7"/>
          <p:cNvSpPr/>
          <p:nvPr/>
        </p:nvSpPr>
        <p:spPr bwMode="auto">
          <a:xfrm>
            <a:off x="6235307" y="4222527"/>
            <a:ext cx="581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dirty="0"/>
              <a:t>Общую координацию ВШУ осуществляет ответственный заместитель руководителя организации образования, контроль обеспечивает руководитель организации образования.</a:t>
            </a:r>
            <a:endParaRPr sz="1800" dirty="0"/>
          </a:p>
        </p:txBody>
      </p:sp>
      <p:pic>
        <p:nvPicPr>
          <p:cNvPr id="13" name="Google Shape;293;p35" descr="02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00033" y="204120"/>
            <a:ext cx="1336934" cy="75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/>
          <p:cNvPicPr/>
          <p:nvPr/>
        </p:nvPicPr>
        <p:blipFill>
          <a:blip r:embed="rId3">
            <a:alphaModFix/>
          </a:blip>
          <a:srcRect r="84540" b="55052"/>
          <a:stretch/>
        </p:blipFill>
        <p:spPr bwMode="auto">
          <a:xfrm>
            <a:off x="903074" y="223385"/>
            <a:ext cx="988940" cy="89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/>
          <p:cNvSpPr>
            <a:spLocks/>
          </p:cNvSpPr>
          <p:nvPr/>
        </p:nvSpPr>
        <p:spPr bwMode="auto">
          <a:xfrm>
            <a:off x="1905039" y="246198"/>
            <a:ext cx="68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1</a:t>
            </a:r>
            <a:endParaRPr dirty="0"/>
          </a:p>
        </p:txBody>
      </p:sp>
      <p:sp>
        <p:nvSpPr>
          <p:cNvPr id="17" name="Стрелка вправо 21"/>
          <p:cNvSpPr/>
          <p:nvPr/>
        </p:nvSpPr>
        <p:spPr bwMode="auto">
          <a:xfrm rot="5400000">
            <a:off x="2413659" y="50823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51"/>
          <p:cNvSpPr/>
          <p:nvPr/>
        </p:nvSpPr>
        <p:spPr bwMode="auto">
          <a:xfrm rot="5400000">
            <a:off x="2180813" y="341533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29658" y="3156025"/>
            <a:ext cx="974427" cy="838360"/>
          </a:xfrm>
          <a:prstGeom prst="rect">
            <a:avLst/>
          </a:prstGeom>
        </p:spPr>
      </p:pic>
      <p:cxnSp>
        <p:nvCxnSpPr>
          <p:cNvPr id="21" name="Прямая соединительная линия 33"/>
          <p:cNvCxnSpPr>
            <a:cxnSpLocks/>
          </p:cNvCxnSpPr>
          <p:nvPr/>
        </p:nvCxnSpPr>
        <p:spPr bwMode="auto">
          <a:xfrm>
            <a:off x="475986" y="3143343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/>
          <p:cNvCxnSpPr>
            <a:cxnSpLocks/>
          </p:cNvCxnSpPr>
          <p:nvPr/>
        </p:nvCxnSpPr>
        <p:spPr bwMode="auto">
          <a:xfrm>
            <a:off x="6284165" y="3143343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/>
          <p:cNvCxnSpPr>
            <a:cxnSpLocks/>
          </p:cNvCxnSpPr>
          <p:nvPr/>
        </p:nvCxnSpPr>
        <p:spPr bwMode="auto">
          <a:xfrm>
            <a:off x="475986" y="6046997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/>
          <p:cNvCxnSpPr>
            <a:cxnSpLocks/>
          </p:cNvCxnSpPr>
          <p:nvPr/>
        </p:nvCxnSpPr>
        <p:spPr bwMode="auto">
          <a:xfrm>
            <a:off x="6358813" y="604154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72218" y="3161611"/>
            <a:ext cx="1010520" cy="849950"/>
          </a:xfrm>
          <a:prstGeom prst="rect">
            <a:avLst/>
          </a:prstGeom>
        </p:spPr>
      </p:pic>
      <p:pic>
        <p:nvPicPr>
          <p:cNvPr id="27" name="Google Shape;234;p32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892014" y="6618819"/>
            <a:ext cx="1061953" cy="83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54394" y="6543815"/>
            <a:ext cx="794161" cy="9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/>
          <p:cNvSpPr/>
          <p:nvPr/>
        </p:nvSpPr>
        <p:spPr bwMode="auto">
          <a:xfrm>
            <a:off x="1466710" y="676141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4"/>
          <p:cNvSpPr>
            <a:spLocks/>
          </p:cNvSpPr>
          <p:nvPr/>
        </p:nvSpPr>
        <p:spPr bwMode="auto">
          <a:xfrm>
            <a:off x="1520173" y="3232643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2</a:t>
            </a:r>
            <a:endParaRPr dirty="0"/>
          </a:p>
        </p:txBody>
      </p:sp>
      <p:sp>
        <p:nvSpPr>
          <p:cNvPr id="33" name="Стрелка вправо 37"/>
          <p:cNvSpPr/>
          <p:nvPr/>
        </p:nvSpPr>
        <p:spPr bwMode="auto">
          <a:xfrm rot="5400000">
            <a:off x="8986987" y="3353550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8"/>
          <p:cNvSpPr>
            <a:spLocks/>
          </p:cNvSpPr>
          <p:nvPr/>
        </p:nvSpPr>
        <p:spPr bwMode="auto">
          <a:xfrm>
            <a:off x="8183053" y="3144742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4</a:t>
            </a:r>
            <a:endParaRPr dirty="0"/>
          </a:p>
        </p:txBody>
      </p:sp>
      <p:sp>
        <p:nvSpPr>
          <p:cNvPr id="36" name="Стрелка вправо 40"/>
          <p:cNvSpPr/>
          <p:nvPr/>
        </p:nvSpPr>
        <p:spPr bwMode="auto">
          <a:xfrm rot="5400000">
            <a:off x="9736636" y="43038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41"/>
          <p:cNvSpPr>
            <a:spLocks/>
          </p:cNvSpPr>
          <p:nvPr/>
        </p:nvSpPr>
        <p:spPr bwMode="auto">
          <a:xfrm>
            <a:off x="9219971" y="182707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535476" y="4635842"/>
            <a:ext cx="10978989" cy="86980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28;g1bc6e687a7d_0_725"/>
          <p:cNvSpPr/>
          <p:nvPr/>
        </p:nvSpPr>
        <p:spPr bwMode="auto">
          <a:xfrm>
            <a:off x="431180" y="3134554"/>
            <a:ext cx="11521280" cy="117382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/>
              <a:t>В случае перевода обучающегося, состоящего на ВШУ, в другую организацию образования, информация о проведенной профилактической работе передается по месту учебы</a:t>
            </a:r>
            <a:endParaRPr sz="19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1367284" y="3196226"/>
            <a:ext cx="8136904" cy="91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56730" y="8089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4999"/>
              </a:lnSpc>
              <a:spcBef>
                <a:spcPts val="1200"/>
              </a:spcBef>
              <a:buSzPts val="1100"/>
              <a:defRPr/>
            </a:pPr>
            <a:r>
              <a:rPr lang="ru-RU" sz="2400" b="1" dirty="0">
                <a:solidFill>
                  <a:srgbClr val="002060"/>
                </a:solidFill>
              </a:rPr>
              <a:t>Решение о снятии с ВШУ принимается на Совете профилактики по ходатайству ответственного лица 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8374519" y="1251518"/>
            <a:ext cx="3288029" cy="156799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4287055" y="1296001"/>
            <a:ext cx="3300000" cy="1625563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199891" y="1327068"/>
            <a:ext cx="3238135" cy="1594497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431180" y="1437753"/>
            <a:ext cx="2935638" cy="138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800" dirty="0"/>
              <a:t>на основании положительной характеристики классного руководителя</a:t>
            </a:r>
            <a:endParaRPr sz="18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4453423" y="1421832"/>
            <a:ext cx="2967300" cy="75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2000" dirty="0"/>
              <a:t>специалистов психологической службы</a:t>
            </a:r>
            <a:endParaRPr sz="20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8568084" y="1437753"/>
            <a:ext cx="3094464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000" dirty="0"/>
              <a:t>по другим объективным причинам (переезд, смена места учебы).</a:t>
            </a:r>
            <a:endParaRPr lang="ru-RU" sz="2000" u="sng" dirty="0"/>
          </a:p>
        </p:txBody>
      </p:sp>
      <p:sp>
        <p:nvSpPr>
          <p:cNvPr id="17" name="Google Shape;339;g1bc6e687a7d_0_725"/>
          <p:cNvSpPr/>
          <p:nvPr/>
        </p:nvSpPr>
        <p:spPr bwMode="auto">
          <a:xfrm>
            <a:off x="3577748" y="1778438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7753387" y="1773867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438027" y="4980707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535476" y="4623423"/>
            <a:ext cx="10977462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2000" b="1" dirty="0" smtClean="0"/>
              <a:t>При необходимости допускается </a:t>
            </a:r>
            <a:r>
              <a:rPr lang="ru-RU" sz="2000" b="1" dirty="0"/>
              <a:t>повторная постановка на учет.</a:t>
            </a:r>
            <a:endParaRPr lang="ru-RU" sz="2000" b="1" u="sng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9936897" y="2795924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7950" y="5833110"/>
            <a:ext cx="10991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родители или иные законные представители отказываются от помощи, предлагаемой школой в рамках ВШУ и не принимают меры в решении возникших проблем у ребенка, администрация организации образования обращается в территориальную комиссию по делам несовершеннолетних и защите 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 для принятия административных мер воздействия к родителям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390</Words>
  <Application>Microsoft Office PowerPoint</Application>
  <DocSecurity>0</DocSecurity>
  <PresentationFormat>Произвольный</PresentationFormat>
  <Paragraphs>55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USER</cp:lastModifiedBy>
  <cp:revision>10</cp:revision>
  <dcterms:created xsi:type="dcterms:W3CDTF">2018-04-23T11:08:41Z</dcterms:created>
  <dcterms:modified xsi:type="dcterms:W3CDTF">2023-10-16T09:51:15Z</dcterms:modified>
  <cp:category/>
  <dc:identifier/>
  <cp:contentStatus/>
  <dc:language/>
  <cp:version/>
</cp:coreProperties>
</file>