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1241" r:id="rId2"/>
    <p:sldId id="1238" r:id="rId3"/>
    <p:sldId id="1239" r:id="rId4"/>
    <p:sldId id="1240" r:id="rId5"/>
    <p:sldId id="1242" r:id="rId6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22ED110-4E00-4AA6-92DE-85D37352AA42}">
          <p14:sldIdLst>
            <p14:sldId id="1241"/>
            <p14:sldId id="1238"/>
            <p14:sldId id="1239"/>
            <p14:sldId id="1240"/>
            <p14:sldId id="12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138" autoAdjust="0"/>
  </p:normalViewPr>
  <p:slideViewPr>
    <p:cSldViewPr snapToGrid="0">
      <p:cViewPr varScale="1">
        <p:scale>
          <a:sx n="58" d="100"/>
          <a:sy n="58" d="100"/>
        </p:scale>
        <p:origin x="96" y="1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B6856-BE92-4305-87F2-A5595CE41704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390D7-A25E-4D57-9666-E1FA0BC261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077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197" name="Номер слайда 4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639E41-402A-4B8C-A032-1E82C6F33BED}" type="slidenum">
              <a:rPr lang="ru-RU" altLang="ru-RU">
                <a:latin typeface="Segoe UI" panose="020B0502040204020203" pitchFamily="34" charset="0"/>
              </a:rPr>
              <a:pPr/>
              <a:t>1</a:t>
            </a:fld>
            <a:endParaRPr lang="ru-RU" altLang="ru-RU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286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197" name="Номер слайда 4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639E41-402A-4B8C-A032-1E82C6F33BED}" type="slidenum">
              <a:rPr lang="ru-RU" altLang="ru-RU">
                <a:latin typeface="Segoe UI" panose="020B0502040204020203" pitchFamily="34" charset="0"/>
              </a:rPr>
              <a:pPr/>
              <a:t>2</a:t>
            </a:fld>
            <a:endParaRPr lang="ru-RU" altLang="ru-RU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207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197" name="Номер слайда 4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639E41-402A-4B8C-A032-1E82C6F33BED}" type="slidenum">
              <a:rPr lang="ru-RU" altLang="ru-RU">
                <a:latin typeface="Segoe UI" panose="020B0502040204020203" pitchFamily="34" charset="0"/>
              </a:rPr>
              <a:pPr/>
              <a:t>3</a:t>
            </a:fld>
            <a:endParaRPr lang="ru-RU" altLang="ru-RU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207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197" name="Номер слайда 4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639E41-402A-4B8C-A032-1E82C6F33BED}" type="slidenum">
              <a:rPr lang="ru-RU" altLang="ru-RU">
                <a:latin typeface="Segoe UI" panose="020B0502040204020203" pitchFamily="34" charset="0"/>
              </a:rPr>
              <a:pPr/>
              <a:t>4</a:t>
            </a:fld>
            <a:endParaRPr lang="ru-RU" altLang="ru-RU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207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197" name="Номер слайда 4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639E41-402A-4B8C-A032-1E82C6F33BED}" type="slidenum">
              <a:rPr lang="ru-RU" altLang="ru-RU">
                <a:latin typeface="Segoe UI" panose="020B0502040204020203" pitchFamily="34" charset="0"/>
              </a:rPr>
              <a:pPr/>
              <a:t>5</a:t>
            </a:fld>
            <a:endParaRPr lang="ru-RU" altLang="ru-RU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268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DD4529-457E-45CF-B132-CEF989B2D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F852ECF-4AB2-4A97-8017-AB17E9347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E49EB6A-0090-4AC3-A75B-86347F914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8124D31-0612-43C1-B44B-0E997BDA3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6A7FE48-5868-49A1-A7E5-6BBF03BDE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60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B62271-854A-4184-B1D3-172260960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8B0511C-770A-4456-8A53-AB6C88303F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AAD9F88-27A5-412E-8079-345590143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D70A6FA-390B-4418-A1D6-0922C6FE9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72782C6-04EF-4F57-A87B-F60D05E09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33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6EAEC56-495B-406B-96E7-D47D04864B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E5A320E-624A-4FB3-9DAC-7ADC14490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F3578F7-BCB8-4F37-ABBB-F2D0647D1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1E594CC-779E-4DE2-91BF-F838BEE85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3E3C12-6150-412D-8DBD-2B1B8163A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00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AE7344-2A57-4EF4-A5E7-644C2DF3E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58B1A7-E539-47F1-982E-C71884D9D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371084F-D50F-4018-A970-42B589AD9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729546D-63F2-4510-BDB8-BA293844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23C59D6-C73B-4C50-8055-3051FB18D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342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C3467F-2BEF-4D13-A119-C90765CD3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241B549-E3B7-436F-86EB-BC9C9F01D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591244C-3124-4E85-979D-8D237085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EAD5730-03A2-4F61-8051-986DF1225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9D45363-652A-4838-AB0C-5E7F92A66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38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E094827-32C7-4458-A916-2C09A86AA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F14FE85-1202-4477-A1E8-D4DC7EF4D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3E3A641-DEA9-444D-89DC-6C85481133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F9923BF-7D43-453D-A792-0A845FBC3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2CF6AC4-86DF-4BAA-BC31-957BB828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F19AD12-33EF-474F-A115-1047781CC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410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CBCB5C-D300-4554-80B6-92B881C5F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D83B9B8-1734-4F6A-891D-0CEE2D56A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5F3E492-3595-4F4C-8E2A-DE785290B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48C4B34-04A7-4195-90FD-DCF7DE528D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AFBF849-91C4-4F6C-A906-DA32C06622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EF3870C9-4227-4DD3-9C3F-B86346702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20EB6154-3C02-47A6-B313-F4321BCF5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FBD7FDA-2F26-442A-AAE2-D231CAB28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025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EF94D8-33FD-4301-9A2B-0508309D0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A5F9F2C-5066-4356-A766-10BCC7AFA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4C56294-46E9-4FCD-84E5-B894DA549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19A2738-457C-4FF8-BFEA-15E716C7D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61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AF7229B-95D6-4B68-87D4-301C0A89C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30BB8A7-ED36-4766-B71F-C34F58917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4119A32-AD56-44D2-93F9-3B563708A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20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79BCD1-8CBC-4E6B-8B1A-85FAC344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593B310-81C9-49C1-97A3-2905B7981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E75322A-3ED6-453C-AEB1-76224AC48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7D812BC-D2BC-45D6-9F71-DE5C581B0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848B1EC-1622-4F0A-8076-FFEB58FAA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AFC9897-7074-4049-BAC3-A160785C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3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95A814-1052-4551-8916-9BD207B06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8393A9BB-8080-4E7C-B659-012D9CF0F3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9478E47-F142-4091-9EE4-5828CBAF0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6A6EDD6-F260-4E78-B368-E09E1EED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A58877E-9979-49BE-9C9D-48317F4E8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7875EC4-9330-4FA6-B63E-E2C0ADB9C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54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06183A-4159-4C92-B522-09E56F5E6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9103C44-8DD5-4427-961C-7B1BDCAF0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2A9B85B-6228-4D4E-A7A2-1F63612E05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538C0-78F0-4929-96E9-17AD63E6E780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4954D8D-DDFC-49CF-8C69-E60B22F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12BF328-4CDA-41FD-B90E-FDFCD707B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629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47">
            <a:extLst>
              <a:ext uri="{FF2B5EF4-FFF2-40B4-BE49-F238E27FC236}">
                <a16:creationId xmlns:a16="http://schemas.microsoft.com/office/drawing/2014/main" xmlns="" id="{117700DF-02FD-4FC9-B55D-511790E48143}"/>
              </a:ext>
            </a:extLst>
          </p:cNvPr>
          <p:cNvSpPr/>
          <p:nvPr/>
        </p:nvSpPr>
        <p:spPr>
          <a:xfrm>
            <a:off x="2115" y="725308"/>
            <a:ext cx="10484909" cy="122512"/>
          </a:xfrm>
          <a:custGeom>
            <a:avLst/>
            <a:gdLst>
              <a:gd name="connsiteX0" fmla="*/ 0 w 4211782"/>
              <a:gd name="connsiteY0" fmla="*/ 0 h 451715"/>
              <a:gd name="connsiteX1" fmla="*/ 4211782 w 4211782"/>
              <a:gd name="connsiteY1" fmla="*/ 0 h 451715"/>
              <a:gd name="connsiteX2" fmla="*/ 4211782 w 4211782"/>
              <a:gd name="connsiteY2" fmla="*/ 451715 h 451715"/>
              <a:gd name="connsiteX3" fmla="*/ 0 w 4211782"/>
              <a:gd name="connsiteY3" fmla="*/ 451715 h 451715"/>
              <a:gd name="connsiteX4" fmla="*/ 0 w 4211782"/>
              <a:gd name="connsiteY4" fmla="*/ 0 h 451715"/>
              <a:gd name="connsiteX0" fmla="*/ 0 w 4211782"/>
              <a:gd name="connsiteY0" fmla="*/ 0 h 451715"/>
              <a:gd name="connsiteX1" fmla="*/ 3920837 w 4211782"/>
              <a:gd name="connsiteY1" fmla="*/ 0 h 451715"/>
              <a:gd name="connsiteX2" fmla="*/ 4211782 w 4211782"/>
              <a:gd name="connsiteY2" fmla="*/ 451715 h 451715"/>
              <a:gd name="connsiteX3" fmla="*/ 0 w 4211782"/>
              <a:gd name="connsiteY3" fmla="*/ 451715 h 451715"/>
              <a:gd name="connsiteX4" fmla="*/ 0 w 4211782"/>
              <a:gd name="connsiteY4" fmla="*/ 0 h 45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11782" h="451715">
                <a:moveTo>
                  <a:pt x="0" y="0"/>
                </a:moveTo>
                <a:lnTo>
                  <a:pt x="3920837" y="0"/>
                </a:lnTo>
                <a:lnTo>
                  <a:pt x="4211782" y="451715"/>
                </a:lnTo>
                <a:lnTo>
                  <a:pt x="0" y="451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xmlns="" id="{23A66ECB-D48B-456D-B11B-4B19C4B7C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-45708"/>
            <a:ext cx="12193588" cy="3320923"/>
          </a:xfrm>
          <a:custGeom>
            <a:avLst/>
            <a:gdLst>
              <a:gd name="T0" fmla="*/ 0 w 12192000"/>
              <a:gd name="T1" fmla="*/ 2198 h 768350"/>
              <a:gd name="T2" fmla="*/ 51721 w 12192000"/>
              <a:gd name="T3" fmla="*/ 2198 h 768350"/>
              <a:gd name="T4" fmla="*/ 51721 w 12192000"/>
              <a:gd name="T5" fmla="*/ 0 h 768350"/>
              <a:gd name="T6" fmla="*/ 0 w 12192000"/>
              <a:gd name="T7" fmla="*/ 0 h 768350"/>
              <a:gd name="T8" fmla="*/ 0 w 12192000"/>
              <a:gd name="T9" fmla="*/ 2198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6000" b="1" dirty="0"/>
              <a:t>ПОЛОЖЕНИЕ</a:t>
            </a:r>
            <a:endParaRPr lang="ru-RU" sz="6000" dirty="0"/>
          </a:p>
          <a:p>
            <a:pPr algn="ctr"/>
            <a:r>
              <a:rPr lang="ru-RU" sz="6000" b="1" dirty="0"/>
              <a:t>о Совете профилактики </a:t>
            </a:r>
            <a:endParaRPr lang="ru-RU" sz="6000" dirty="0"/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u-RU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80407" y="4046231"/>
            <a:ext cx="965938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spc="-2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Разработано </a:t>
            </a:r>
            <a:r>
              <a:rPr lang="ru-RU" sz="2800" b="1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основании </a:t>
            </a:r>
            <a:r>
              <a:rPr lang="ru-RU" sz="28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приказа МП РК № 61 от 3 марта 2023 года и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Приложения</a:t>
            </a:r>
            <a:r>
              <a:rPr lang="ru-RU" sz="2800" b="1" spc="-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 данному </a:t>
            </a:r>
            <a:r>
              <a:rPr lang="ru-RU" sz="2800" b="1" spc="-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приказу</a:t>
            </a:r>
          </a:p>
          <a:p>
            <a:endParaRPr lang="ru-RU" sz="2800" b="1" dirty="0">
              <a:latin typeface="Times New Roman" panose="02020603050405020304" pitchFamily="18" charset="0"/>
            </a:endParaRPr>
          </a:p>
          <a:p>
            <a:endParaRPr lang="ru-RU" sz="28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2023 г.</a:t>
            </a:r>
            <a:endParaRPr lang="ru-RU" sz="2800" b="1" dirty="0">
              <a:latin typeface="Times New Roman" panose="02020603050405020304" pitchFamily="18" charset="0"/>
            </a:endParaRP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20432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47">
            <a:extLst>
              <a:ext uri="{FF2B5EF4-FFF2-40B4-BE49-F238E27FC236}">
                <a16:creationId xmlns:a16="http://schemas.microsoft.com/office/drawing/2014/main" xmlns="" id="{117700DF-02FD-4FC9-B55D-511790E48143}"/>
              </a:ext>
            </a:extLst>
          </p:cNvPr>
          <p:cNvSpPr/>
          <p:nvPr/>
        </p:nvSpPr>
        <p:spPr>
          <a:xfrm>
            <a:off x="2115" y="725308"/>
            <a:ext cx="10484909" cy="122512"/>
          </a:xfrm>
          <a:custGeom>
            <a:avLst/>
            <a:gdLst>
              <a:gd name="connsiteX0" fmla="*/ 0 w 4211782"/>
              <a:gd name="connsiteY0" fmla="*/ 0 h 451715"/>
              <a:gd name="connsiteX1" fmla="*/ 4211782 w 4211782"/>
              <a:gd name="connsiteY1" fmla="*/ 0 h 451715"/>
              <a:gd name="connsiteX2" fmla="*/ 4211782 w 4211782"/>
              <a:gd name="connsiteY2" fmla="*/ 451715 h 451715"/>
              <a:gd name="connsiteX3" fmla="*/ 0 w 4211782"/>
              <a:gd name="connsiteY3" fmla="*/ 451715 h 451715"/>
              <a:gd name="connsiteX4" fmla="*/ 0 w 4211782"/>
              <a:gd name="connsiteY4" fmla="*/ 0 h 451715"/>
              <a:gd name="connsiteX0" fmla="*/ 0 w 4211782"/>
              <a:gd name="connsiteY0" fmla="*/ 0 h 451715"/>
              <a:gd name="connsiteX1" fmla="*/ 3920837 w 4211782"/>
              <a:gd name="connsiteY1" fmla="*/ 0 h 451715"/>
              <a:gd name="connsiteX2" fmla="*/ 4211782 w 4211782"/>
              <a:gd name="connsiteY2" fmla="*/ 451715 h 451715"/>
              <a:gd name="connsiteX3" fmla="*/ 0 w 4211782"/>
              <a:gd name="connsiteY3" fmla="*/ 451715 h 451715"/>
              <a:gd name="connsiteX4" fmla="*/ 0 w 4211782"/>
              <a:gd name="connsiteY4" fmla="*/ 0 h 45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11782" h="451715">
                <a:moveTo>
                  <a:pt x="0" y="0"/>
                </a:moveTo>
                <a:lnTo>
                  <a:pt x="3920837" y="0"/>
                </a:lnTo>
                <a:lnTo>
                  <a:pt x="4211782" y="451715"/>
                </a:lnTo>
                <a:lnTo>
                  <a:pt x="0" y="451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xmlns="" id="{23A66ECB-D48B-456D-B11B-4B19C4B7C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5" y="-76960"/>
            <a:ext cx="12193588" cy="1990886"/>
          </a:xfrm>
          <a:custGeom>
            <a:avLst/>
            <a:gdLst>
              <a:gd name="T0" fmla="*/ 0 w 12192000"/>
              <a:gd name="T1" fmla="*/ 2198 h 768350"/>
              <a:gd name="T2" fmla="*/ 51721 w 12192000"/>
              <a:gd name="T3" fmla="*/ 2198 h 768350"/>
              <a:gd name="T4" fmla="*/ 51721 w 12192000"/>
              <a:gd name="T5" fmla="*/ 0 h 768350"/>
              <a:gd name="T6" fmla="*/ 0 w 12192000"/>
              <a:gd name="T7" fmla="*/ 0 h 768350"/>
              <a:gd name="T8" fmla="*/ 0 w 12192000"/>
              <a:gd name="T9" fmla="*/ 2198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/>
              <a:t>Положение предназначено для организации в  КГУ ОШ № 21 работы Совета профилактике  в отношении обучающихся, требующих повышенного педагогического внимания и оказания им социальной и психолого-педагогической помощи и поможет решить следующие задачи:</a:t>
            </a:r>
          </a:p>
          <a:p>
            <a:pPr algn="ctr"/>
            <a:endParaRPr lang="ru-RU" sz="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2137" y="2335807"/>
            <a:ext cx="1143831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  <a:tab pos="313690" algn="l"/>
              </a:tabLst>
            </a:pPr>
            <a:r>
              <a:rPr lang="ru-RU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своевременное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выявление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детей, требующих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повышенного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педагогического внимания;</a:t>
            </a:r>
            <a:endParaRPr lang="ru-RU" sz="24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  <a:tab pos="31369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помощь</a:t>
            </a:r>
            <a:r>
              <a:rPr lang="ru-RU" sz="2400" spc="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spc="1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адаптации</a:t>
            </a:r>
            <a:r>
              <a:rPr lang="ru-RU" sz="2400" spc="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обучающегося</a:t>
            </a:r>
            <a:r>
              <a:rPr lang="ru-RU" sz="2400" spc="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spc="1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условиям</a:t>
            </a:r>
            <a:r>
              <a:rPr lang="ru-RU" sz="2400" spc="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образовательной</a:t>
            </a:r>
            <a:r>
              <a:rPr lang="ru-RU" sz="2400" spc="1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среды, повышение учебной мотивации;</a:t>
            </a:r>
            <a:endParaRPr lang="ru-RU" sz="24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  <a:tab pos="31369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оказание</a:t>
            </a:r>
            <a:r>
              <a:rPr lang="ru-RU" sz="2400" spc="-6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помощи</a:t>
            </a:r>
            <a:r>
              <a:rPr lang="ru-RU" sz="2400" spc="-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родителям</a:t>
            </a:r>
            <a:r>
              <a:rPr lang="ru-RU" sz="2400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-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иным</a:t>
            </a:r>
            <a:r>
              <a:rPr lang="ru-RU" sz="2400" spc="-6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законным</a:t>
            </a:r>
            <a:r>
              <a:rPr lang="ru-RU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представителям</a:t>
            </a:r>
            <a:r>
              <a:rPr lang="ru-RU" sz="2400" spc="-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spc="-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обучении и воспитании детей;</a:t>
            </a:r>
            <a:endParaRPr lang="ru-RU" sz="24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  <a:tab pos="31369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предупреждение</a:t>
            </a:r>
            <a:r>
              <a:rPr lang="ru-RU" sz="2400" spc="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безнадзорности,</a:t>
            </a:r>
            <a:r>
              <a:rPr lang="ru-RU" sz="2400" spc="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беспризорности,</a:t>
            </a:r>
            <a:r>
              <a:rPr lang="ru-RU" sz="2400" spc="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правонарушений</a:t>
            </a:r>
            <a:r>
              <a:rPr lang="ru-RU" sz="2400" spc="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антиобщественных действий несовершеннолетних;</a:t>
            </a:r>
            <a:endParaRPr lang="ru-RU" sz="24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70510" algn="l"/>
                <a:tab pos="31369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оказание</a:t>
            </a:r>
            <a:r>
              <a:rPr lang="ru-RU" sz="2400" spc="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социальной,</a:t>
            </a:r>
            <a:r>
              <a:rPr lang="ru-RU" sz="2400" spc="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психолого-педагогической помощи</a:t>
            </a:r>
            <a:r>
              <a:rPr lang="ru-RU" sz="2400" spc="1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обучающимся, их родителям и иным законным представителям.</a:t>
            </a:r>
            <a:endParaRPr lang="ru-RU" sz="24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24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47">
            <a:extLst>
              <a:ext uri="{FF2B5EF4-FFF2-40B4-BE49-F238E27FC236}">
                <a16:creationId xmlns:a16="http://schemas.microsoft.com/office/drawing/2014/main" xmlns="" id="{117700DF-02FD-4FC9-B55D-511790E48143}"/>
              </a:ext>
            </a:extLst>
          </p:cNvPr>
          <p:cNvSpPr/>
          <p:nvPr/>
        </p:nvSpPr>
        <p:spPr>
          <a:xfrm>
            <a:off x="2115" y="821005"/>
            <a:ext cx="10484909" cy="122512"/>
          </a:xfrm>
          <a:custGeom>
            <a:avLst/>
            <a:gdLst>
              <a:gd name="connsiteX0" fmla="*/ 0 w 4211782"/>
              <a:gd name="connsiteY0" fmla="*/ 0 h 451715"/>
              <a:gd name="connsiteX1" fmla="*/ 4211782 w 4211782"/>
              <a:gd name="connsiteY1" fmla="*/ 0 h 451715"/>
              <a:gd name="connsiteX2" fmla="*/ 4211782 w 4211782"/>
              <a:gd name="connsiteY2" fmla="*/ 451715 h 451715"/>
              <a:gd name="connsiteX3" fmla="*/ 0 w 4211782"/>
              <a:gd name="connsiteY3" fmla="*/ 451715 h 451715"/>
              <a:gd name="connsiteX4" fmla="*/ 0 w 4211782"/>
              <a:gd name="connsiteY4" fmla="*/ 0 h 451715"/>
              <a:gd name="connsiteX0" fmla="*/ 0 w 4211782"/>
              <a:gd name="connsiteY0" fmla="*/ 0 h 451715"/>
              <a:gd name="connsiteX1" fmla="*/ 3920837 w 4211782"/>
              <a:gd name="connsiteY1" fmla="*/ 0 h 451715"/>
              <a:gd name="connsiteX2" fmla="*/ 4211782 w 4211782"/>
              <a:gd name="connsiteY2" fmla="*/ 451715 h 451715"/>
              <a:gd name="connsiteX3" fmla="*/ 0 w 4211782"/>
              <a:gd name="connsiteY3" fmla="*/ 451715 h 451715"/>
              <a:gd name="connsiteX4" fmla="*/ 0 w 4211782"/>
              <a:gd name="connsiteY4" fmla="*/ 0 h 45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11782" h="451715">
                <a:moveTo>
                  <a:pt x="0" y="0"/>
                </a:moveTo>
                <a:lnTo>
                  <a:pt x="3920837" y="0"/>
                </a:lnTo>
                <a:lnTo>
                  <a:pt x="4211782" y="451715"/>
                </a:lnTo>
                <a:lnTo>
                  <a:pt x="0" y="451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xmlns="" id="{23A66ECB-D48B-456D-B11B-4B19C4B7C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-3177"/>
            <a:ext cx="12193588" cy="811253"/>
          </a:xfrm>
          <a:custGeom>
            <a:avLst/>
            <a:gdLst>
              <a:gd name="T0" fmla="*/ 0 w 12192000"/>
              <a:gd name="T1" fmla="*/ 2198 h 768350"/>
              <a:gd name="T2" fmla="*/ 51721 w 12192000"/>
              <a:gd name="T3" fmla="*/ 2198 h 768350"/>
              <a:gd name="T4" fmla="*/ 51721 w 12192000"/>
              <a:gd name="T5" fmla="*/ 0 h 768350"/>
              <a:gd name="T6" fmla="*/ 0 w 12192000"/>
              <a:gd name="T7" fmla="*/ 0 h 768350"/>
              <a:gd name="T8" fmla="*/ 0 w 12192000"/>
              <a:gd name="T9" fmla="*/ 2198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dirty="0"/>
              <a:t>Состав Совета профилактики </a:t>
            </a:r>
            <a:r>
              <a:rPr lang="ru-RU" sz="3600" dirty="0" smtClean="0"/>
              <a:t> (СП)</a:t>
            </a:r>
            <a:endParaRPr lang="ru-RU" sz="3600" u="sng" dirty="0"/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7B3AAAE5-2142-4032-B708-8CCF9BA2460D}"/>
              </a:ext>
            </a:extLst>
          </p:cNvPr>
          <p:cNvSpPr/>
          <p:nvPr/>
        </p:nvSpPr>
        <p:spPr>
          <a:xfrm>
            <a:off x="166255" y="943517"/>
            <a:ext cx="12025745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Совет </a:t>
            </a:r>
            <a:r>
              <a:rPr lang="ru-RU" sz="2400" b="1" dirty="0" smtClean="0"/>
              <a:t>Профилактики </a:t>
            </a:r>
            <a:r>
              <a:rPr lang="ru-RU" sz="2400" b="1" dirty="0"/>
              <a:t>формируется из числа сотрудников организации образования (не менее 5-и человек) и утверждается приказом руководителя организации образования.  </a:t>
            </a:r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Председателем </a:t>
            </a:r>
            <a:r>
              <a:rPr lang="ru-RU" sz="2400" b="1" dirty="0" smtClean="0"/>
              <a:t>СП является </a:t>
            </a:r>
            <a:r>
              <a:rPr lang="ru-RU" sz="2400" b="1" dirty="0"/>
              <a:t>руководитель организации образования, </a:t>
            </a:r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секретарем </a:t>
            </a:r>
            <a:r>
              <a:rPr lang="ru-RU" sz="2400" b="1" dirty="0"/>
              <a:t>- социальный педагог или лицо его заменяющее. </a:t>
            </a:r>
            <a:endParaRPr lang="ru-RU" sz="2400" b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При необходимости к участию в заседании </a:t>
            </a:r>
            <a:r>
              <a:rPr lang="ru-RU" sz="2400" b="1" dirty="0" smtClean="0"/>
              <a:t>СП привлекаются: классный </a:t>
            </a:r>
            <a:r>
              <a:rPr lang="ru-RU" sz="2400" b="1" dirty="0"/>
              <a:t>руководитель, педагог- психолог, педагог-предметник, зональный инспектор полиции по делам несовершеннолетних, медицинский </a:t>
            </a:r>
            <a:r>
              <a:rPr lang="ru-RU" sz="2400" b="1" dirty="0" smtClean="0"/>
              <a:t>работник</a:t>
            </a:r>
            <a:endParaRPr lang="ru-RU" sz="2400" b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Для участия в заседании </a:t>
            </a:r>
            <a:r>
              <a:rPr lang="ru-RU" sz="2400" b="1" dirty="0" smtClean="0"/>
              <a:t>СП приглашаются </a:t>
            </a:r>
            <a:r>
              <a:rPr lang="ru-RU" sz="2400" b="1" dirty="0"/>
              <a:t>родители или иные законные представители обучающегося в отношении которого рассматривается вопрос</a:t>
            </a:r>
            <a:endParaRPr lang="ru-RU" sz="2400" b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Общую координацию осуществляет ответственный заместитель руководителя организации образования, </a:t>
            </a:r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контроль </a:t>
            </a:r>
            <a:r>
              <a:rPr lang="ru-RU" sz="2400" b="1" dirty="0"/>
              <a:t>обеспечивает руководитель организации образования</a:t>
            </a:r>
            <a:endParaRPr lang="ru-RU" sz="2400" b="1" u="sng" dirty="0"/>
          </a:p>
          <a:p>
            <a:pPr indent="361950" algn="just"/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24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47">
            <a:extLst>
              <a:ext uri="{FF2B5EF4-FFF2-40B4-BE49-F238E27FC236}">
                <a16:creationId xmlns:a16="http://schemas.microsoft.com/office/drawing/2014/main" xmlns="" id="{117700DF-02FD-4FC9-B55D-511790E48143}"/>
              </a:ext>
            </a:extLst>
          </p:cNvPr>
          <p:cNvSpPr/>
          <p:nvPr/>
        </p:nvSpPr>
        <p:spPr>
          <a:xfrm>
            <a:off x="0" y="640252"/>
            <a:ext cx="10484909" cy="220986"/>
          </a:xfrm>
          <a:custGeom>
            <a:avLst/>
            <a:gdLst>
              <a:gd name="connsiteX0" fmla="*/ 0 w 4211782"/>
              <a:gd name="connsiteY0" fmla="*/ 0 h 451715"/>
              <a:gd name="connsiteX1" fmla="*/ 4211782 w 4211782"/>
              <a:gd name="connsiteY1" fmla="*/ 0 h 451715"/>
              <a:gd name="connsiteX2" fmla="*/ 4211782 w 4211782"/>
              <a:gd name="connsiteY2" fmla="*/ 451715 h 451715"/>
              <a:gd name="connsiteX3" fmla="*/ 0 w 4211782"/>
              <a:gd name="connsiteY3" fmla="*/ 451715 h 451715"/>
              <a:gd name="connsiteX4" fmla="*/ 0 w 4211782"/>
              <a:gd name="connsiteY4" fmla="*/ 0 h 451715"/>
              <a:gd name="connsiteX0" fmla="*/ 0 w 4211782"/>
              <a:gd name="connsiteY0" fmla="*/ 0 h 451715"/>
              <a:gd name="connsiteX1" fmla="*/ 3920837 w 4211782"/>
              <a:gd name="connsiteY1" fmla="*/ 0 h 451715"/>
              <a:gd name="connsiteX2" fmla="*/ 4211782 w 4211782"/>
              <a:gd name="connsiteY2" fmla="*/ 451715 h 451715"/>
              <a:gd name="connsiteX3" fmla="*/ 0 w 4211782"/>
              <a:gd name="connsiteY3" fmla="*/ 451715 h 451715"/>
              <a:gd name="connsiteX4" fmla="*/ 0 w 4211782"/>
              <a:gd name="connsiteY4" fmla="*/ 0 h 45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11782" h="451715">
                <a:moveTo>
                  <a:pt x="0" y="0"/>
                </a:moveTo>
                <a:lnTo>
                  <a:pt x="3920837" y="0"/>
                </a:lnTo>
                <a:lnTo>
                  <a:pt x="4211782" y="451715"/>
                </a:lnTo>
                <a:lnTo>
                  <a:pt x="0" y="451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xmlns="" id="{23A66ECB-D48B-456D-B11B-4B19C4B7C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3588" cy="637953"/>
          </a:xfrm>
          <a:custGeom>
            <a:avLst/>
            <a:gdLst>
              <a:gd name="T0" fmla="*/ 0 w 12192000"/>
              <a:gd name="T1" fmla="*/ 2198 h 768350"/>
              <a:gd name="T2" fmla="*/ 51721 w 12192000"/>
              <a:gd name="T3" fmla="*/ 2198 h 768350"/>
              <a:gd name="T4" fmla="*/ 51721 w 12192000"/>
              <a:gd name="T5" fmla="*/ 0 h 768350"/>
              <a:gd name="T6" fmla="*/ 0 w 12192000"/>
              <a:gd name="T7" fmla="*/ 0 h 768350"/>
              <a:gd name="T8" fmla="*/ 0 w 12192000"/>
              <a:gd name="T9" fmla="*/ 2198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dirty="0"/>
              <a:t>В протоколе заседания Совета профилактики указывается</a:t>
            </a:r>
            <a:endParaRPr lang="ru-RU" sz="3600" b="1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2262" y="1113905"/>
            <a:ext cx="1150481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  <a:tab pos="6858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дата проведения,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  <a:tab pos="6858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данные об участниках (ФИО (при его наличии), должность),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  <a:tab pos="6858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повестка дня,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  <a:tab pos="6858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краткая выписка по итогам заслушивания,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  <a:tab pos="6858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принятое решение. </a:t>
            </a:r>
          </a:p>
          <a:p>
            <a:pPr indent="270510" algn="just">
              <a:spcAft>
                <a:spcPts val="0"/>
              </a:spcAft>
              <a:tabLst>
                <a:tab pos="457200" algn="l"/>
                <a:tab pos="685800" algn="l"/>
              </a:tabLst>
            </a:pPr>
            <a:endParaRPr lang="ru-RU" sz="28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0510" algn="just">
              <a:spcAft>
                <a:spcPts val="0"/>
              </a:spcAft>
              <a:tabLst>
                <a:tab pos="457200" algn="l"/>
                <a:tab pos="685800" algn="l"/>
              </a:tabLs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Совета профилактики подписывается председательствующим и секретарем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270510" algn="just">
              <a:spcAft>
                <a:spcPts val="0"/>
              </a:spcAft>
              <a:tabLst>
                <a:tab pos="457200" algn="l"/>
                <a:tab pos="685800" algn="l"/>
              </a:tabLst>
            </a:pPr>
            <a:endParaRPr lang="ru-RU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0510" algn="just">
              <a:spcAft>
                <a:spcPts val="0"/>
              </a:spcAft>
              <a:tabLst>
                <a:tab pos="457200" algn="l"/>
                <a:tab pos="685800" algn="l"/>
              </a:tabLst>
            </a:pPr>
            <a:endParaRPr lang="ru-RU" sz="28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0510" algn="just">
              <a:spcAft>
                <a:spcPts val="0"/>
              </a:spcAft>
              <a:tabLst>
                <a:tab pos="457200" algn="l"/>
                <a:tab pos="685800" algn="l"/>
              </a:tabLst>
            </a:pPr>
            <a:r>
              <a:rPr lang="ru-RU" sz="2800" b="1" dirty="0">
                <a:solidFill>
                  <a:srgbClr val="002060"/>
                </a:solidFill>
              </a:rPr>
              <a:t>При разборе персональных дел вместе с учащимися приглашаются родитель или законный	 представитель обучающегося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24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47">
            <a:extLst>
              <a:ext uri="{FF2B5EF4-FFF2-40B4-BE49-F238E27FC236}">
                <a16:creationId xmlns:a16="http://schemas.microsoft.com/office/drawing/2014/main" xmlns="" id="{117700DF-02FD-4FC9-B55D-511790E48143}"/>
              </a:ext>
            </a:extLst>
          </p:cNvPr>
          <p:cNvSpPr/>
          <p:nvPr/>
        </p:nvSpPr>
        <p:spPr>
          <a:xfrm>
            <a:off x="0" y="640252"/>
            <a:ext cx="10484909" cy="220986"/>
          </a:xfrm>
          <a:custGeom>
            <a:avLst/>
            <a:gdLst>
              <a:gd name="connsiteX0" fmla="*/ 0 w 4211782"/>
              <a:gd name="connsiteY0" fmla="*/ 0 h 451715"/>
              <a:gd name="connsiteX1" fmla="*/ 4211782 w 4211782"/>
              <a:gd name="connsiteY1" fmla="*/ 0 h 451715"/>
              <a:gd name="connsiteX2" fmla="*/ 4211782 w 4211782"/>
              <a:gd name="connsiteY2" fmla="*/ 451715 h 451715"/>
              <a:gd name="connsiteX3" fmla="*/ 0 w 4211782"/>
              <a:gd name="connsiteY3" fmla="*/ 451715 h 451715"/>
              <a:gd name="connsiteX4" fmla="*/ 0 w 4211782"/>
              <a:gd name="connsiteY4" fmla="*/ 0 h 451715"/>
              <a:gd name="connsiteX0" fmla="*/ 0 w 4211782"/>
              <a:gd name="connsiteY0" fmla="*/ 0 h 451715"/>
              <a:gd name="connsiteX1" fmla="*/ 3920837 w 4211782"/>
              <a:gd name="connsiteY1" fmla="*/ 0 h 451715"/>
              <a:gd name="connsiteX2" fmla="*/ 4211782 w 4211782"/>
              <a:gd name="connsiteY2" fmla="*/ 451715 h 451715"/>
              <a:gd name="connsiteX3" fmla="*/ 0 w 4211782"/>
              <a:gd name="connsiteY3" fmla="*/ 451715 h 451715"/>
              <a:gd name="connsiteX4" fmla="*/ 0 w 4211782"/>
              <a:gd name="connsiteY4" fmla="*/ 0 h 45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11782" h="451715">
                <a:moveTo>
                  <a:pt x="0" y="0"/>
                </a:moveTo>
                <a:lnTo>
                  <a:pt x="3920837" y="0"/>
                </a:lnTo>
                <a:lnTo>
                  <a:pt x="4211782" y="451715"/>
                </a:lnTo>
                <a:lnTo>
                  <a:pt x="0" y="451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xmlns="" id="{23A66ECB-D48B-456D-B11B-4B19C4B7C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3588" cy="637953"/>
          </a:xfrm>
          <a:custGeom>
            <a:avLst/>
            <a:gdLst>
              <a:gd name="T0" fmla="*/ 0 w 12192000"/>
              <a:gd name="T1" fmla="*/ 2198 h 768350"/>
              <a:gd name="T2" fmla="*/ 51721 w 12192000"/>
              <a:gd name="T3" fmla="*/ 2198 h 768350"/>
              <a:gd name="T4" fmla="*/ 51721 w 12192000"/>
              <a:gd name="T5" fmla="*/ 0 h 768350"/>
              <a:gd name="T6" fmla="*/ 0 w 12192000"/>
              <a:gd name="T7" fmla="*/ 0 h 768350"/>
              <a:gd name="T8" fmla="*/ 0 w 12192000"/>
              <a:gd name="T9" fmla="*/ 2198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/>
              <a:t>Документация Совета профилактики</a:t>
            </a:r>
            <a:r>
              <a:rPr lang="ru-RU" sz="3600" dirty="0"/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32262" y="1113905"/>
            <a:ext cx="1150481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dirty="0"/>
              <a:t>Приказ о создании совета профилактики.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dirty="0"/>
              <a:t>График работы </a:t>
            </a:r>
            <a:r>
              <a:rPr lang="ru-RU" sz="2800" b="1" dirty="0" smtClean="0"/>
              <a:t>СП.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План работы СП на год.</a:t>
            </a:r>
            <a:endParaRPr lang="ru-RU" sz="2800" b="1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dirty="0"/>
              <a:t>Журнал </a:t>
            </a:r>
            <a:r>
              <a:rPr lang="ru-RU" sz="2800" b="1" dirty="0" smtClean="0"/>
              <a:t>заседаний (протоколы заседаний) </a:t>
            </a:r>
            <a:endParaRPr lang="ru-RU" sz="2800" b="1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dirty="0"/>
              <a:t>материалы на  учащихся, состоящих на ВШУ.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3836626"/>
            <a:ext cx="1219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Совет профилактике осуществляет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 за обеспечением психолого-педагогического сопровождения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несовершеннолетних, поставленных на ВШУ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индивидуальным планом профилактической работы (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ИППР)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26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4769</TotalTime>
  <Words>274</Words>
  <Application>Microsoft Office PowerPoint</Application>
  <PresentationFormat>Широкоэкранный</PresentationFormat>
  <Paragraphs>56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Symbol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390</cp:revision>
  <cp:lastPrinted>2022-05-28T07:06:36Z</cp:lastPrinted>
  <dcterms:created xsi:type="dcterms:W3CDTF">2022-01-28T14:39:29Z</dcterms:created>
  <dcterms:modified xsi:type="dcterms:W3CDTF">2023-10-16T10:10:09Z</dcterms:modified>
</cp:coreProperties>
</file>