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6" r:id="rId2"/>
    <p:sldId id="300" r:id="rId3"/>
    <p:sldId id="301" r:id="rId4"/>
    <p:sldId id="299" r:id="rId5"/>
    <p:sldId id="295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F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6" autoAdjust="0"/>
    <p:restoredTop sz="78630" autoAdjust="0"/>
  </p:normalViewPr>
  <p:slideViewPr>
    <p:cSldViewPr snapToGrid="0">
      <p:cViewPr varScale="1">
        <p:scale>
          <a:sx n="91" d="100"/>
          <a:sy n="91" d="100"/>
        </p:scale>
        <p:origin x="133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2A2CC-A284-40EA-A599-947641DC629E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A0941-AF49-43AC-A0C3-C306F0847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855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56C1B-1A89-4584-8E8B-0885C183183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74B1A-36D6-4EA0-87E0-456F15307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52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Форму плана  утвердим по итогам работы рабочей группы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A74B1A-36D6-4EA0-87E0-456F15307AF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99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A74B1A-36D6-4EA0-87E0-456F15307AF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115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75F57E7-220F-4EAB-97AC-799FF88DF35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DC9F34-52F5-4987-814C-5ED921C66E9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56352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57E7-220F-4EAB-97AC-799FF88DF35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9F34-52F5-4987-814C-5ED921C66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75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57E7-220F-4EAB-97AC-799FF88DF35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9F34-52F5-4987-814C-5ED921C66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90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57E7-220F-4EAB-97AC-799FF88DF35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9F34-52F5-4987-814C-5ED921C66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18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5F57E7-220F-4EAB-97AC-799FF88DF35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DC9F34-52F5-4987-814C-5ED921C66E9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37892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57E7-220F-4EAB-97AC-799FF88DF35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9F34-52F5-4987-814C-5ED921C66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1256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57E7-220F-4EAB-97AC-799FF88DF35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9F34-52F5-4987-814C-5ED921C66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4284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57E7-220F-4EAB-97AC-799FF88DF35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9F34-52F5-4987-814C-5ED921C66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579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57E7-220F-4EAB-97AC-799FF88DF35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9F34-52F5-4987-814C-5ED921C66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05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5F57E7-220F-4EAB-97AC-799FF88DF35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DC9F34-52F5-4987-814C-5ED921C66E9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863446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5F57E7-220F-4EAB-97AC-799FF88DF35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DC9F34-52F5-4987-814C-5ED921C66E9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533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75F57E7-220F-4EAB-97AC-799FF88DF35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8DC9F34-52F5-4987-814C-5ED921C66E9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633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FB2051-F60A-45D8-9BF4-57A709E9A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6553" y="3218763"/>
            <a:ext cx="9741169" cy="935681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800" b="1" cap="all" dirty="0" smtClean="0">
                <a:solidFill>
                  <a:srgbClr val="00206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Критерии составления плана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800" b="1" cap="all" dirty="0" smtClean="0">
                <a:solidFill>
                  <a:srgbClr val="00206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и протоколов совета профилактики</a:t>
            </a:r>
            <a:endParaRPr lang="ru-RU" altLang="ru-RU" sz="2800" b="1" cap="all" dirty="0">
              <a:solidFill>
                <a:srgbClr val="002060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C603615-97F2-4307-A718-7A17B90C1EF8}"/>
              </a:ext>
            </a:extLst>
          </p:cNvPr>
          <p:cNvSpPr/>
          <p:nvPr/>
        </p:nvSpPr>
        <p:spPr>
          <a:xfrm>
            <a:off x="2616303" y="995637"/>
            <a:ext cx="88862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solidFill>
                  <a:srgbClr val="0070C0"/>
                </a:solidFill>
              </a:rPr>
              <a:t>КГУ </a:t>
            </a:r>
            <a:r>
              <a:rPr lang="ru-RU" dirty="0" smtClean="0">
                <a:solidFill>
                  <a:srgbClr val="0070C0"/>
                </a:solidFill>
              </a:rPr>
              <a:t>«Общеобразовательная школа № 27» Отдела образования г. Темиртау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Управления образования Карагандинской области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221C0B-09AC-4A6B-ABE5-5EC021B43DBC}"/>
              </a:ext>
            </a:extLst>
          </p:cNvPr>
          <p:cNvSpPr txBox="1"/>
          <p:nvPr/>
        </p:nvSpPr>
        <p:spPr>
          <a:xfrm>
            <a:off x="9348511" y="5731240"/>
            <a:ext cx="1769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Октябрь </a:t>
            </a:r>
            <a:r>
              <a:rPr lang="ru-RU" dirty="0">
                <a:solidFill>
                  <a:srgbClr val="00B0F0"/>
                </a:solidFill>
              </a:rPr>
              <a:t>2023 г.</a:t>
            </a:r>
          </a:p>
        </p:txBody>
      </p:sp>
      <p:pic>
        <p:nvPicPr>
          <p:cNvPr id="8" name="Picture 2" descr="Picture 2">
            <a:extLst>
              <a:ext uri="{FF2B5EF4-FFF2-40B4-BE49-F238E27FC236}">
                <a16:creationId xmlns:a16="http://schemas.microsoft.com/office/drawing/2014/main" id="{4F225128-503A-4A08-B50D-848B9B2BD50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4024" t="9386" r="1367"/>
          <a:stretch>
            <a:fillRect/>
          </a:stretch>
        </p:blipFill>
        <p:spPr>
          <a:xfrm flipH="1">
            <a:off x="-76280" y="1996750"/>
            <a:ext cx="1354646" cy="487164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02635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131" y="136617"/>
            <a:ext cx="9601200" cy="1485900"/>
          </a:xfrm>
        </p:spPr>
        <p:txBody>
          <a:bodyPr>
            <a:norm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  <a:tabLst>
                <a:tab pos="503238" algn="l"/>
              </a:tabLst>
            </a:pPr>
            <a:r>
              <a:rPr lang="ru-RU" alt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br>
              <a:rPr lang="ru-RU" alt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20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работы </a:t>
            </a:r>
            <a:r>
              <a:rPr lang="ru-RU" altLang="en-US" sz="2000" b="1" dirty="0">
                <a:solidFill>
                  <a:srgbClr val="002060"/>
                </a:solidFill>
                <a:ea typeface="Times New Roman" panose="02020603050405020304" pitchFamily="18" charset="0"/>
              </a:rPr>
              <a:t>Совета 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профилактики </a:t>
            </a:r>
            <a:r>
              <a:rPr lang="ru-RU" alt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alt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alt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 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2023 – 2024 учебный год</a:t>
            </a:r>
            <a:r>
              <a:rPr lang="ru-RU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/>
            </a:r>
            <a:br>
              <a:rPr lang="ru-RU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</a:br>
            <a:endParaRPr lang="en-US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98676"/>
              </p:ext>
            </p:extLst>
          </p:nvPr>
        </p:nvGraphicFramePr>
        <p:xfrm>
          <a:off x="1403131" y="1183726"/>
          <a:ext cx="10421008" cy="53606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045">
                  <a:extLst>
                    <a:ext uri="{9D8B030D-6E8A-4147-A177-3AD203B41FA5}">
                      <a16:colId xmlns:a16="http://schemas.microsoft.com/office/drawing/2014/main" val="1733783729"/>
                    </a:ext>
                  </a:extLst>
                </a:gridCol>
                <a:gridCol w="7322030">
                  <a:extLst>
                    <a:ext uri="{9D8B030D-6E8A-4147-A177-3AD203B41FA5}">
                      <a16:colId xmlns:a16="http://schemas.microsoft.com/office/drawing/2014/main" val="516787036"/>
                    </a:ext>
                  </a:extLst>
                </a:gridCol>
                <a:gridCol w="895684">
                  <a:extLst>
                    <a:ext uri="{9D8B030D-6E8A-4147-A177-3AD203B41FA5}">
                      <a16:colId xmlns:a16="http://schemas.microsoft.com/office/drawing/2014/main" val="694782704"/>
                    </a:ext>
                  </a:extLst>
                </a:gridCol>
                <a:gridCol w="1776249">
                  <a:extLst>
                    <a:ext uri="{9D8B030D-6E8A-4147-A177-3AD203B41FA5}">
                      <a16:colId xmlns:a16="http://schemas.microsoft.com/office/drawing/2014/main" val="2849351347"/>
                    </a:ext>
                  </a:extLst>
                </a:gridCol>
              </a:tblGrid>
              <a:tr h="319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№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Содержание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Сроки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Ответственные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314960"/>
                  </a:ext>
                </a:extLst>
              </a:tr>
              <a:tr h="109596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0292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</a:rPr>
                        <a:t>Решение организационных вопросов по планированию работы СПП на учебный год. Анализ работы за 2022-2023 </a:t>
                      </a:r>
                      <a:r>
                        <a:rPr lang="ru-RU" sz="1400" dirty="0" err="1">
                          <a:effectLst/>
                        </a:rPr>
                        <a:t>у.г</a:t>
                      </a:r>
                      <a:r>
                        <a:rPr lang="ru-RU" sz="1400" dirty="0">
                          <a:effectLst/>
                        </a:rPr>
                        <a:t>. Утверждение плана работы на 2022-2024 учебный год.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</a:rPr>
                        <a:t>Корректировка списков учащихся и семей, состоящих на профилактическом учете.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август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Зам по ВР, соц педагог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/>
                </a:tc>
                <a:extLst>
                  <a:ext uri="{0D108BD9-81ED-4DB2-BD59-A6C34878D82A}">
                    <a16:rowId xmlns:a16="http://schemas.microsoft.com/office/drawing/2014/main" val="2896810933"/>
                  </a:ext>
                </a:extLst>
              </a:tr>
              <a:tr h="1095966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0292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</a:rPr>
                        <a:t>Отчет классных руководителей по работе с учащимися, подозреваемых в совершении преступлений за летний период.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</a:rPr>
                        <a:t>Отчет классных руководителей с условно – осужденными учащимися, и учащимися, состоящими в службе пробации г. Темиртау.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Сентябрь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Зам по ВР</a:t>
                      </a:r>
                      <a:endParaRPr lang="en-US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Соц. педагог</a:t>
                      </a:r>
                      <a:endParaRPr lang="en-US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/>
                </a:tc>
                <a:extLst>
                  <a:ext uri="{0D108BD9-81ED-4DB2-BD59-A6C34878D82A}">
                    <a16:rowId xmlns:a16="http://schemas.microsoft.com/office/drawing/2014/main" val="2500265541"/>
                  </a:ext>
                </a:extLst>
              </a:tr>
              <a:tr h="876774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0292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</a:rPr>
                        <a:t>Отчет по выполнению решений КДН и ЗП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</a:rPr>
                        <a:t>Рассмотрение вопросов нарушения </a:t>
                      </a:r>
                      <a:r>
                        <a:rPr lang="ru-RU" sz="1400" dirty="0" err="1">
                          <a:effectLst/>
                        </a:rPr>
                        <a:t>внутришкольной</a:t>
                      </a:r>
                      <a:r>
                        <a:rPr lang="ru-RU" sz="1400" dirty="0">
                          <a:effectLst/>
                        </a:rPr>
                        <a:t> дисциплины учащимися, пропусков учебных занятий без уважительной причины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en-US" sz="1800" dirty="0">
                        <a:effectLst/>
                      </a:endParaRPr>
                    </a:p>
                  </a:txBody>
                  <a:tcPr marL="61047" marR="610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Октябрь,</a:t>
                      </a:r>
                      <a:endParaRPr lang="en-US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Зам по ВР</a:t>
                      </a:r>
                      <a:endParaRPr lang="en-US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Соц педагог.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/>
                </a:tc>
                <a:extLst>
                  <a:ext uri="{0D108BD9-81ED-4DB2-BD59-A6C34878D82A}">
                    <a16:rowId xmlns:a16="http://schemas.microsoft.com/office/drawing/2014/main" val="2422911492"/>
                  </a:ext>
                </a:extLst>
              </a:tr>
              <a:tr h="876774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</a:rPr>
                        <a:t>Отчет классных руководителей по работе с детьми, склонными к бродяжничеству..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</a:rPr>
                        <a:t>Отчет классных руководителей 1-11 классов по работе с учащимися и семьями, состоящими на профилактическом учете </a:t>
                      </a:r>
                      <a:r>
                        <a:rPr lang="ru-RU" sz="1400" dirty="0" smtClean="0">
                          <a:effectLst/>
                        </a:rPr>
                        <a:t>ГЮП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Ноябрь, 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Кл. рук.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/>
                </a:tc>
                <a:extLst>
                  <a:ext uri="{0D108BD9-81ED-4DB2-BD59-A6C34878D82A}">
                    <a16:rowId xmlns:a16="http://schemas.microsoft.com/office/drawing/2014/main" val="577996424"/>
                  </a:ext>
                </a:extLst>
              </a:tr>
              <a:tr h="1095966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5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</a:rPr>
                        <a:t>Рассмотрение вопросов нарушения </a:t>
                      </a:r>
                      <a:r>
                        <a:rPr lang="ru-RU" sz="1400" dirty="0" err="1">
                          <a:effectLst/>
                        </a:rPr>
                        <a:t>внутришкольной</a:t>
                      </a:r>
                      <a:r>
                        <a:rPr lang="ru-RU" sz="1400" dirty="0">
                          <a:effectLst/>
                        </a:rPr>
                        <a:t> дисциплины учащимися, пропусков учебных занятий без уважительной причины.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</a:rPr>
                        <a:t>Отчет классных руководителей 1-11 классов по работе с учащимися и семьями, состоящими на профилактическом учете </a:t>
                      </a:r>
                      <a:r>
                        <a:rPr lang="ru-RU" sz="1400" dirty="0" smtClean="0">
                          <a:effectLst/>
                        </a:rPr>
                        <a:t>ВШУ</a:t>
                      </a:r>
                      <a:endParaRPr lang="en-US" sz="1800" dirty="0">
                        <a:effectLst/>
                      </a:endParaRPr>
                    </a:p>
                  </a:txBody>
                  <a:tcPr marL="61047" marR="610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Декабрь</a:t>
                      </a:r>
                      <a:endParaRPr lang="en-US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Зам по ВР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Соц</a:t>
                      </a:r>
                      <a:r>
                        <a:rPr lang="ru-RU" sz="1400" dirty="0">
                          <a:effectLst/>
                        </a:rPr>
                        <a:t> педагог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7" marR="61047" marT="0" marB="0"/>
                </a:tc>
                <a:extLst>
                  <a:ext uri="{0D108BD9-81ED-4DB2-BD59-A6C34878D82A}">
                    <a16:rowId xmlns:a16="http://schemas.microsoft.com/office/drawing/2014/main" val="879855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759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531923"/>
              </p:ext>
            </p:extLst>
          </p:nvPr>
        </p:nvGraphicFramePr>
        <p:xfrm>
          <a:off x="1975946" y="546539"/>
          <a:ext cx="8744607" cy="6043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933">
                  <a:extLst>
                    <a:ext uri="{9D8B030D-6E8A-4147-A177-3AD203B41FA5}">
                      <a16:colId xmlns:a16="http://schemas.microsoft.com/office/drawing/2014/main" val="3146142586"/>
                    </a:ext>
                  </a:extLst>
                </a:gridCol>
                <a:gridCol w="5942569">
                  <a:extLst>
                    <a:ext uri="{9D8B030D-6E8A-4147-A177-3AD203B41FA5}">
                      <a16:colId xmlns:a16="http://schemas.microsoft.com/office/drawing/2014/main" val="399084150"/>
                    </a:ext>
                  </a:extLst>
                </a:gridCol>
                <a:gridCol w="1009145">
                  <a:extLst>
                    <a:ext uri="{9D8B030D-6E8A-4147-A177-3AD203B41FA5}">
                      <a16:colId xmlns:a16="http://schemas.microsoft.com/office/drawing/2014/main" val="537020361"/>
                    </a:ext>
                  </a:extLst>
                </a:gridCol>
                <a:gridCol w="1232960">
                  <a:extLst>
                    <a:ext uri="{9D8B030D-6E8A-4147-A177-3AD203B41FA5}">
                      <a16:colId xmlns:a16="http://schemas.microsoft.com/office/drawing/2014/main" val="326212568"/>
                    </a:ext>
                  </a:extLst>
                </a:gridCol>
              </a:tblGrid>
              <a:tr h="966952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6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</a:rPr>
                        <a:t>Заслушать отчеты и анализ работы общественных наставников с учащимися, состоящими на учете </a:t>
                      </a:r>
                      <a:r>
                        <a:rPr lang="ru-RU" sz="1400" dirty="0" smtClean="0">
                          <a:effectLst/>
                        </a:rPr>
                        <a:t>ГЮП.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</a:rPr>
                        <a:t>Отчет классных руководителей по работе с учащимися, подозреваемыми в совершений преступлений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Январь, 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Наставники,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психологи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extLst>
                  <a:ext uri="{0D108BD9-81ED-4DB2-BD59-A6C34878D82A}">
                    <a16:rowId xmlns:a16="http://schemas.microsoft.com/office/drawing/2014/main" val="2702608557"/>
                  </a:ext>
                </a:extLst>
              </a:tr>
              <a:tr h="1208689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7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</a:rPr>
                        <a:t>Заслушать отчет работы школьного психолога с учащимися, состоящими на учете </a:t>
                      </a:r>
                      <a:r>
                        <a:rPr lang="ru-RU" sz="1400" dirty="0" smtClean="0">
                          <a:effectLst/>
                        </a:rPr>
                        <a:t>ГЮП.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</a:rPr>
                        <a:t>Рассмотрение вопросов профилактического характера: организации учебы, занятости учащихся, улучшения работы по профилактике асоциального поведения несовершеннолетних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февраль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Психологи 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Зам по ВР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Соц</a:t>
                      </a:r>
                      <a:r>
                        <a:rPr lang="ru-RU" sz="1400" dirty="0">
                          <a:effectLst/>
                        </a:rPr>
                        <a:t> педагог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extLst>
                  <a:ext uri="{0D108BD9-81ED-4DB2-BD59-A6C34878D82A}">
                    <a16:rowId xmlns:a16="http://schemas.microsoft.com/office/drawing/2014/main" val="2777704508"/>
                  </a:ext>
                </a:extLst>
              </a:tr>
              <a:tr h="966952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8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</a:rPr>
                        <a:t>Заслушать отчеты классных руководителей  по организации работы с учащимися, находящимися в ЦАН.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</a:rPr>
                        <a:t>Отчет классных руководителей по работе с учащимися и семьями, состоящими на профилактическом учете.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март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Зам по ВР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extLst>
                  <a:ext uri="{0D108BD9-81ED-4DB2-BD59-A6C34878D82A}">
                    <a16:rowId xmlns:a16="http://schemas.microsoft.com/office/drawing/2014/main" val="2039304820"/>
                  </a:ext>
                </a:extLst>
              </a:tr>
              <a:tr h="966952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9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>
                          <a:effectLst/>
                        </a:rPr>
                        <a:t>Заслушать отчет классных руководителей  по организации работы с детьми, склонными к бродяжничеству.</a:t>
                      </a:r>
                      <a:endParaRPr lang="en-US" sz="14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>
                          <a:effectLst/>
                        </a:rPr>
                        <a:t>Рассмотрение вопросов нарушения внутришкольной дисциплины учащимися, пропусков учебных занятий без уважительной причины.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апрель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Зам по ВР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extLst>
                  <a:ext uri="{0D108BD9-81ED-4DB2-BD59-A6C34878D82A}">
                    <a16:rowId xmlns:a16="http://schemas.microsoft.com/office/drawing/2014/main" val="3244943173"/>
                  </a:ext>
                </a:extLst>
              </a:tr>
              <a:tr h="1208689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10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>
                          <a:effectLst/>
                        </a:rPr>
                        <a:t>Заслушать  отчеты социального педагога   по выполнению решений КДН и ЗП.</a:t>
                      </a:r>
                      <a:endParaRPr lang="en-US" sz="14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>
                          <a:effectLst/>
                        </a:rPr>
                        <a:t>Заслушать отчет работы школьного психолога за год с</a:t>
                      </a:r>
                      <a:endParaRPr lang="en-US" sz="1400">
                        <a:effectLst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учащимися, состоящими на учете ГЮП ВОП, ВШУ</a:t>
                      </a:r>
                      <a:endParaRPr lang="en-US" sz="14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>
                          <a:effectLst/>
                        </a:rPr>
                        <a:t>Организация работы летней площадки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май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Классные руководители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Зам по ВР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Соц</a:t>
                      </a:r>
                      <a:r>
                        <a:rPr lang="ru-RU" sz="1400" dirty="0" smtClean="0">
                          <a:effectLst/>
                        </a:rPr>
                        <a:t> педагог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extLst>
                  <a:ext uri="{0D108BD9-81ED-4DB2-BD59-A6C34878D82A}">
                    <a16:rowId xmlns:a16="http://schemas.microsoft.com/office/drawing/2014/main" val="1121769193"/>
                  </a:ext>
                </a:extLst>
              </a:tr>
              <a:tr h="7252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>
                          <a:effectLst/>
                        </a:rPr>
                        <a:t>Заслушать вопрос о правонарушениях, совершенных учащимися школы,  в течение учебного года.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течение года 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необход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Зам по ВР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</a:rPr>
                        <a:t>Соц</a:t>
                      </a:r>
                      <a:r>
                        <a:rPr lang="ru-RU" sz="1400" dirty="0" smtClean="0">
                          <a:effectLst/>
                        </a:rPr>
                        <a:t> педагог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05" marR="58605" marT="0" marB="0"/>
                </a:tc>
                <a:extLst>
                  <a:ext uri="{0D108BD9-81ED-4DB2-BD59-A6C34878D82A}">
                    <a16:rowId xmlns:a16="http://schemas.microsoft.com/office/drawing/2014/main" val="1958725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869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784" y="1224373"/>
            <a:ext cx="84151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1000"/>
              </a:spcBef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rgbClr val="0070C0"/>
                </a:solidFill>
              </a:rPr>
              <a:t>ПОРЯДОК ПОСТАНОВКИ НА ВШУ.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25309" y="1724416"/>
            <a:ext cx="10932364" cy="48453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    </a:t>
            </a:r>
            <a:r>
              <a:rPr lang="ru-RU" sz="2000" dirty="0" smtClean="0">
                <a:solidFill>
                  <a:srgbClr val="002060"/>
                </a:solidFill>
              </a:rPr>
              <a:t>В </a:t>
            </a:r>
            <a:r>
              <a:rPr lang="ru-RU" sz="2000" dirty="0">
                <a:solidFill>
                  <a:srgbClr val="002060"/>
                </a:solidFill>
              </a:rPr>
              <a:t>протоколе  заседания указывается: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дата проведения, 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данные от участниках ФИО (при наличии), должность, 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повестка, 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краткая выписка по итогам заслушивания,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 принятое решение</a:t>
            </a:r>
          </a:p>
          <a:p>
            <a:pPr algn="just">
              <a:buClr>
                <a:srgbClr val="0070C0"/>
              </a:buClr>
            </a:pP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     </a:t>
            </a:r>
            <a:r>
              <a:rPr lang="ru-RU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Протокол </a:t>
            </a:r>
            <a:r>
              <a:rPr lang="ru-RU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Совета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подписывается председателем и секретарем</a:t>
            </a:r>
          </a:p>
          <a:p>
            <a:pPr algn="just">
              <a:buClr>
                <a:srgbClr val="0070C0"/>
              </a:buClr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  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К материалам Совета прикладываются индивидуальные </a:t>
            </a:r>
            <a:r>
              <a:rPr lang="ru-RU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планы профилактической работы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. </a:t>
            </a:r>
          </a:p>
          <a:p>
            <a:pPr algn="just">
              <a:buClr>
                <a:srgbClr val="0070C0"/>
              </a:buClr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  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Один экземпляр индивидуального плана профилактической работы  предоставляется родителям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 или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законным представителям </a:t>
            </a:r>
          </a:p>
          <a:p>
            <a:pPr algn="just"/>
            <a:endParaRPr lang="ru-RU" sz="1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62972" y="2884453"/>
            <a:ext cx="256154" cy="7239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62972" y="4490346"/>
            <a:ext cx="302514" cy="7239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6F6A7F4-AE4D-41AA-BB01-B78616FCE9BF}"/>
              </a:ext>
            </a:extLst>
          </p:cNvPr>
          <p:cNvSpPr/>
          <p:nvPr/>
        </p:nvSpPr>
        <p:spPr>
          <a:xfrm>
            <a:off x="1208868" y="231888"/>
            <a:ext cx="8233652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Министра просвещения Республики Казахстан от 3 марта 2023 года № 61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Методические рекомендации по ведению </a:t>
            </a:r>
            <a:r>
              <a:rPr lang="ru-RU" sz="2000" b="1" dirty="0" err="1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учета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организациях среднего образования</a:t>
            </a:r>
          </a:p>
        </p:txBody>
      </p:sp>
      <p:pic>
        <p:nvPicPr>
          <p:cNvPr id="15" name="Рисунок 14" descr="Контрольный список со сплошной заливкой">
            <a:extLst>
              <a:ext uri="{FF2B5EF4-FFF2-40B4-BE49-F238E27FC236}">
                <a16:creationId xmlns:a16="http://schemas.microsoft.com/office/drawing/2014/main" id="{8BB57BEF-BE05-47FC-9D62-4F38478F9F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13031" y="78806"/>
            <a:ext cx="1260269" cy="126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590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A449CCA-F91C-48E5-8CD9-2B15D63182C5}"/>
              </a:ext>
            </a:extLst>
          </p:cNvPr>
          <p:cNvSpPr/>
          <p:nvPr/>
        </p:nvSpPr>
        <p:spPr>
          <a:xfrm>
            <a:off x="1091049" y="1837950"/>
            <a:ext cx="10505206" cy="2726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Clr>
                <a:srgbClr val="0070C0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позитивные изменения в поведении несовершеннолетнего(</a:t>
            </a:r>
            <a:r>
              <a:rPr lang="ru-RU" sz="2000" i="1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положительная динамика социализации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)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Clr>
                <a:srgbClr val="0070C0"/>
              </a:buClr>
              <a:buSzPct val="150000"/>
              <a:buFont typeface="Wingdings" panose="05000000000000000000" pitchFamily="2" charset="2"/>
              <a:buChar char="§"/>
            </a:pP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Clr>
                <a:srgbClr val="0070C0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положительная характеристика классного руководителя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0070C0"/>
              </a:buClr>
              <a:buSzPct val="150000"/>
            </a:pP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Clr>
                <a:srgbClr val="0070C0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улучшение обстоятельств жизни ребенка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0070C0"/>
              </a:buClr>
              <a:buSzPct val="150000"/>
            </a:pP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Clr>
                <a:srgbClr val="0070C0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другие объективные причины (переезд, смена места учебы). </a:t>
            </a:r>
            <a:endParaRPr lang="ru-RU" sz="2000" dirty="0" smtClean="0">
              <a:solidFill>
                <a:srgbClr val="00206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0070C0"/>
              </a:buClr>
              <a:buSzPct val="150000"/>
            </a:pPr>
            <a:r>
              <a:rPr lang="ru-RU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Все причины и снования необходимо прописать в протоколе</a:t>
            </a:r>
            <a:endParaRPr lang="ru-RU" dirty="0">
              <a:solidFill>
                <a:srgbClr val="FF000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D507FF-01D8-49D2-B983-EAF6777BAE12}"/>
              </a:ext>
            </a:extLst>
          </p:cNvPr>
          <p:cNvSpPr txBox="1"/>
          <p:nvPr/>
        </p:nvSpPr>
        <p:spPr>
          <a:xfrm>
            <a:off x="1091049" y="1302187"/>
            <a:ext cx="82169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Основанием для снятия с ВШУ является: </a:t>
            </a:r>
          </a:p>
        </p:txBody>
      </p:sp>
      <p:sp>
        <p:nvSpPr>
          <p:cNvPr id="13" name="Скругленный прямоугольник 10">
            <a:extLst>
              <a:ext uri="{FF2B5EF4-FFF2-40B4-BE49-F238E27FC236}">
                <a16:creationId xmlns:a16="http://schemas.microsoft.com/office/drawing/2014/main" id="{715445B3-9E15-475A-B6AC-910707265F57}"/>
              </a:ext>
            </a:extLst>
          </p:cNvPr>
          <p:cNvSpPr/>
          <p:nvPr/>
        </p:nvSpPr>
        <p:spPr>
          <a:xfrm>
            <a:off x="1009223" y="4658122"/>
            <a:ext cx="10587032" cy="151660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just"/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В случае перевода обучающегося, состоящего на ВШУ, в другую организацию образования, информация о проведенной профилактической работе  передается по месту учебы в соответствии с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алгоритмом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, утвержденным Управлением образования области.</a:t>
            </a:r>
          </a:p>
        </p:txBody>
      </p:sp>
      <p:pic>
        <p:nvPicPr>
          <p:cNvPr id="3" name="Рисунок 2" descr="Контрольный список со сплошной заливкой">
            <a:extLst>
              <a:ext uri="{FF2B5EF4-FFF2-40B4-BE49-F238E27FC236}">
                <a16:creationId xmlns:a16="http://schemas.microsoft.com/office/drawing/2014/main" id="{1BAF0599-05F2-4718-931D-0871064283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44866" y="231888"/>
            <a:ext cx="1260269" cy="1260269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A7969BD-71B0-41ED-88A1-AC2F75AB72BD}"/>
              </a:ext>
            </a:extLst>
          </p:cNvPr>
          <p:cNvSpPr/>
          <p:nvPr/>
        </p:nvSpPr>
        <p:spPr>
          <a:xfrm>
            <a:off x="1208868" y="231888"/>
            <a:ext cx="8233652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Министра просвещения Республики Казахстан от 3 марта 2023 года № 61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Методические рекомендации по ведению </a:t>
            </a:r>
            <a:r>
              <a:rPr lang="ru-RU" sz="2000" b="1" dirty="0" err="1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учета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организациях среднего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983516864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Другая 3">
      <a:dk1>
        <a:srgbClr val="0070C0"/>
      </a:dk1>
      <a:lt1>
        <a:sysClr val="window" lastClr="FFFFFF"/>
      </a:lt1>
      <a:dk2>
        <a:srgbClr val="002060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1333</TotalTime>
  <Words>619</Words>
  <Application>Microsoft Office PowerPoint</Application>
  <PresentationFormat>Широкоэкранный</PresentationFormat>
  <Paragraphs>111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Arial Narrow</vt:lpstr>
      <vt:lpstr>Calibri</vt:lpstr>
      <vt:lpstr>Franklin Gothic Book</vt:lpstr>
      <vt:lpstr>Symbol</vt:lpstr>
      <vt:lpstr>Times New Roman</vt:lpstr>
      <vt:lpstr>Wingdings</vt:lpstr>
      <vt:lpstr>Уголки</vt:lpstr>
      <vt:lpstr>Презентация PowerPoint</vt:lpstr>
      <vt:lpstr>ПЛАН  работы Совета  профилактики  на 2023 – 2024 учебный год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Анна</cp:lastModifiedBy>
  <cp:revision>106</cp:revision>
  <cp:lastPrinted>2023-03-17T02:00:11Z</cp:lastPrinted>
  <dcterms:created xsi:type="dcterms:W3CDTF">2023-03-07T09:48:06Z</dcterms:created>
  <dcterms:modified xsi:type="dcterms:W3CDTF">2023-10-18T15:06:19Z</dcterms:modified>
</cp:coreProperties>
</file>