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"/>
  </p:notesMasterIdLst>
  <p:handoutMasterIdLst>
    <p:handoutMasterId r:id="rId8"/>
  </p:handoutMasterIdLst>
  <p:sldIdLst>
    <p:sldId id="256" r:id="rId2"/>
    <p:sldId id="300" r:id="rId3"/>
    <p:sldId id="301" r:id="rId4"/>
    <p:sldId id="299" r:id="rId5"/>
    <p:sldId id="295" r:id="rId6"/>
  </p:sldIdLst>
  <p:sldSz cx="12192000" cy="6858000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F6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86" autoAdjust="0"/>
    <p:restoredTop sz="78630" autoAdjust="0"/>
  </p:normalViewPr>
  <p:slideViewPr>
    <p:cSldViewPr snapToGrid="0">
      <p:cViewPr varScale="1">
        <p:scale>
          <a:sx n="91" d="100"/>
          <a:sy n="91" d="100"/>
        </p:scale>
        <p:origin x="133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D2A2CC-A284-40EA-A599-947641DC629E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FA0941-AF49-43AC-A0C3-C306F08470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8558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56C1B-1A89-4584-8E8B-0885C1831833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A74B1A-36D6-4EA0-87E0-456F15307AF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524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Форму плана  утвердим по итогам работы рабочей группы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A74B1A-36D6-4EA0-87E0-456F15307AFC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998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A74B1A-36D6-4EA0-87E0-456F15307AFC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115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75F57E7-220F-4EAB-97AC-799FF88DF35B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8DC9F34-52F5-4987-814C-5ED921C66E9A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756352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57E7-220F-4EAB-97AC-799FF88DF35B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9F34-52F5-4987-814C-5ED921C66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4759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57E7-220F-4EAB-97AC-799FF88DF35B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9F34-52F5-4987-814C-5ED921C66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906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57E7-220F-4EAB-97AC-799FF88DF35B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9F34-52F5-4987-814C-5ED921C66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189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5F57E7-220F-4EAB-97AC-799FF88DF35B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DC9F34-52F5-4987-814C-5ED921C66E9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5378923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57E7-220F-4EAB-97AC-799FF88DF35B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9F34-52F5-4987-814C-5ED921C66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1256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57E7-220F-4EAB-97AC-799FF88DF35B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9F34-52F5-4987-814C-5ED921C66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4284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57E7-220F-4EAB-97AC-799FF88DF35B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9F34-52F5-4987-814C-5ED921C66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579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57E7-220F-4EAB-97AC-799FF88DF35B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C9F34-52F5-4987-814C-5ED921C66E9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059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5F57E7-220F-4EAB-97AC-799FF88DF35B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DC9F34-52F5-4987-814C-5ED921C66E9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863446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75F57E7-220F-4EAB-97AC-799FF88DF35B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8DC9F34-52F5-4987-814C-5ED921C66E9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7533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75F57E7-220F-4EAB-97AC-799FF88DF35B}" type="datetimeFigureOut">
              <a:rPr lang="ru-RU" smtClean="0"/>
              <a:t>18.10.2023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08DC9F34-52F5-4987-814C-5ED921C66E9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66336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CFB2051-F60A-45D8-9BF4-57A709E9A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6553" y="3218763"/>
            <a:ext cx="9741169" cy="935681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b="1" cap="all" dirty="0" smtClean="0">
                <a:solidFill>
                  <a:srgbClr val="002060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Критерии составления плана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800" b="1" cap="all" dirty="0" smtClean="0">
                <a:solidFill>
                  <a:srgbClr val="002060"/>
                </a:solidFill>
                <a:latin typeface="Arial Narrow" pitchFamily="34" charset="0"/>
                <a:ea typeface="Calibri" pitchFamily="34" charset="0"/>
                <a:cs typeface="Times New Roman" pitchFamily="18" charset="0"/>
              </a:rPr>
              <a:t>и протоколов совета профилактики</a:t>
            </a:r>
            <a:endParaRPr lang="ru-RU" altLang="ru-RU" sz="2800" b="1" cap="all" dirty="0">
              <a:solidFill>
                <a:srgbClr val="002060"/>
              </a:solidFill>
              <a:latin typeface="Arial Narrow" pitchFamily="34" charset="0"/>
              <a:ea typeface="Calibri" pitchFamily="34" charset="0"/>
              <a:cs typeface="Times New Roman" pitchFamily="18" charset="0"/>
            </a:endParaRP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C603615-97F2-4307-A718-7A17B90C1EF8}"/>
              </a:ext>
            </a:extLst>
          </p:cNvPr>
          <p:cNvSpPr/>
          <p:nvPr/>
        </p:nvSpPr>
        <p:spPr>
          <a:xfrm>
            <a:off x="2616303" y="995637"/>
            <a:ext cx="88862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>
                <a:solidFill>
                  <a:srgbClr val="0070C0"/>
                </a:solidFill>
              </a:rPr>
              <a:t>КГУ </a:t>
            </a:r>
            <a:r>
              <a:rPr lang="ru-RU" dirty="0" smtClean="0">
                <a:solidFill>
                  <a:srgbClr val="0070C0"/>
                </a:solidFill>
              </a:rPr>
              <a:t>«Общеобразовательная школа № 27» Отдела образования г. Темиртау</a:t>
            </a:r>
            <a:r>
              <a:rPr lang="ru-RU" dirty="0">
                <a:solidFill>
                  <a:srgbClr val="0070C0"/>
                </a:solidFill>
              </a:rPr>
              <a:t/>
            </a:r>
            <a:br>
              <a:rPr lang="ru-RU" dirty="0">
                <a:solidFill>
                  <a:srgbClr val="0070C0"/>
                </a:solidFill>
              </a:rPr>
            </a:br>
            <a:r>
              <a:rPr lang="ru-RU" dirty="0">
                <a:solidFill>
                  <a:srgbClr val="0070C0"/>
                </a:solidFill>
              </a:rPr>
              <a:t>Управления образования Карагандинской области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221C0B-09AC-4A6B-ABE5-5EC021B43DBC}"/>
              </a:ext>
            </a:extLst>
          </p:cNvPr>
          <p:cNvSpPr txBox="1"/>
          <p:nvPr/>
        </p:nvSpPr>
        <p:spPr>
          <a:xfrm>
            <a:off x="9348511" y="5731240"/>
            <a:ext cx="1769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00B0F0"/>
                </a:solidFill>
              </a:rPr>
              <a:t>Октябрь </a:t>
            </a:r>
            <a:r>
              <a:rPr lang="ru-RU" dirty="0">
                <a:solidFill>
                  <a:srgbClr val="00B0F0"/>
                </a:solidFill>
              </a:rPr>
              <a:t>2023 г.</a:t>
            </a:r>
          </a:p>
        </p:txBody>
      </p:sp>
      <p:pic>
        <p:nvPicPr>
          <p:cNvPr id="8" name="Picture 2" descr="Picture 2">
            <a:extLst>
              <a:ext uri="{FF2B5EF4-FFF2-40B4-BE49-F238E27FC236}">
                <a16:creationId xmlns:a16="http://schemas.microsoft.com/office/drawing/2014/main" id="{4F225128-503A-4A08-B50D-848B9B2BD5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4024" t="9386" r="1367"/>
          <a:stretch>
            <a:fillRect/>
          </a:stretch>
        </p:blipFill>
        <p:spPr>
          <a:xfrm flipH="1">
            <a:off x="-76280" y="1996750"/>
            <a:ext cx="1354646" cy="487164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026353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131" y="136617"/>
            <a:ext cx="9601200" cy="1485900"/>
          </a:xfrm>
        </p:spPr>
        <p:txBody>
          <a:bodyPr>
            <a:normAutofit/>
          </a:bodyPr>
          <a:lstStyle/>
          <a:p>
            <a:pPr lvl="0" algn="ctr" eaLnBrk="0" fontAlgn="base" hangingPunct="0">
              <a:lnSpc>
                <a:spcPct val="100000"/>
              </a:lnSpc>
              <a:spcAft>
                <a:spcPct val="0"/>
              </a:spcAft>
              <a:tabLst>
                <a:tab pos="503238" algn="l"/>
              </a:tabLst>
            </a:pPr>
            <a:r>
              <a:rPr lang="ru-RU" alt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br>
              <a:rPr lang="ru-RU" altLang="en-US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en-US" sz="2000" b="1" dirty="0" smtClean="0">
                <a:solidFill>
                  <a:srgbClr val="002060"/>
                </a:solidFill>
                <a:ea typeface="Times New Roman" panose="02020603050405020304" pitchFamily="18" charset="0"/>
              </a:rPr>
              <a:t>работы </a:t>
            </a:r>
            <a:r>
              <a:rPr lang="ru-RU" altLang="en-US" sz="2000" b="1" dirty="0">
                <a:solidFill>
                  <a:srgbClr val="002060"/>
                </a:solidFill>
                <a:ea typeface="Times New Roman" panose="02020603050405020304" pitchFamily="18" charset="0"/>
              </a:rPr>
              <a:t>Совета 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профилактики </a:t>
            </a:r>
            <a:r>
              <a:rPr lang="ru-RU" alt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/>
            </a:r>
            <a:br>
              <a:rPr lang="ru-RU" alt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ru-RU" alt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на </a:t>
            </a:r>
            <a:r>
              <a:rPr lang="ru-RU" altLang="en-US" sz="20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2023 – 2024 учебный год</a:t>
            </a:r>
            <a:r>
              <a:rPr lang="ru-RU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  <a:t/>
            </a:r>
            <a:br>
              <a:rPr lang="ru-RU" altLang="en-US" sz="2000" dirty="0">
                <a:solidFill>
                  <a:srgbClr val="002060"/>
                </a:solidFill>
                <a:latin typeface="Arial" panose="020B0604020202020204" pitchFamily="34" charset="0"/>
              </a:rPr>
            </a:br>
            <a:endParaRPr lang="en-US" sz="2000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098676"/>
              </p:ext>
            </p:extLst>
          </p:nvPr>
        </p:nvGraphicFramePr>
        <p:xfrm>
          <a:off x="1403131" y="1183726"/>
          <a:ext cx="10421008" cy="53606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7045">
                  <a:extLst>
                    <a:ext uri="{9D8B030D-6E8A-4147-A177-3AD203B41FA5}">
                      <a16:colId xmlns:a16="http://schemas.microsoft.com/office/drawing/2014/main" val="1733783729"/>
                    </a:ext>
                  </a:extLst>
                </a:gridCol>
                <a:gridCol w="7322030">
                  <a:extLst>
                    <a:ext uri="{9D8B030D-6E8A-4147-A177-3AD203B41FA5}">
                      <a16:colId xmlns:a16="http://schemas.microsoft.com/office/drawing/2014/main" val="516787036"/>
                    </a:ext>
                  </a:extLst>
                </a:gridCol>
                <a:gridCol w="895684">
                  <a:extLst>
                    <a:ext uri="{9D8B030D-6E8A-4147-A177-3AD203B41FA5}">
                      <a16:colId xmlns:a16="http://schemas.microsoft.com/office/drawing/2014/main" val="694782704"/>
                    </a:ext>
                  </a:extLst>
                </a:gridCol>
                <a:gridCol w="1776249">
                  <a:extLst>
                    <a:ext uri="{9D8B030D-6E8A-4147-A177-3AD203B41FA5}">
                      <a16:colId xmlns:a16="http://schemas.microsoft.com/office/drawing/2014/main" val="2849351347"/>
                    </a:ext>
                  </a:extLst>
                </a:gridCol>
              </a:tblGrid>
              <a:tr h="3192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№</a:t>
                      </a:r>
                      <a:endParaRPr lang="en-US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Содержание</a:t>
                      </a:r>
                      <a:endParaRPr lang="en-US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Сроки</a:t>
                      </a:r>
                      <a:endParaRPr lang="en-US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2060"/>
                          </a:solidFill>
                          <a:effectLst/>
                        </a:rPr>
                        <a:t>Ответственные</a:t>
                      </a:r>
                      <a:endParaRPr lang="en-US" sz="24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314960"/>
                  </a:ext>
                </a:extLst>
              </a:tr>
              <a:tr h="1095966"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502920" algn="l"/>
                        </a:tabLs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</a:rPr>
                        <a:t>Решение организационных вопросов по планированию работы СПП на учебный год. Анализ работы за 2022-2023 </a:t>
                      </a:r>
                      <a:r>
                        <a:rPr lang="ru-RU" sz="1400" dirty="0" err="1">
                          <a:effectLst/>
                        </a:rPr>
                        <a:t>у.г</a:t>
                      </a:r>
                      <a:r>
                        <a:rPr lang="ru-RU" sz="1400" dirty="0">
                          <a:effectLst/>
                        </a:rPr>
                        <a:t>. Утверждение плана работы на 2022-2024 учебный год.</a:t>
                      </a:r>
                      <a:endParaRPr lang="en-US" sz="18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</a:rPr>
                        <a:t>Корректировка списков учащихся и семей, состоящих на профилактическом учете.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август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Зам по ВР, соц педагог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extLst>
                  <a:ext uri="{0D108BD9-81ED-4DB2-BD59-A6C34878D82A}">
                    <a16:rowId xmlns:a16="http://schemas.microsoft.com/office/drawing/2014/main" val="2896810933"/>
                  </a:ext>
                </a:extLst>
              </a:tr>
              <a:tr h="1095966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502920" algn="l"/>
                        </a:tabLst>
                      </a:pPr>
                      <a:r>
                        <a:rPr lang="ru-RU" sz="1400" dirty="0" smtClean="0">
                          <a:effectLst/>
                        </a:rPr>
                        <a:t>2</a:t>
                      </a:r>
                      <a:r>
                        <a:rPr lang="ru-RU" sz="14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</a:rPr>
                        <a:t>Отчет классных руководителей по работе с учащимися, подозреваемых в совершении преступлений за летний период.</a:t>
                      </a:r>
                      <a:endParaRPr lang="en-US" sz="18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</a:rPr>
                        <a:t>Отчет классных руководителей с условно – осужденными учащимися, и учащимися, состоящими в службе пробации г. Темиртау.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Сентябрь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Зам по ВР</a:t>
                      </a:r>
                      <a:endParaRPr lang="en-US" sz="1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Соц. педагог</a:t>
                      </a:r>
                      <a:endParaRPr lang="en-US" sz="1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extLst>
                  <a:ext uri="{0D108BD9-81ED-4DB2-BD59-A6C34878D82A}">
                    <a16:rowId xmlns:a16="http://schemas.microsoft.com/office/drawing/2014/main" val="2500265541"/>
                  </a:ext>
                </a:extLst>
              </a:tr>
              <a:tr h="876774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502920" algn="l"/>
                        </a:tabLst>
                      </a:pPr>
                      <a:r>
                        <a:rPr lang="ru-RU" sz="1400" dirty="0" smtClean="0">
                          <a:effectLst/>
                        </a:rPr>
                        <a:t>3</a:t>
                      </a:r>
                      <a:r>
                        <a:rPr lang="ru-RU" sz="14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</a:rPr>
                        <a:t>Отчет по выполнению решений КДН и ЗП</a:t>
                      </a:r>
                      <a:endParaRPr lang="en-US" sz="18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</a:rPr>
                        <a:t>Рассмотрение вопросов нарушения </a:t>
                      </a:r>
                      <a:r>
                        <a:rPr lang="ru-RU" sz="1400" dirty="0" err="1">
                          <a:effectLst/>
                        </a:rPr>
                        <a:t>внутришкольной</a:t>
                      </a:r>
                      <a:r>
                        <a:rPr lang="ru-RU" sz="1400" dirty="0">
                          <a:effectLst/>
                        </a:rPr>
                        <a:t> дисциплины учащимися, пропусков учебных занятий без уважительной причины</a:t>
                      </a:r>
                      <a:r>
                        <a:rPr lang="ru-RU" sz="1400" dirty="0" smtClean="0">
                          <a:effectLst/>
                        </a:rPr>
                        <a:t>.</a:t>
                      </a:r>
                      <a:endParaRPr lang="en-US" sz="1800" dirty="0">
                        <a:effectLst/>
                      </a:endParaRPr>
                    </a:p>
                  </a:txBody>
                  <a:tcPr marL="61047" marR="610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Октябрь,</a:t>
                      </a:r>
                      <a:endParaRPr lang="en-US" sz="18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Зам по ВР</a:t>
                      </a:r>
                      <a:endParaRPr lang="en-US" sz="18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Соц педагог.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extLst>
                  <a:ext uri="{0D108BD9-81ED-4DB2-BD59-A6C34878D82A}">
                    <a16:rowId xmlns:a16="http://schemas.microsoft.com/office/drawing/2014/main" val="2422911492"/>
                  </a:ext>
                </a:extLst>
              </a:tr>
              <a:tr h="876774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4</a:t>
                      </a:r>
                      <a:r>
                        <a:rPr lang="ru-RU" sz="14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</a:rPr>
                        <a:t>Отчет классных руководителей по работе с детьми, склонными к бродяжничеству..</a:t>
                      </a:r>
                      <a:endParaRPr lang="en-US" sz="18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</a:rPr>
                        <a:t>Отчет классных руководителей 1-11 классов по работе с учащимися и семьями, состоящими на профилактическом учете </a:t>
                      </a:r>
                      <a:r>
                        <a:rPr lang="ru-RU" sz="1400" dirty="0" smtClean="0">
                          <a:effectLst/>
                        </a:rPr>
                        <a:t>ГЮП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Ноябрь, </a:t>
                      </a:r>
                      <a:endParaRPr lang="en-US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Кл. рук.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extLst>
                  <a:ext uri="{0D108BD9-81ED-4DB2-BD59-A6C34878D82A}">
                    <a16:rowId xmlns:a16="http://schemas.microsoft.com/office/drawing/2014/main" val="577996424"/>
                  </a:ext>
                </a:extLst>
              </a:tr>
              <a:tr h="1095966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5</a:t>
                      </a:r>
                      <a:r>
                        <a:rPr lang="ru-RU" sz="14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</a:rPr>
                        <a:t>Рассмотрение вопросов нарушения </a:t>
                      </a:r>
                      <a:r>
                        <a:rPr lang="ru-RU" sz="1400" dirty="0" err="1">
                          <a:effectLst/>
                        </a:rPr>
                        <a:t>внутришкольной</a:t>
                      </a:r>
                      <a:r>
                        <a:rPr lang="ru-RU" sz="1400" dirty="0">
                          <a:effectLst/>
                        </a:rPr>
                        <a:t> дисциплины учащимися, пропусков учебных занятий без уважительной причины.</a:t>
                      </a:r>
                      <a:endParaRPr lang="en-US" sz="18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</a:rPr>
                        <a:t>Отчет классных руководителей 1-11 классов по работе с учащимися и семьями, состоящими на профилактическом учете </a:t>
                      </a:r>
                      <a:r>
                        <a:rPr lang="ru-RU" sz="1400" dirty="0" smtClean="0">
                          <a:effectLst/>
                        </a:rPr>
                        <a:t>ВШУ</a:t>
                      </a:r>
                      <a:endParaRPr lang="en-US" sz="1800" dirty="0">
                        <a:effectLst/>
                      </a:endParaRPr>
                    </a:p>
                  </a:txBody>
                  <a:tcPr marL="61047" marR="61047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Декабрь</a:t>
                      </a:r>
                      <a:endParaRPr lang="en-US" sz="1800" dirty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Зам по ВР</a:t>
                      </a:r>
                      <a:endParaRPr lang="en-US" sz="18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Соц</a:t>
                      </a:r>
                      <a:r>
                        <a:rPr lang="ru-RU" sz="1400" dirty="0">
                          <a:effectLst/>
                        </a:rPr>
                        <a:t> педагог</a:t>
                      </a:r>
                      <a:endParaRPr lang="en-US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1047" marR="61047" marT="0" marB="0"/>
                </a:tc>
                <a:extLst>
                  <a:ext uri="{0D108BD9-81ED-4DB2-BD59-A6C34878D82A}">
                    <a16:rowId xmlns:a16="http://schemas.microsoft.com/office/drawing/2014/main" val="8798553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1759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9531923"/>
              </p:ext>
            </p:extLst>
          </p:nvPr>
        </p:nvGraphicFramePr>
        <p:xfrm>
          <a:off x="1975946" y="546539"/>
          <a:ext cx="8744607" cy="60434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9933">
                  <a:extLst>
                    <a:ext uri="{9D8B030D-6E8A-4147-A177-3AD203B41FA5}">
                      <a16:colId xmlns:a16="http://schemas.microsoft.com/office/drawing/2014/main" val="3146142586"/>
                    </a:ext>
                  </a:extLst>
                </a:gridCol>
                <a:gridCol w="5942569">
                  <a:extLst>
                    <a:ext uri="{9D8B030D-6E8A-4147-A177-3AD203B41FA5}">
                      <a16:colId xmlns:a16="http://schemas.microsoft.com/office/drawing/2014/main" val="399084150"/>
                    </a:ext>
                  </a:extLst>
                </a:gridCol>
                <a:gridCol w="1009145">
                  <a:extLst>
                    <a:ext uri="{9D8B030D-6E8A-4147-A177-3AD203B41FA5}">
                      <a16:colId xmlns:a16="http://schemas.microsoft.com/office/drawing/2014/main" val="537020361"/>
                    </a:ext>
                  </a:extLst>
                </a:gridCol>
                <a:gridCol w="1232960">
                  <a:extLst>
                    <a:ext uri="{9D8B030D-6E8A-4147-A177-3AD203B41FA5}">
                      <a16:colId xmlns:a16="http://schemas.microsoft.com/office/drawing/2014/main" val="326212568"/>
                    </a:ext>
                  </a:extLst>
                </a:gridCol>
              </a:tblGrid>
              <a:tr h="966952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6</a:t>
                      </a:r>
                      <a:r>
                        <a:rPr lang="ru-RU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</a:rPr>
                        <a:t>Заслушать отчеты и анализ работы общественных наставников с учащимися, состоящими на учете </a:t>
                      </a:r>
                      <a:r>
                        <a:rPr lang="ru-RU" sz="1400" dirty="0" smtClean="0">
                          <a:effectLst/>
                        </a:rPr>
                        <a:t>ГЮП.</a:t>
                      </a:r>
                      <a:endParaRPr lang="en-U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</a:rPr>
                        <a:t>Отчет классных руководителей по работе с учащимися, подозреваемыми в совершений преступлений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Январь, 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en-US" sz="140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Наставники,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психологи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extLst>
                  <a:ext uri="{0D108BD9-81ED-4DB2-BD59-A6C34878D82A}">
                    <a16:rowId xmlns:a16="http://schemas.microsoft.com/office/drawing/2014/main" val="2702608557"/>
                  </a:ext>
                </a:extLst>
              </a:tr>
              <a:tr h="1208689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7</a:t>
                      </a:r>
                      <a:r>
                        <a:rPr lang="ru-RU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</a:rPr>
                        <a:t>Заслушать отчет работы школьного психолога с учащимися, состоящими на учете </a:t>
                      </a:r>
                      <a:r>
                        <a:rPr lang="ru-RU" sz="1400" dirty="0" smtClean="0">
                          <a:effectLst/>
                        </a:rPr>
                        <a:t>ГЮП.</a:t>
                      </a:r>
                      <a:endParaRPr lang="en-U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</a:rPr>
                        <a:t>Рассмотрение вопросов профилактического характера: организации учебы, занятости учащихся, улучшения работы по профилактике асоциального поведения несовершеннолетних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февраль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Психологи 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Зам по ВР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</a:rPr>
                        <a:t>Соц</a:t>
                      </a:r>
                      <a:r>
                        <a:rPr lang="ru-RU" sz="1400" dirty="0">
                          <a:effectLst/>
                        </a:rPr>
                        <a:t> педагог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extLst>
                  <a:ext uri="{0D108BD9-81ED-4DB2-BD59-A6C34878D82A}">
                    <a16:rowId xmlns:a16="http://schemas.microsoft.com/office/drawing/2014/main" val="2777704508"/>
                  </a:ext>
                </a:extLst>
              </a:tr>
              <a:tr h="966952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8</a:t>
                      </a:r>
                      <a:r>
                        <a:rPr lang="ru-RU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</a:rPr>
                        <a:t>Заслушать отчеты классных руководителей  по организации работы с учащимися, находящимися в ЦАН.</a:t>
                      </a:r>
                      <a:endParaRPr lang="en-US" sz="1400" dirty="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 dirty="0">
                          <a:effectLst/>
                        </a:rPr>
                        <a:t>Отчет классных руководителей по работе с учащимися и семьями, состоящими на профилактическом учете.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март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Зам по ВР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extLst>
                  <a:ext uri="{0D108BD9-81ED-4DB2-BD59-A6C34878D82A}">
                    <a16:rowId xmlns:a16="http://schemas.microsoft.com/office/drawing/2014/main" val="2039304820"/>
                  </a:ext>
                </a:extLst>
              </a:tr>
              <a:tr h="966952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9</a:t>
                      </a:r>
                      <a:r>
                        <a:rPr lang="ru-RU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>
                          <a:effectLst/>
                        </a:rPr>
                        <a:t>Заслушать отчет классных руководителей  по организации работы с детьми, склонными к бродяжничеству.</a:t>
                      </a:r>
                      <a:endParaRPr lang="en-US" sz="14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>
                          <a:effectLst/>
                        </a:rPr>
                        <a:t>Рассмотрение вопросов нарушения внутришкольной дисциплины учащимися, пропусков учебных занятий без уважительной причины.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апрель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Зам по ВР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extLst>
                  <a:ext uri="{0D108BD9-81ED-4DB2-BD59-A6C34878D82A}">
                    <a16:rowId xmlns:a16="http://schemas.microsoft.com/office/drawing/2014/main" val="3244943173"/>
                  </a:ext>
                </a:extLst>
              </a:tr>
              <a:tr h="1208689">
                <a:tc>
                  <a:txBody>
                    <a:bodyPr/>
                    <a:lstStyle/>
                    <a:p>
                      <a:pPr marL="0" lvl="0" indent="0" algn="just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 smtClean="0">
                          <a:effectLst/>
                        </a:rPr>
                        <a:t>10</a:t>
                      </a:r>
                      <a:r>
                        <a:rPr lang="ru-RU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>
                          <a:effectLst/>
                        </a:rPr>
                        <a:t>Заслушать  отчеты социального педагога   по выполнению решений КДН и ЗП.</a:t>
                      </a:r>
                      <a:endParaRPr lang="en-US" sz="14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>
                          <a:effectLst/>
                        </a:rPr>
                        <a:t>Заслушать отчет работы школьного психолога за год с</a:t>
                      </a:r>
                      <a:endParaRPr lang="en-US" sz="1400">
                        <a:effectLst/>
                      </a:endParaRPr>
                    </a:p>
                    <a:p>
                      <a:pPr marL="228600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 учащимися, состоящими на учете ГЮП ВОП, ВШУ</a:t>
                      </a:r>
                      <a:endParaRPr lang="en-US" sz="1400">
                        <a:effectLst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>
                          <a:effectLst/>
                        </a:rPr>
                        <a:t>Организация работы летней площадки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май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Классные руководители</a:t>
                      </a:r>
                      <a:endParaRPr lang="en-US" sz="14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Зам по ВР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 smtClean="0">
                          <a:effectLst/>
                        </a:rPr>
                        <a:t>Соц</a:t>
                      </a:r>
                      <a:r>
                        <a:rPr lang="ru-RU" sz="1400" dirty="0" smtClean="0">
                          <a:effectLst/>
                        </a:rPr>
                        <a:t> педагог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extLst>
                  <a:ext uri="{0D108BD9-81ED-4DB2-BD59-A6C34878D82A}">
                    <a16:rowId xmlns:a16="http://schemas.microsoft.com/office/drawing/2014/main" val="1121769193"/>
                  </a:ext>
                </a:extLst>
              </a:tr>
              <a:tr h="72521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u-RU" sz="1400">
                          <a:effectLst/>
                        </a:rPr>
                        <a:t>Заслушать вопрос о правонарушениях, совершенных учащимися школы,  в течение учебного года.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 течение года </a:t>
                      </a:r>
                      <a:endParaRPr lang="en-US" sz="14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по необход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Зам по ВР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err="1" smtClean="0">
                          <a:effectLst/>
                        </a:rPr>
                        <a:t>Соц</a:t>
                      </a:r>
                      <a:r>
                        <a:rPr lang="ru-RU" sz="1400" dirty="0" smtClean="0">
                          <a:effectLst/>
                        </a:rPr>
                        <a:t> педагог</a:t>
                      </a:r>
                      <a:endParaRPr lang="en-US" sz="14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.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58605" marR="58605" marT="0" marB="0"/>
                </a:tc>
                <a:extLst>
                  <a:ext uri="{0D108BD9-81ED-4DB2-BD59-A6C34878D82A}">
                    <a16:rowId xmlns:a16="http://schemas.microsoft.com/office/drawing/2014/main" val="19587258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9869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71784" y="1224373"/>
            <a:ext cx="841511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1000"/>
              </a:spcBef>
              <a:spcAft>
                <a:spcPts val="0"/>
              </a:spcAft>
              <a:defRPr/>
            </a:pPr>
            <a:r>
              <a:rPr lang="ru-RU" altLang="ru-RU" sz="2400" b="1" dirty="0">
                <a:solidFill>
                  <a:srgbClr val="0070C0"/>
                </a:solidFill>
              </a:rPr>
              <a:t>ПОРЯДОК ПОСТАНОВКИ НА ВШУ. 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125309" y="1724416"/>
            <a:ext cx="10932364" cy="484539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     </a:t>
            </a:r>
            <a:r>
              <a:rPr lang="ru-RU" sz="2000" dirty="0" smtClean="0">
                <a:solidFill>
                  <a:srgbClr val="002060"/>
                </a:solidFill>
              </a:rPr>
              <a:t>В </a:t>
            </a:r>
            <a:r>
              <a:rPr lang="ru-RU" sz="2000" dirty="0">
                <a:solidFill>
                  <a:srgbClr val="002060"/>
                </a:solidFill>
              </a:rPr>
              <a:t>протоколе  заседания указывается:</a:t>
            </a:r>
          </a:p>
          <a:p>
            <a:pPr marL="342900" indent="-3429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2060"/>
                </a:solidFill>
              </a:rPr>
              <a:t>дата проведения, </a:t>
            </a:r>
          </a:p>
          <a:p>
            <a:pPr marL="342900" indent="-3429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2060"/>
                </a:solidFill>
              </a:rPr>
              <a:t>данные от участниках ФИО (при наличии), должность, </a:t>
            </a:r>
          </a:p>
          <a:p>
            <a:pPr marL="342900" indent="-3429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2060"/>
                </a:solidFill>
              </a:rPr>
              <a:t>повестка, </a:t>
            </a:r>
          </a:p>
          <a:p>
            <a:pPr marL="342900" indent="-3429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2060"/>
                </a:solidFill>
              </a:rPr>
              <a:t>краткая выписка по итогам заслушивания,</a:t>
            </a:r>
          </a:p>
          <a:p>
            <a:pPr marL="342900" indent="-342900" algn="just">
              <a:buClr>
                <a:srgbClr val="0070C0"/>
              </a:buClr>
              <a:buFont typeface="Arial" panose="020B0604020202020204" pitchFamily="34" charset="0"/>
              <a:buChar char="•"/>
            </a:pPr>
            <a:r>
              <a:rPr lang="ru-RU" sz="2000" dirty="0">
                <a:solidFill>
                  <a:srgbClr val="002060"/>
                </a:solidFill>
              </a:rPr>
              <a:t> принятое решение</a:t>
            </a:r>
          </a:p>
          <a:p>
            <a:pPr algn="just">
              <a:buClr>
                <a:srgbClr val="0070C0"/>
              </a:buClr>
            </a:pPr>
            <a:r>
              <a:rPr lang="ru-RU" sz="20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      </a:t>
            </a:r>
            <a:r>
              <a:rPr lang="ru-RU" sz="2000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Протокол </a:t>
            </a:r>
            <a:r>
              <a:rPr lang="ru-RU" sz="2000" dirty="0">
                <a:solidFill>
                  <a:srgbClr val="FF0000"/>
                </a:solidFill>
                <a:latin typeface="Arial Narrow" panose="020B0606020202030204" pitchFamily="34" charset="0"/>
              </a:rPr>
              <a:t>Совета </a:t>
            </a: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</a:rPr>
              <a:t>подписывается председателем и секретарем</a:t>
            </a:r>
          </a:p>
          <a:p>
            <a:pPr algn="just">
              <a:buClr>
                <a:srgbClr val="0070C0"/>
              </a:buClr>
            </a:pP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    </a:t>
            </a:r>
            <a:r>
              <a:rPr lang="ru-RU" sz="20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</a:rPr>
              <a:t>К материалам Совета прикладываются индивидуальные </a:t>
            </a:r>
            <a:r>
              <a:rPr lang="ru-RU" sz="2000" dirty="0">
                <a:solidFill>
                  <a:srgbClr val="FF0000"/>
                </a:solidFill>
                <a:latin typeface="Arial Narrow" panose="020B0606020202030204" pitchFamily="34" charset="0"/>
              </a:rPr>
              <a:t>планы профилактической работы</a:t>
            </a: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</a:rPr>
              <a:t>. </a:t>
            </a:r>
          </a:p>
          <a:p>
            <a:pPr algn="just">
              <a:buClr>
                <a:srgbClr val="0070C0"/>
              </a:buClr>
            </a:pP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    </a:t>
            </a:r>
            <a:r>
              <a:rPr lang="ru-RU" sz="20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</a:rPr>
              <a:t>Один экземпляр индивидуального плана профилактической работы  предоставляется родителям </a:t>
            </a:r>
            <a:r>
              <a:rPr lang="ru-RU" sz="20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  или </a:t>
            </a: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</a:rPr>
              <a:t>законным представителям </a:t>
            </a:r>
          </a:p>
          <a:p>
            <a:pPr algn="just"/>
            <a:endParaRPr lang="ru-RU" sz="14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962972" y="2884453"/>
            <a:ext cx="256154" cy="723900"/>
          </a:xfrm>
          <a:prstGeom prst="round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1" name="Скругленный прямоугольник 40"/>
          <p:cNvSpPr/>
          <p:nvPr/>
        </p:nvSpPr>
        <p:spPr>
          <a:xfrm>
            <a:off x="962972" y="4490346"/>
            <a:ext cx="302514" cy="723900"/>
          </a:xfrm>
          <a:prstGeom prst="round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6F6A7F4-AE4D-41AA-BB01-B78616FCE9BF}"/>
              </a:ext>
            </a:extLst>
          </p:cNvPr>
          <p:cNvSpPr/>
          <p:nvPr/>
        </p:nvSpPr>
        <p:spPr>
          <a:xfrm>
            <a:off x="1208868" y="231888"/>
            <a:ext cx="8233652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просвещения Республики Казахстан от 3 марта 2023 года № 61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Методические рекомендации по ведению </a:t>
            </a:r>
            <a:r>
              <a:rPr lang="ru-RU" sz="2000" b="1" dirty="0" err="1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внутришкольного</a:t>
            </a:r>
            <a:r>
              <a:rPr lang="ru-RU" sz="2000" b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учета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организациях среднего образования</a:t>
            </a:r>
          </a:p>
        </p:txBody>
      </p:sp>
      <p:pic>
        <p:nvPicPr>
          <p:cNvPr id="15" name="Рисунок 14" descr="Контрольный список со сплошной заливкой">
            <a:extLst>
              <a:ext uri="{FF2B5EF4-FFF2-40B4-BE49-F238E27FC236}">
                <a16:creationId xmlns:a16="http://schemas.microsoft.com/office/drawing/2014/main" id="{8BB57BEF-BE05-47FC-9D62-4F38478F9F9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813031" y="78806"/>
            <a:ext cx="1260269" cy="1260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590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A449CCA-F91C-48E5-8CD9-2B15D63182C5}"/>
              </a:ext>
            </a:extLst>
          </p:cNvPr>
          <p:cNvSpPr/>
          <p:nvPr/>
        </p:nvSpPr>
        <p:spPr>
          <a:xfrm>
            <a:off x="1091049" y="1837950"/>
            <a:ext cx="10505206" cy="27269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Clr>
                <a:srgbClr val="0070C0"/>
              </a:buClr>
              <a:buSzPct val="150000"/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позитивные изменения в поведении несовершеннолетнего(</a:t>
            </a:r>
            <a:r>
              <a:rPr lang="ru-RU" sz="2000" i="1" dirty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положительная динамика социализации</a:t>
            </a: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)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Clr>
                <a:srgbClr val="0070C0"/>
              </a:buClr>
              <a:buSzPct val="150000"/>
              <a:buFont typeface="Wingdings" panose="05000000000000000000" pitchFamily="2" charset="2"/>
              <a:buChar char="§"/>
            </a:pPr>
            <a:endParaRPr lang="ru-RU" sz="2000" dirty="0">
              <a:solidFill>
                <a:srgbClr val="002060"/>
              </a:solidFill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Clr>
                <a:srgbClr val="0070C0"/>
              </a:buClr>
              <a:buSzPct val="150000"/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положительная характеристика классного руководителя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buClr>
                <a:srgbClr val="0070C0"/>
              </a:buClr>
              <a:buSzPct val="150000"/>
            </a:pPr>
            <a:endParaRPr lang="ru-RU" sz="2000" dirty="0">
              <a:solidFill>
                <a:srgbClr val="002060"/>
              </a:solidFill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Clr>
                <a:srgbClr val="0070C0"/>
              </a:buClr>
              <a:buSzPct val="150000"/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улучшение обстоятельств жизни ребенка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  <a:buClr>
                <a:srgbClr val="0070C0"/>
              </a:buClr>
              <a:buSzPct val="150000"/>
            </a:pPr>
            <a:endParaRPr lang="ru-RU" sz="2000" dirty="0">
              <a:solidFill>
                <a:srgbClr val="002060"/>
              </a:solidFill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Clr>
                <a:srgbClr val="0070C0"/>
              </a:buClr>
              <a:buSzPct val="150000"/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другие объективные причины (переезд, смена места учебы). </a:t>
            </a:r>
            <a:endParaRPr lang="ru-RU" sz="2000" dirty="0" smtClean="0">
              <a:solidFill>
                <a:srgbClr val="002060"/>
              </a:solidFill>
              <a:latin typeface="Arial Narrow" panose="020B0606020202030204" pitchFamily="34" charset="0"/>
              <a:ea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  <a:buClr>
                <a:srgbClr val="0070C0"/>
              </a:buClr>
              <a:buSzPct val="150000"/>
            </a:pPr>
            <a:r>
              <a:rPr lang="ru-RU" dirty="0" smtClean="0">
                <a:solidFill>
                  <a:srgbClr val="FF000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Все причины и снования необходимо прописать в протоколе</a:t>
            </a:r>
            <a:endParaRPr lang="ru-RU" dirty="0">
              <a:solidFill>
                <a:srgbClr val="FF0000"/>
              </a:solidFill>
              <a:latin typeface="Arial Narrow" panose="020B0606020202030204" pitchFamily="34" charset="0"/>
              <a:ea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D507FF-01D8-49D2-B983-EAF6777BAE12}"/>
              </a:ext>
            </a:extLst>
          </p:cNvPr>
          <p:cNvSpPr txBox="1"/>
          <p:nvPr/>
        </p:nvSpPr>
        <p:spPr>
          <a:xfrm>
            <a:off x="1091049" y="1302187"/>
            <a:ext cx="82169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2400" b="1" dirty="0">
                <a:solidFill>
                  <a:srgbClr val="0070C0"/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Основанием для снятия с ВШУ является: </a:t>
            </a:r>
          </a:p>
        </p:txBody>
      </p:sp>
      <p:sp>
        <p:nvSpPr>
          <p:cNvPr id="13" name="Скругленный прямоугольник 10">
            <a:extLst>
              <a:ext uri="{FF2B5EF4-FFF2-40B4-BE49-F238E27FC236}">
                <a16:creationId xmlns:a16="http://schemas.microsoft.com/office/drawing/2014/main" id="{715445B3-9E15-475A-B6AC-910707265F57}"/>
              </a:ext>
            </a:extLst>
          </p:cNvPr>
          <p:cNvSpPr/>
          <p:nvPr/>
        </p:nvSpPr>
        <p:spPr>
          <a:xfrm>
            <a:off x="1009223" y="4658122"/>
            <a:ext cx="10587032" cy="151660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just"/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</a:rPr>
              <a:t>В случае перевода обучающегося, состоящего на ВШУ, в другую организацию образования, информация о проведенной профилактической работе  передается по месту учебы в соответствии с </a:t>
            </a:r>
            <a:r>
              <a:rPr lang="ru-RU" sz="2000" b="1" dirty="0">
                <a:solidFill>
                  <a:srgbClr val="002060"/>
                </a:solidFill>
                <a:latin typeface="Arial Narrow" panose="020B0606020202030204" pitchFamily="34" charset="0"/>
              </a:rPr>
              <a:t>алгоритмом</a:t>
            </a:r>
            <a:r>
              <a:rPr lang="ru-RU" sz="2000" dirty="0">
                <a:solidFill>
                  <a:srgbClr val="002060"/>
                </a:solidFill>
                <a:latin typeface="Arial Narrow" panose="020B0606020202030204" pitchFamily="34" charset="0"/>
              </a:rPr>
              <a:t>, утвержденным Управлением образования области.</a:t>
            </a:r>
          </a:p>
        </p:txBody>
      </p:sp>
      <p:pic>
        <p:nvPicPr>
          <p:cNvPr id="3" name="Рисунок 2" descr="Контрольный список со сплошной заливкой">
            <a:extLst>
              <a:ext uri="{FF2B5EF4-FFF2-40B4-BE49-F238E27FC236}">
                <a16:creationId xmlns:a16="http://schemas.microsoft.com/office/drawing/2014/main" id="{1BAF0599-05F2-4718-931D-0871064283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44866" y="231888"/>
            <a:ext cx="1260269" cy="1260269"/>
          </a:xfrm>
          <a:prstGeom prst="rect">
            <a:avLst/>
          </a:prstGeom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BA7969BD-71B0-41ED-88A1-AC2F75AB72BD}"/>
              </a:ext>
            </a:extLst>
          </p:cNvPr>
          <p:cNvSpPr/>
          <p:nvPr/>
        </p:nvSpPr>
        <p:spPr>
          <a:xfrm>
            <a:off x="1208868" y="231888"/>
            <a:ext cx="8233652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Приказ Министра просвещения Республики Казахстан от 3 марта 2023 года № 61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Методические рекомендации по ведению </a:t>
            </a:r>
            <a:r>
              <a:rPr lang="ru-RU" sz="2000" b="1" dirty="0" err="1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внутришкольного</a:t>
            </a:r>
            <a:r>
              <a:rPr lang="ru-RU" sz="2000" b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учета</a:t>
            </a:r>
          </a:p>
          <a:p>
            <a:pPr algn="ctr"/>
            <a:r>
              <a:rPr lang="ru-RU" sz="2000" b="1" dirty="0">
                <a:solidFill>
                  <a:srgbClr val="00206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в организациях среднего образования</a:t>
            </a:r>
          </a:p>
        </p:txBody>
      </p:sp>
    </p:spTree>
    <p:extLst>
      <p:ext uri="{BB962C8B-B14F-4D97-AF65-F5344CB8AC3E}">
        <p14:creationId xmlns:p14="http://schemas.microsoft.com/office/powerpoint/2010/main" val="983516864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Другая 3">
      <a:dk1>
        <a:srgbClr val="0070C0"/>
      </a:dk1>
      <a:lt1>
        <a:sysClr val="window" lastClr="FFFFFF"/>
      </a:lt1>
      <a:dk2>
        <a:srgbClr val="002060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Уголки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Уголки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1333</TotalTime>
  <Words>619</Words>
  <Application>Microsoft Office PowerPoint</Application>
  <PresentationFormat>Широкоэкранный</PresentationFormat>
  <Paragraphs>111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Arial Narrow</vt:lpstr>
      <vt:lpstr>Calibri</vt:lpstr>
      <vt:lpstr>Franklin Gothic Book</vt:lpstr>
      <vt:lpstr>Symbol</vt:lpstr>
      <vt:lpstr>Times New Roman</vt:lpstr>
      <vt:lpstr>Wingdings</vt:lpstr>
      <vt:lpstr>Уголки</vt:lpstr>
      <vt:lpstr>Презентация PowerPoint</vt:lpstr>
      <vt:lpstr>ПЛАН  работы Совета  профилактики  на 2023 – 2024 учебный год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Анна</cp:lastModifiedBy>
  <cp:revision>106</cp:revision>
  <cp:lastPrinted>2023-03-17T02:00:11Z</cp:lastPrinted>
  <dcterms:created xsi:type="dcterms:W3CDTF">2023-03-07T09:48:06Z</dcterms:created>
  <dcterms:modified xsi:type="dcterms:W3CDTF">2023-10-18T15:06:19Z</dcterms:modified>
</cp:coreProperties>
</file>