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7" r:id="rId2"/>
    <p:sldId id="306" r:id="rId3"/>
    <p:sldId id="307" r:id="rId4"/>
    <p:sldId id="296" r:id="rId5"/>
    <p:sldId id="308" r:id="rId6"/>
    <p:sldId id="310" r:id="rId7"/>
    <p:sldId id="297" r:id="rId8"/>
    <p:sldId id="311" r:id="rId9"/>
    <p:sldId id="312" r:id="rId10"/>
    <p:sldId id="309" r:id="rId11"/>
    <p:sldId id="300" r:id="rId12"/>
    <p:sldId id="313" r:id="rId13"/>
    <p:sldId id="314" r:id="rId14"/>
    <p:sldId id="301" r:id="rId15"/>
    <p:sldId id="302" r:id="rId16"/>
    <p:sldId id="290" r:id="rId17"/>
    <p:sldId id="303" r:id="rId18"/>
    <p:sldId id="292" r:id="rId19"/>
    <p:sldId id="304" r:id="rId20"/>
    <p:sldId id="270" r:id="rId21"/>
    <p:sldId id="271" r:id="rId22"/>
    <p:sldId id="305" r:id="rId23"/>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Лист1!$B$1</c:f>
              <c:strCache>
                <c:ptCount val="1"/>
                <c:pt idx="0">
                  <c:v>Столбец3</c:v>
                </c:pt>
              </c:strCache>
            </c:strRef>
          </c:tx>
          <c:spPr>
            <a:solidFill>
              <a:schemeClr val="accent1"/>
            </a:solidFill>
            <a:ln>
              <a:noFill/>
            </a:ln>
            <a:effectLst/>
            <a:sp3d/>
          </c:spPr>
          <c:invertIfNegative val="0"/>
          <c:cat>
            <c:strRef>
              <c:f>Лист1!$A$2:$A$5</c:f>
              <c:strCache>
                <c:ptCount val="3"/>
                <c:pt idx="0">
                  <c:v>2020-2021</c:v>
                </c:pt>
                <c:pt idx="1">
                  <c:v>2021-2022</c:v>
                </c:pt>
                <c:pt idx="2">
                  <c:v>2022-2023</c:v>
                </c:pt>
              </c:strCache>
            </c:strRef>
          </c:cat>
          <c:val>
            <c:numRef>
              <c:f>Лист1!$B$2:$B$5</c:f>
              <c:numCache>
                <c:formatCode>General</c:formatCode>
                <c:ptCount val="4"/>
                <c:pt idx="0">
                  <c:v>60</c:v>
                </c:pt>
                <c:pt idx="1">
                  <c:v>62.22</c:v>
                </c:pt>
                <c:pt idx="2">
                  <c:v>65.31</c:v>
                </c:pt>
              </c:numCache>
            </c:numRef>
          </c:val>
          <c:extLst>
            <c:ext xmlns:c16="http://schemas.microsoft.com/office/drawing/2014/chart" uri="{C3380CC4-5D6E-409C-BE32-E72D297353CC}">
              <c16:uniqueId val="{00000000-7BD4-4E1A-BE06-E059DA0CD29C}"/>
            </c:ext>
          </c:extLst>
        </c:ser>
        <c:ser>
          <c:idx val="1"/>
          <c:order val="1"/>
          <c:tx>
            <c:strRef>
              <c:f>Лист1!$C$1</c:f>
              <c:strCache>
                <c:ptCount val="1"/>
                <c:pt idx="0">
                  <c:v>Столбец1</c:v>
                </c:pt>
              </c:strCache>
            </c:strRef>
          </c:tx>
          <c:spPr>
            <a:solidFill>
              <a:schemeClr val="accent2"/>
            </a:solidFill>
            <a:ln>
              <a:noFill/>
            </a:ln>
            <a:effectLst/>
            <a:sp3d/>
          </c:spPr>
          <c:invertIfNegative val="0"/>
          <c:cat>
            <c:strRef>
              <c:f>Лист1!$A$2:$A$5</c:f>
              <c:strCache>
                <c:ptCount val="3"/>
                <c:pt idx="0">
                  <c:v>2020-2021</c:v>
                </c:pt>
                <c:pt idx="1">
                  <c:v>2021-2022</c:v>
                </c:pt>
                <c:pt idx="2">
                  <c:v>2022-2023</c:v>
                </c:pt>
              </c:strCache>
            </c:strRef>
          </c:cat>
          <c:val>
            <c:numRef>
              <c:f>Лист1!$C$2:$C$5</c:f>
              <c:numCache>
                <c:formatCode>General</c:formatCode>
                <c:ptCount val="4"/>
              </c:numCache>
            </c:numRef>
          </c:val>
          <c:extLst>
            <c:ext xmlns:c16="http://schemas.microsoft.com/office/drawing/2014/chart" uri="{C3380CC4-5D6E-409C-BE32-E72D297353CC}">
              <c16:uniqueId val="{00000001-7BD4-4E1A-BE06-E059DA0CD29C}"/>
            </c:ext>
          </c:extLst>
        </c:ser>
        <c:ser>
          <c:idx val="2"/>
          <c:order val="2"/>
          <c:tx>
            <c:strRef>
              <c:f>Лист1!$D$1</c:f>
              <c:strCache>
                <c:ptCount val="1"/>
                <c:pt idx="0">
                  <c:v>Столбец2</c:v>
                </c:pt>
              </c:strCache>
            </c:strRef>
          </c:tx>
          <c:spPr>
            <a:solidFill>
              <a:schemeClr val="accent3"/>
            </a:solidFill>
            <a:ln>
              <a:noFill/>
            </a:ln>
            <a:effectLst/>
            <a:sp3d/>
          </c:spPr>
          <c:invertIfNegative val="0"/>
          <c:cat>
            <c:strRef>
              <c:f>Лист1!$A$2:$A$5</c:f>
              <c:strCache>
                <c:ptCount val="3"/>
                <c:pt idx="0">
                  <c:v>2020-2021</c:v>
                </c:pt>
                <c:pt idx="1">
                  <c:v>2021-2022</c:v>
                </c:pt>
                <c:pt idx="2">
                  <c:v>2022-2023</c:v>
                </c:pt>
              </c:strCache>
            </c:strRef>
          </c:cat>
          <c:val>
            <c:numRef>
              <c:f>Лист1!$D$2:$D$5</c:f>
              <c:numCache>
                <c:formatCode>General</c:formatCode>
                <c:ptCount val="4"/>
              </c:numCache>
            </c:numRef>
          </c:val>
          <c:extLst>
            <c:ext xmlns:c16="http://schemas.microsoft.com/office/drawing/2014/chart" uri="{C3380CC4-5D6E-409C-BE32-E72D297353CC}">
              <c16:uniqueId val="{00000002-7BD4-4E1A-BE06-E059DA0CD29C}"/>
            </c:ext>
          </c:extLst>
        </c:ser>
        <c:dLbls>
          <c:showLegendKey val="0"/>
          <c:showVal val="0"/>
          <c:showCatName val="0"/>
          <c:showSerName val="0"/>
          <c:showPercent val="0"/>
          <c:showBubbleSize val="0"/>
        </c:dLbls>
        <c:gapWidth val="150"/>
        <c:shape val="box"/>
        <c:axId val="360704768"/>
        <c:axId val="360700064"/>
        <c:axId val="0"/>
      </c:bar3DChart>
      <c:catAx>
        <c:axId val="3607047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60700064"/>
        <c:crosses val="autoZero"/>
        <c:auto val="1"/>
        <c:lblAlgn val="ctr"/>
        <c:lblOffset val="100"/>
        <c:noMultiLvlLbl val="0"/>
      </c:catAx>
      <c:valAx>
        <c:axId val="360700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60704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2021-2022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Лист1!$B$1:$E$1</c:f>
              <c:strCache>
                <c:ptCount val="4"/>
                <c:pt idx="0">
                  <c:v>санатсыз</c:v>
                </c:pt>
                <c:pt idx="1">
                  <c:v>модератор</c:v>
                </c:pt>
                <c:pt idx="2">
                  <c:v>сарапшы</c:v>
                </c:pt>
                <c:pt idx="3">
                  <c:v>зерттеуші</c:v>
                </c:pt>
              </c:strCache>
            </c:strRef>
          </c:cat>
          <c:val>
            <c:numRef>
              <c:f>Лист1!$B$2:$E$2</c:f>
              <c:numCache>
                <c:formatCode>General</c:formatCode>
                <c:ptCount val="4"/>
                <c:pt idx="0">
                  <c:v>6</c:v>
                </c:pt>
                <c:pt idx="1">
                  <c:v>9</c:v>
                </c:pt>
                <c:pt idx="2">
                  <c:v>8</c:v>
                </c:pt>
                <c:pt idx="3">
                  <c:v>3</c:v>
                </c:pt>
              </c:numCache>
            </c:numRef>
          </c:val>
          <c:extLst>
            <c:ext xmlns:c16="http://schemas.microsoft.com/office/drawing/2014/chart" uri="{C3380CC4-5D6E-409C-BE32-E72D297353CC}">
              <c16:uniqueId val="{00000000-F33A-4D4B-B0C2-6932FC5AE5D5}"/>
            </c:ext>
          </c:extLst>
        </c:ser>
        <c:ser>
          <c:idx val="1"/>
          <c:order val="1"/>
          <c:tx>
            <c:strRef>
              <c:f>Лист1!$A$3</c:f>
              <c:strCache>
                <c:ptCount val="1"/>
                <c:pt idx="0">
                  <c:v>2022-2023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Лист1!$B$1:$E$1</c:f>
              <c:strCache>
                <c:ptCount val="4"/>
                <c:pt idx="0">
                  <c:v>санатсыз</c:v>
                </c:pt>
                <c:pt idx="1">
                  <c:v>модератор</c:v>
                </c:pt>
                <c:pt idx="2">
                  <c:v>сарапшы</c:v>
                </c:pt>
                <c:pt idx="3">
                  <c:v>зерттеуші</c:v>
                </c:pt>
              </c:strCache>
            </c:strRef>
          </c:cat>
          <c:val>
            <c:numRef>
              <c:f>Лист1!$B$3:$E$3</c:f>
              <c:numCache>
                <c:formatCode>General</c:formatCode>
                <c:ptCount val="4"/>
                <c:pt idx="0">
                  <c:v>6</c:v>
                </c:pt>
                <c:pt idx="1">
                  <c:v>9</c:v>
                </c:pt>
                <c:pt idx="2">
                  <c:v>12</c:v>
                </c:pt>
                <c:pt idx="3">
                  <c:v>1</c:v>
                </c:pt>
              </c:numCache>
            </c:numRef>
          </c:val>
          <c:extLst>
            <c:ext xmlns:c16="http://schemas.microsoft.com/office/drawing/2014/chart" uri="{C3380CC4-5D6E-409C-BE32-E72D297353CC}">
              <c16:uniqueId val="{00000001-F33A-4D4B-B0C2-6932FC5AE5D5}"/>
            </c:ext>
          </c:extLst>
        </c:ser>
        <c:ser>
          <c:idx val="2"/>
          <c:order val="2"/>
          <c:tx>
            <c:strRef>
              <c:f>Лист1!$A$4</c:f>
              <c:strCache>
                <c:ptCount val="1"/>
                <c:pt idx="0">
                  <c:v>2023-2024</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Лист1!$B$1:$E$1</c:f>
              <c:strCache>
                <c:ptCount val="4"/>
                <c:pt idx="0">
                  <c:v>санатсыз</c:v>
                </c:pt>
                <c:pt idx="1">
                  <c:v>модератор</c:v>
                </c:pt>
                <c:pt idx="2">
                  <c:v>сарапшы</c:v>
                </c:pt>
                <c:pt idx="3">
                  <c:v>зерттеуші</c:v>
                </c:pt>
              </c:strCache>
            </c:strRef>
          </c:cat>
          <c:val>
            <c:numRef>
              <c:f>Лист1!$B$4:$E$4</c:f>
              <c:numCache>
                <c:formatCode>General</c:formatCode>
                <c:ptCount val="4"/>
                <c:pt idx="0">
                  <c:v>7</c:v>
                </c:pt>
                <c:pt idx="1">
                  <c:v>10</c:v>
                </c:pt>
                <c:pt idx="2">
                  <c:v>8</c:v>
                </c:pt>
                <c:pt idx="3">
                  <c:v>1</c:v>
                </c:pt>
              </c:numCache>
            </c:numRef>
          </c:val>
          <c:extLst>
            <c:ext xmlns:c16="http://schemas.microsoft.com/office/drawing/2014/chart" uri="{C3380CC4-5D6E-409C-BE32-E72D297353CC}">
              <c16:uniqueId val="{00000002-F33A-4D4B-B0C2-6932FC5AE5D5}"/>
            </c:ext>
          </c:extLst>
        </c:ser>
        <c:dLbls>
          <c:dLblPos val="inEnd"/>
          <c:showLegendKey val="0"/>
          <c:showVal val="1"/>
          <c:showCatName val="0"/>
          <c:showSerName val="0"/>
          <c:showPercent val="0"/>
          <c:showBubbleSize val="0"/>
        </c:dLbls>
        <c:gapWidth val="65"/>
        <c:axId val="177156480"/>
        <c:axId val="177158016"/>
      </c:barChart>
      <c:catAx>
        <c:axId val="1771564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RU"/>
          </a:p>
        </c:txPr>
        <c:crossAx val="177158016"/>
        <c:crosses val="autoZero"/>
        <c:auto val="1"/>
        <c:lblAlgn val="ctr"/>
        <c:lblOffset val="100"/>
        <c:noMultiLvlLbl val="0"/>
      </c:catAx>
      <c:valAx>
        <c:axId val="1771580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7715648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BFF3A1-ACAF-D0EA-153A-942F88F5B70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785A56B3-0C4C-2E9F-673D-F86615F095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B0FC1543-F860-624E-6C79-4817CA236E4A}"/>
              </a:ext>
            </a:extLst>
          </p:cNvPr>
          <p:cNvSpPr>
            <a:spLocks noGrp="1"/>
          </p:cNvSpPr>
          <p:nvPr>
            <p:ph type="dt" sz="half" idx="10"/>
          </p:nvPr>
        </p:nvSpPr>
        <p:spPr/>
        <p:txBody>
          <a:bodyPr/>
          <a:lstStyle/>
          <a:p>
            <a:fld id="{F87EE789-3DE0-4FE8-A4BF-523431579397}" type="datetimeFigureOut">
              <a:rPr lang="ru-KZ" smtClean="0"/>
              <a:t>09/11/2023</a:t>
            </a:fld>
            <a:endParaRPr lang="ru-KZ"/>
          </a:p>
        </p:txBody>
      </p:sp>
      <p:sp>
        <p:nvSpPr>
          <p:cNvPr id="5" name="Нижний колонтитул 4">
            <a:extLst>
              <a:ext uri="{FF2B5EF4-FFF2-40B4-BE49-F238E27FC236}">
                <a16:creationId xmlns:a16="http://schemas.microsoft.com/office/drawing/2014/main" id="{1D1DD3D5-58C9-1CAA-B64A-1D4E4BA669A3}"/>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05944DBD-7299-DF08-99A0-CB745CF183A2}"/>
              </a:ext>
            </a:extLst>
          </p:cNvPr>
          <p:cNvSpPr>
            <a:spLocks noGrp="1"/>
          </p:cNvSpPr>
          <p:nvPr>
            <p:ph type="sldNum" sz="quarter" idx="12"/>
          </p:nvPr>
        </p:nvSpPr>
        <p:spPr/>
        <p:txBody>
          <a:bodyPr/>
          <a:lstStyle/>
          <a:p>
            <a:fld id="{74F0310C-4CB7-4235-A994-A1F4245C15C9}" type="slidenum">
              <a:rPr lang="ru-KZ" smtClean="0"/>
              <a:t>‹#›</a:t>
            </a:fld>
            <a:endParaRPr lang="ru-KZ"/>
          </a:p>
        </p:txBody>
      </p:sp>
    </p:spTree>
    <p:extLst>
      <p:ext uri="{BB962C8B-B14F-4D97-AF65-F5344CB8AC3E}">
        <p14:creationId xmlns:p14="http://schemas.microsoft.com/office/powerpoint/2010/main" val="103143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2E9163-4DEF-ECB5-9623-A7D1CA1531B9}"/>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5F09B11D-7D79-3050-B9C3-2C068255D7B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F8658F30-0477-00A5-FF83-57B5705C3CCB}"/>
              </a:ext>
            </a:extLst>
          </p:cNvPr>
          <p:cNvSpPr>
            <a:spLocks noGrp="1"/>
          </p:cNvSpPr>
          <p:nvPr>
            <p:ph type="dt" sz="half" idx="10"/>
          </p:nvPr>
        </p:nvSpPr>
        <p:spPr/>
        <p:txBody>
          <a:bodyPr/>
          <a:lstStyle/>
          <a:p>
            <a:fld id="{F87EE789-3DE0-4FE8-A4BF-523431579397}" type="datetimeFigureOut">
              <a:rPr lang="ru-KZ" smtClean="0"/>
              <a:t>09/11/2023</a:t>
            </a:fld>
            <a:endParaRPr lang="ru-KZ"/>
          </a:p>
        </p:txBody>
      </p:sp>
      <p:sp>
        <p:nvSpPr>
          <p:cNvPr id="5" name="Нижний колонтитул 4">
            <a:extLst>
              <a:ext uri="{FF2B5EF4-FFF2-40B4-BE49-F238E27FC236}">
                <a16:creationId xmlns:a16="http://schemas.microsoft.com/office/drawing/2014/main" id="{3DF6D9F7-861D-741E-CCC1-2068E591154D}"/>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2B185D23-F3FA-1B36-F48E-42F0715932BD}"/>
              </a:ext>
            </a:extLst>
          </p:cNvPr>
          <p:cNvSpPr>
            <a:spLocks noGrp="1"/>
          </p:cNvSpPr>
          <p:nvPr>
            <p:ph type="sldNum" sz="quarter" idx="12"/>
          </p:nvPr>
        </p:nvSpPr>
        <p:spPr/>
        <p:txBody>
          <a:bodyPr/>
          <a:lstStyle/>
          <a:p>
            <a:fld id="{74F0310C-4CB7-4235-A994-A1F4245C15C9}" type="slidenum">
              <a:rPr lang="ru-KZ" smtClean="0"/>
              <a:t>‹#›</a:t>
            </a:fld>
            <a:endParaRPr lang="ru-KZ"/>
          </a:p>
        </p:txBody>
      </p:sp>
    </p:spTree>
    <p:extLst>
      <p:ext uri="{BB962C8B-B14F-4D97-AF65-F5344CB8AC3E}">
        <p14:creationId xmlns:p14="http://schemas.microsoft.com/office/powerpoint/2010/main" val="287544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39D0974-AB01-F448-B64D-F8FEA05BB2B1}"/>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5105B4C0-36F7-3C49-73FF-A0050779642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5CC92A5C-2C67-5549-C3E4-6C7DCD8DD8B8}"/>
              </a:ext>
            </a:extLst>
          </p:cNvPr>
          <p:cNvSpPr>
            <a:spLocks noGrp="1"/>
          </p:cNvSpPr>
          <p:nvPr>
            <p:ph type="dt" sz="half" idx="10"/>
          </p:nvPr>
        </p:nvSpPr>
        <p:spPr/>
        <p:txBody>
          <a:bodyPr/>
          <a:lstStyle/>
          <a:p>
            <a:fld id="{F87EE789-3DE0-4FE8-A4BF-523431579397}" type="datetimeFigureOut">
              <a:rPr lang="ru-KZ" smtClean="0"/>
              <a:t>09/11/2023</a:t>
            </a:fld>
            <a:endParaRPr lang="ru-KZ"/>
          </a:p>
        </p:txBody>
      </p:sp>
      <p:sp>
        <p:nvSpPr>
          <p:cNvPr id="5" name="Нижний колонтитул 4">
            <a:extLst>
              <a:ext uri="{FF2B5EF4-FFF2-40B4-BE49-F238E27FC236}">
                <a16:creationId xmlns:a16="http://schemas.microsoft.com/office/drawing/2014/main" id="{48769632-9856-C2AA-1BEC-BD71FD328A5E}"/>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FC35DBCD-AC97-38F4-CE32-848DCAFC2860}"/>
              </a:ext>
            </a:extLst>
          </p:cNvPr>
          <p:cNvSpPr>
            <a:spLocks noGrp="1"/>
          </p:cNvSpPr>
          <p:nvPr>
            <p:ph type="sldNum" sz="quarter" idx="12"/>
          </p:nvPr>
        </p:nvSpPr>
        <p:spPr/>
        <p:txBody>
          <a:bodyPr/>
          <a:lstStyle/>
          <a:p>
            <a:fld id="{74F0310C-4CB7-4235-A994-A1F4245C15C9}" type="slidenum">
              <a:rPr lang="ru-KZ" smtClean="0"/>
              <a:t>‹#›</a:t>
            </a:fld>
            <a:endParaRPr lang="ru-KZ"/>
          </a:p>
        </p:txBody>
      </p:sp>
    </p:spTree>
    <p:extLst>
      <p:ext uri="{BB962C8B-B14F-4D97-AF65-F5344CB8AC3E}">
        <p14:creationId xmlns:p14="http://schemas.microsoft.com/office/powerpoint/2010/main" val="3943839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DD7C39-8031-DF2D-B58F-2C63696E9752}"/>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DB55D9F5-DDBE-848C-8719-BF3C29651FF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1DC77EA6-FB79-7B9C-6847-451CD7DCFB69}"/>
              </a:ext>
            </a:extLst>
          </p:cNvPr>
          <p:cNvSpPr>
            <a:spLocks noGrp="1"/>
          </p:cNvSpPr>
          <p:nvPr>
            <p:ph type="dt" sz="half" idx="10"/>
          </p:nvPr>
        </p:nvSpPr>
        <p:spPr/>
        <p:txBody>
          <a:bodyPr/>
          <a:lstStyle/>
          <a:p>
            <a:fld id="{F87EE789-3DE0-4FE8-A4BF-523431579397}" type="datetimeFigureOut">
              <a:rPr lang="ru-KZ" smtClean="0"/>
              <a:t>09/11/2023</a:t>
            </a:fld>
            <a:endParaRPr lang="ru-KZ"/>
          </a:p>
        </p:txBody>
      </p:sp>
      <p:sp>
        <p:nvSpPr>
          <p:cNvPr id="5" name="Нижний колонтитул 4">
            <a:extLst>
              <a:ext uri="{FF2B5EF4-FFF2-40B4-BE49-F238E27FC236}">
                <a16:creationId xmlns:a16="http://schemas.microsoft.com/office/drawing/2014/main" id="{B18A0A68-EB56-B53A-70D0-9DFFC7D4CA42}"/>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0DA7AB3E-2525-7670-6EAB-B0D14EAF8C1E}"/>
              </a:ext>
            </a:extLst>
          </p:cNvPr>
          <p:cNvSpPr>
            <a:spLocks noGrp="1"/>
          </p:cNvSpPr>
          <p:nvPr>
            <p:ph type="sldNum" sz="quarter" idx="12"/>
          </p:nvPr>
        </p:nvSpPr>
        <p:spPr/>
        <p:txBody>
          <a:bodyPr/>
          <a:lstStyle/>
          <a:p>
            <a:fld id="{74F0310C-4CB7-4235-A994-A1F4245C15C9}" type="slidenum">
              <a:rPr lang="ru-KZ" smtClean="0"/>
              <a:t>‹#›</a:t>
            </a:fld>
            <a:endParaRPr lang="ru-KZ"/>
          </a:p>
        </p:txBody>
      </p:sp>
    </p:spTree>
    <p:extLst>
      <p:ext uri="{BB962C8B-B14F-4D97-AF65-F5344CB8AC3E}">
        <p14:creationId xmlns:p14="http://schemas.microsoft.com/office/powerpoint/2010/main" val="46979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3E5506-E580-B2C0-A130-11C334CB51B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C1154143-1B38-0C96-F2A5-E0358B142F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366A185-F9EA-CF32-C961-F639E80A77AC}"/>
              </a:ext>
            </a:extLst>
          </p:cNvPr>
          <p:cNvSpPr>
            <a:spLocks noGrp="1"/>
          </p:cNvSpPr>
          <p:nvPr>
            <p:ph type="dt" sz="half" idx="10"/>
          </p:nvPr>
        </p:nvSpPr>
        <p:spPr/>
        <p:txBody>
          <a:bodyPr/>
          <a:lstStyle/>
          <a:p>
            <a:fld id="{F87EE789-3DE0-4FE8-A4BF-523431579397}" type="datetimeFigureOut">
              <a:rPr lang="ru-KZ" smtClean="0"/>
              <a:t>09/11/2023</a:t>
            </a:fld>
            <a:endParaRPr lang="ru-KZ"/>
          </a:p>
        </p:txBody>
      </p:sp>
      <p:sp>
        <p:nvSpPr>
          <p:cNvPr id="5" name="Нижний колонтитул 4">
            <a:extLst>
              <a:ext uri="{FF2B5EF4-FFF2-40B4-BE49-F238E27FC236}">
                <a16:creationId xmlns:a16="http://schemas.microsoft.com/office/drawing/2014/main" id="{87315D14-3961-B45B-6E29-B78CE9B05C1F}"/>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A62E9B76-257D-D643-C3DC-9E92AACFACC3}"/>
              </a:ext>
            </a:extLst>
          </p:cNvPr>
          <p:cNvSpPr>
            <a:spLocks noGrp="1"/>
          </p:cNvSpPr>
          <p:nvPr>
            <p:ph type="sldNum" sz="quarter" idx="12"/>
          </p:nvPr>
        </p:nvSpPr>
        <p:spPr/>
        <p:txBody>
          <a:bodyPr/>
          <a:lstStyle/>
          <a:p>
            <a:fld id="{74F0310C-4CB7-4235-A994-A1F4245C15C9}" type="slidenum">
              <a:rPr lang="ru-KZ" smtClean="0"/>
              <a:t>‹#›</a:t>
            </a:fld>
            <a:endParaRPr lang="ru-KZ"/>
          </a:p>
        </p:txBody>
      </p:sp>
    </p:spTree>
    <p:extLst>
      <p:ext uri="{BB962C8B-B14F-4D97-AF65-F5344CB8AC3E}">
        <p14:creationId xmlns:p14="http://schemas.microsoft.com/office/powerpoint/2010/main" val="2823397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6EA0C4-20B3-FF3B-F11A-F68F74B493A5}"/>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F67E52ED-AF35-8B9D-488D-A0CA7AFE2C6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F719DCF0-2DB2-A0BD-DD3E-0E6637F5581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31B7CD2E-EEFD-3F63-987D-50A357509DB1}"/>
              </a:ext>
            </a:extLst>
          </p:cNvPr>
          <p:cNvSpPr>
            <a:spLocks noGrp="1"/>
          </p:cNvSpPr>
          <p:nvPr>
            <p:ph type="dt" sz="half" idx="10"/>
          </p:nvPr>
        </p:nvSpPr>
        <p:spPr/>
        <p:txBody>
          <a:bodyPr/>
          <a:lstStyle/>
          <a:p>
            <a:fld id="{F87EE789-3DE0-4FE8-A4BF-523431579397}" type="datetimeFigureOut">
              <a:rPr lang="ru-KZ" smtClean="0"/>
              <a:t>09/11/2023</a:t>
            </a:fld>
            <a:endParaRPr lang="ru-KZ"/>
          </a:p>
        </p:txBody>
      </p:sp>
      <p:sp>
        <p:nvSpPr>
          <p:cNvPr id="6" name="Нижний колонтитул 5">
            <a:extLst>
              <a:ext uri="{FF2B5EF4-FFF2-40B4-BE49-F238E27FC236}">
                <a16:creationId xmlns:a16="http://schemas.microsoft.com/office/drawing/2014/main" id="{0FD58605-541E-394C-6BC8-7892BC992501}"/>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4CCEE4D3-342E-AB4F-8E12-7A6775CE9DE6}"/>
              </a:ext>
            </a:extLst>
          </p:cNvPr>
          <p:cNvSpPr>
            <a:spLocks noGrp="1"/>
          </p:cNvSpPr>
          <p:nvPr>
            <p:ph type="sldNum" sz="quarter" idx="12"/>
          </p:nvPr>
        </p:nvSpPr>
        <p:spPr/>
        <p:txBody>
          <a:bodyPr/>
          <a:lstStyle/>
          <a:p>
            <a:fld id="{74F0310C-4CB7-4235-A994-A1F4245C15C9}" type="slidenum">
              <a:rPr lang="ru-KZ" smtClean="0"/>
              <a:t>‹#›</a:t>
            </a:fld>
            <a:endParaRPr lang="ru-KZ"/>
          </a:p>
        </p:txBody>
      </p:sp>
    </p:spTree>
    <p:extLst>
      <p:ext uri="{BB962C8B-B14F-4D97-AF65-F5344CB8AC3E}">
        <p14:creationId xmlns:p14="http://schemas.microsoft.com/office/powerpoint/2010/main" val="416865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37322B-D60E-DA31-2252-F54DCF2C3612}"/>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1F69A03F-317C-B803-136C-E3D2B9236B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1B927C4-F46B-6513-CD9C-61E17966143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8160CE15-BA45-AF26-3592-8C02D7AAA4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2F9B8E7-627A-CB96-2088-51A2A005251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83DE07C1-4B65-2130-5EE9-196BE165D4FF}"/>
              </a:ext>
            </a:extLst>
          </p:cNvPr>
          <p:cNvSpPr>
            <a:spLocks noGrp="1"/>
          </p:cNvSpPr>
          <p:nvPr>
            <p:ph type="dt" sz="half" idx="10"/>
          </p:nvPr>
        </p:nvSpPr>
        <p:spPr/>
        <p:txBody>
          <a:bodyPr/>
          <a:lstStyle/>
          <a:p>
            <a:fld id="{F87EE789-3DE0-4FE8-A4BF-523431579397}" type="datetimeFigureOut">
              <a:rPr lang="ru-KZ" smtClean="0"/>
              <a:t>09/11/2023</a:t>
            </a:fld>
            <a:endParaRPr lang="ru-KZ"/>
          </a:p>
        </p:txBody>
      </p:sp>
      <p:sp>
        <p:nvSpPr>
          <p:cNvPr id="8" name="Нижний колонтитул 7">
            <a:extLst>
              <a:ext uri="{FF2B5EF4-FFF2-40B4-BE49-F238E27FC236}">
                <a16:creationId xmlns:a16="http://schemas.microsoft.com/office/drawing/2014/main" id="{603DCF49-8595-08E0-6074-BF5E2CC7078F}"/>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3F6943CD-7D92-4605-26D6-8B2E6CE30C87}"/>
              </a:ext>
            </a:extLst>
          </p:cNvPr>
          <p:cNvSpPr>
            <a:spLocks noGrp="1"/>
          </p:cNvSpPr>
          <p:nvPr>
            <p:ph type="sldNum" sz="quarter" idx="12"/>
          </p:nvPr>
        </p:nvSpPr>
        <p:spPr/>
        <p:txBody>
          <a:bodyPr/>
          <a:lstStyle/>
          <a:p>
            <a:fld id="{74F0310C-4CB7-4235-A994-A1F4245C15C9}" type="slidenum">
              <a:rPr lang="ru-KZ" smtClean="0"/>
              <a:t>‹#›</a:t>
            </a:fld>
            <a:endParaRPr lang="ru-KZ"/>
          </a:p>
        </p:txBody>
      </p:sp>
    </p:spTree>
    <p:extLst>
      <p:ext uri="{BB962C8B-B14F-4D97-AF65-F5344CB8AC3E}">
        <p14:creationId xmlns:p14="http://schemas.microsoft.com/office/powerpoint/2010/main" val="1603342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351A71-27F4-C9F5-601C-22345504A545}"/>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8F597237-C399-00EC-889A-5B6DEC6E20D4}"/>
              </a:ext>
            </a:extLst>
          </p:cNvPr>
          <p:cNvSpPr>
            <a:spLocks noGrp="1"/>
          </p:cNvSpPr>
          <p:nvPr>
            <p:ph type="dt" sz="half" idx="10"/>
          </p:nvPr>
        </p:nvSpPr>
        <p:spPr/>
        <p:txBody>
          <a:bodyPr/>
          <a:lstStyle/>
          <a:p>
            <a:fld id="{F87EE789-3DE0-4FE8-A4BF-523431579397}" type="datetimeFigureOut">
              <a:rPr lang="ru-KZ" smtClean="0"/>
              <a:t>09/11/2023</a:t>
            </a:fld>
            <a:endParaRPr lang="ru-KZ"/>
          </a:p>
        </p:txBody>
      </p:sp>
      <p:sp>
        <p:nvSpPr>
          <p:cNvPr id="4" name="Нижний колонтитул 3">
            <a:extLst>
              <a:ext uri="{FF2B5EF4-FFF2-40B4-BE49-F238E27FC236}">
                <a16:creationId xmlns:a16="http://schemas.microsoft.com/office/drawing/2014/main" id="{5C8A0ADE-DDD6-FCA4-C79D-FA4EA21CDBD9}"/>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C3A5AB19-4A87-5B56-B57E-AB457DA53D4F}"/>
              </a:ext>
            </a:extLst>
          </p:cNvPr>
          <p:cNvSpPr>
            <a:spLocks noGrp="1"/>
          </p:cNvSpPr>
          <p:nvPr>
            <p:ph type="sldNum" sz="quarter" idx="12"/>
          </p:nvPr>
        </p:nvSpPr>
        <p:spPr/>
        <p:txBody>
          <a:bodyPr/>
          <a:lstStyle/>
          <a:p>
            <a:fld id="{74F0310C-4CB7-4235-A994-A1F4245C15C9}" type="slidenum">
              <a:rPr lang="ru-KZ" smtClean="0"/>
              <a:t>‹#›</a:t>
            </a:fld>
            <a:endParaRPr lang="ru-KZ"/>
          </a:p>
        </p:txBody>
      </p:sp>
    </p:spTree>
    <p:extLst>
      <p:ext uri="{BB962C8B-B14F-4D97-AF65-F5344CB8AC3E}">
        <p14:creationId xmlns:p14="http://schemas.microsoft.com/office/powerpoint/2010/main" val="88646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9F64C39-5400-0EF9-F2AC-5C4BCF0A9813}"/>
              </a:ext>
            </a:extLst>
          </p:cNvPr>
          <p:cNvSpPr>
            <a:spLocks noGrp="1"/>
          </p:cNvSpPr>
          <p:nvPr>
            <p:ph type="dt" sz="half" idx="10"/>
          </p:nvPr>
        </p:nvSpPr>
        <p:spPr/>
        <p:txBody>
          <a:bodyPr/>
          <a:lstStyle/>
          <a:p>
            <a:fld id="{F87EE789-3DE0-4FE8-A4BF-523431579397}" type="datetimeFigureOut">
              <a:rPr lang="ru-KZ" smtClean="0"/>
              <a:t>09/11/2023</a:t>
            </a:fld>
            <a:endParaRPr lang="ru-KZ"/>
          </a:p>
        </p:txBody>
      </p:sp>
      <p:sp>
        <p:nvSpPr>
          <p:cNvPr id="3" name="Нижний колонтитул 2">
            <a:extLst>
              <a:ext uri="{FF2B5EF4-FFF2-40B4-BE49-F238E27FC236}">
                <a16:creationId xmlns:a16="http://schemas.microsoft.com/office/drawing/2014/main" id="{248BB95E-453A-C3D9-0F1B-1FD869F6107D}"/>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B650BEDD-A42D-DF38-C99A-79EA9693FBEE}"/>
              </a:ext>
            </a:extLst>
          </p:cNvPr>
          <p:cNvSpPr>
            <a:spLocks noGrp="1"/>
          </p:cNvSpPr>
          <p:nvPr>
            <p:ph type="sldNum" sz="quarter" idx="12"/>
          </p:nvPr>
        </p:nvSpPr>
        <p:spPr/>
        <p:txBody>
          <a:bodyPr/>
          <a:lstStyle/>
          <a:p>
            <a:fld id="{74F0310C-4CB7-4235-A994-A1F4245C15C9}" type="slidenum">
              <a:rPr lang="ru-KZ" smtClean="0"/>
              <a:t>‹#›</a:t>
            </a:fld>
            <a:endParaRPr lang="ru-KZ"/>
          </a:p>
        </p:txBody>
      </p:sp>
    </p:spTree>
    <p:extLst>
      <p:ext uri="{BB962C8B-B14F-4D97-AF65-F5344CB8AC3E}">
        <p14:creationId xmlns:p14="http://schemas.microsoft.com/office/powerpoint/2010/main" val="3130198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FDE6EF-7D2E-1276-EBAD-041B84D9901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6FCCCD8C-CEC6-C496-F1C0-F294CB4752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7C7E4401-BCEA-9EC7-26D4-EDF262DE2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7C24BE6-1588-1533-DB6D-27D56FF18116}"/>
              </a:ext>
            </a:extLst>
          </p:cNvPr>
          <p:cNvSpPr>
            <a:spLocks noGrp="1"/>
          </p:cNvSpPr>
          <p:nvPr>
            <p:ph type="dt" sz="half" idx="10"/>
          </p:nvPr>
        </p:nvSpPr>
        <p:spPr/>
        <p:txBody>
          <a:bodyPr/>
          <a:lstStyle/>
          <a:p>
            <a:fld id="{F87EE789-3DE0-4FE8-A4BF-523431579397}" type="datetimeFigureOut">
              <a:rPr lang="ru-KZ" smtClean="0"/>
              <a:t>09/11/2023</a:t>
            </a:fld>
            <a:endParaRPr lang="ru-KZ"/>
          </a:p>
        </p:txBody>
      </p:sp>
      <p:sp>
        <p:nvSpPr>
          <p:cNvPr id="6" name="Нижний колонтитул 5">
            <a:extLst>
              <a:ext uri="{FF2B5EF4-FFF2-40B4-BE49-F238E27FC236}">
                <a16:creationId xmlns:a16="http://schemas.microsoft.com/office/drawing/2014/main" id="{F3C683B4-516B-F011-81B0-0BC7182C4758}"/>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7B2C1034-4013-5069-C707-8D61A347C757}"/>
              </a:ext>
            </a:extLst>
          </p:cNvPr>
          <p:cNvSpPr>
            <a:spLocks noGrp="1"/>
          </p:cNvSpPr>
          <p:nvPr>
            <p:ph type="sldNum" sz="quarter" idx="12"/>
          </p:nvPr>
        </p:nvSpPr>
        <p:spPr/>
        <p:txBody>
          <a:bodyPr/>
          <a:lstStyle/>
          <a:p>
            <a:fld id="{74F0310C-4CB7-4235-A994-A1F4245C15C9}" type="slidenum">
              <a:rPr lang="ru-KZ" smtClean="0"/>
              <a:t>‹#›</a:t>
            </a:fld>
            <a:endParaRPr lang="ru-KZ"/>
          </a:p>
        </p:txBody>
      </p:sp>
    </p:spTree>
    <p:extLst>
      <p:ext uri="{BB962C8B-B14F-4D97-AF65-F5344CB8AC3E}">
        <p14:creationId xmlns:p14="http://schemas.microsoft.com/office/powerpoint/2010/main" val="96366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67AFF8-37CA-58ED-346D-247E0E47154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768B4A55-1F4F-815B-1046-FF4A07B1EA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42EEABBF-FB56-0D15-A749-4DFA4E1295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D957450-0FDC-A630-EACE-1AD60D6F2720}"/>
              </a:ext>
            </a:extLst>
          </p:cNvPr>
          <p:cNvSpPr>
            <a:spLocks noGrp="1"/>
          </p:cNvSpPr>
          <p:nvPr>
            <p:ph type="dt" sz="half" idx="10"/>
          </p:nvPr>
        </p:nvSpPr>
        <p:spPr/>
        <p:txBody>
          <a:bodyPr/>
          <a:lstStyle/>
          <a:p>
            <a:fld id="{F87EE789-3DE0-4FE8-A4BF-523431579397}" type="datetimeFigureOut">
              <a:rPr lang="ru-KZ" smtClean="0"/>
              <a:t>09/11/2023</a:t>
            </a:fld>
            <a:endParaRPr lang="ru-KZ"/>
          </a:p>
        </p:txBody>
      </p:sp>
      <p:sp>
        <p:nvSpPr>
          <p:cNvPr id="6" name="Нижний колонтитул 5">
            <a:extLst>
              <a:ext uri="{FF2B5EF4-FFF2-40B4-BE49-F238E27FC236}">
                <a16:creationId xmlns:a16="http://schemas.microsoft.com/office/drawing/2014/main" id="{55D61A1F-33C1-E594-56A8-1D8D158854CD}"/>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CBC1B3E5-921E-D9A2-ED82-4A512D3B3022}"/>
              </a:ext>
            </a:extLst>
          </p:cNvPr>
          <p:cNvSpPr>
            <a:spLocks noGrp="1"/>
          </p:cNvSpPr>
          <p:nvPr>
            <p:ph type="sldNum" sz="quarter" idx="12"/>
          </p:nvPr>
        </p:nvSpPr>
        <p:spPr/>
        <p:txBody>
          <a:bodyPr/>
          <a:lstStyle/>
          <a:p>
            <a:fld id="{74F0310C-4CB7-4235-A994-A1F4245C15C9}" type="slidenum">
              <a:rPr lang="ru-KZ" smtClean="0"/>
              <a:t>‹#›</a:t>
            </a:fld>
            <a:endParaRPr lang="ru-KZ"/>
          </a:p>
        </p:txBody>
      </p:sp>
    </p:spTree>
    <p:extLst>
      <p:ext uri="{BB962C8B-B14F-4D97-AF65-F5344CB8AC3E}">
        <p14:creationId xmlns:p14="http://schemas.microsoft.com/office/powerpoint/2010/main" val="2759918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0FBD62-6EEB-FCB7-A137-223671228E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79B27D02-ECE1-AC52-09F4-5DB02E2C53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9E2676BE-981D-7526-C1E7-E22FC7803E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EE789-3DE0-4FE8-A4BF-523431579397}" type="datetimeFigureOut">
              <a:rPr lang="ru-KZ" smtClean="0"/>
              <a:t>09/11/2023</a:t>
            </a:fld>
            <a:endParaRPr lang="ru-KZ"/>
          </a:p>
        </p:txBody>
      </p:sp>
      <p:sp>
        <p:nvSpPr>
          <p:cNvPr id="5" name="Нижний колонтитул 4">
            <a:extLst>
              <a:ext uri="{FF2B5EF4-FFF2-40B4-BE49-F238E27FC236}">
                <a16:creationId xmlns:a16="http://schemas.microsoft.com/office/drawing/2014/main" id="{B2F71E32-CB1C-8E29-13B3-09E973A82C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2B5612C6-CCD6-1F5C-0287-1EC2982D1A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0310C-4CB7-4235-A994-A1F4245C15C9}" type="slidenum">
              <a:rPr lang="ru-KZ" smtClean="0"/>
              <a:t>‹#›</a:t>
            </a:fld>
            <a:endParaRPr lang="ru-KZ"/>
          </a:p>
        </p:txBody>
      </p:sp>
    </p:spTree>
    <p:extLst>
      <p:ext uri="{BB962C8B-B14F-4D97-AF65-F5344CB8AC3E}">
        <p14:creationId xmlns:p14="http://schemas.microsoft.com/office/powerpoint/2010/main" val="4276078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85C824D-5C16-4F8C-D93A-762FC8005202}"/>
              </a:ext>
            </a:extLst>
          </p:cNvPr>
          <p:cNvSpPr>
            <a:spLocks noGrp="1" noChangeArrowheads="1"/>
          </p:cNvSpPr>
          <p:nvPr>
            <p:ph type="subTitle" idx="1"/>
          </p:nvPr>
        </p:nvSpPr>
        <p:spPr bwMode="auto">
          <a:xfrm>
            <a:off x="528948" y="1156252"/>
            <a:ext cx="470452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kk-KZ" altLang="ru-RU" sz="2400" b="1" dirty="0">
                <a:solidFill>
                  <a:srgbClr val="002060"/>
                </a:solidFill>
                <a:latin typeface="Times New Roman" pitchFamily="18" charset="0"/>
                <a:cs typeface="Times New Roman" pitchFamily="18" charset="0"/>
              </a:rPr>
              <a:t>МЕКТЕП ТӨЛҚҰЖАТЫ</a:t>
            </a:r>
            <a:endParaRPr lang="ru-RU" altLang="ru-RU" sz="1400" b="1" dirty="0">
              <a:solidFill>
                <a:srgbClr val="002060"/>
              </a:solidFill>
              <a:latin typeface="Times New Roman" pitchFamily="18" charset="0"/>
              <a:cs typeface="Times New Roman" pitchFamily="18" charset="0"/>
            </a:endParaRPr>
          </a:p>
        </p:txBody>
      </p:sp>
      <p:pic>
        <p:nvPicPr>
          <p:cNvPr id="8" name="Рисунок 7">
            <a:extLst>
              <a:ext uri="{FF2B5EF4-FFF2-40B4-BE49-F238E27FC236}">
                <a16:creationId xmlns:a16="http://schemas.microsoft.com/office/drawing/2014/main" id="{CDD672AF-A290-A778-6009-BF5E0599553D}"/>
              </a:ext>
            </a:extLst>
          </p:cNvPr>
          <p:cNvPicPr>
            <a:picLocks noChangeAspect="1"/>
          </p:cNvPicPr>
          <p:nvPr/>
        </p:nvPicPr>
        <p:blipFill rotWithShape="1">
          <a:blip r:embed="rId2"/>
          <a:srcRect l="11449" t="28599" r="11305" b="7440"/>
          <a:stretch/>
        </p:blipFill>
        <p:spPr>
          <a:xfrm>
            <a:off x="7238718" y="1156252"/>
            <a:ext cx="4424334" cy="2429630"/>
          </a:xfrm>
          <a:prstGeom prst="rect">
            <a:avLst/>
          </a:prstGeom>
          <a:ln>
            <a:noFill/>
          </a:ln>
          <a:effectLst>
            <a:outerShdw blurRad="292100" dist="139700" dir="2700000" algn="tl" rotWithShape="0">
              <a:srgbClr val="333333">
                <a:alpha val="65000"/>
              </a:srgbClr>
            </a:outerShdw>
          </a:effectLst>
        </p:spPr>
      </p:pic>
      <p:sp>
        <p:nvSpPr>
          <p:cNvPr id="9" name="Заголовок 1">
            <a:extLst>
              <a:ext uri="{FF2B5EF4-FFF2-40B4-BE49-F238E27FC236}">
                <a16:creationId xmlns:a16="http://schemas.microsoft.com/office/drawing/2014/main" id="{46BC354F-7E4C-D5CE-9E12-0730FCE8E498}"/>
              </a:ext>
            </a:extLst>
          </p:cNvPr>
          <p:cNvSpPr txBox="1">
            <a:spLocks/>
          </p:cNvSpPr>
          <p:nvPr/>
        </p:nvSpPr>
        <p:spPr>
          <a:xfrm>
            <a:off x="1113421" y="225264"/>
            <a:ext cx="8730905" cy="679174"/>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altLang="ru-RU" sz="2400" b="1" dirty="0">
                <a:latin typeface="Times New Roman" pitchFamily="18" charset="0"/>
                <a:cs typeface="Times New Roman" pitchFamily="18" charset="0"/>
              </a:rPr>
              <a:t>Х</a:t>
            </a:r>
            <a:r>
              <a:rPr lang="kk-KZ" altLang="ru-RU" sz="2400" b="1" dirty="0">
                <a:latin typeface="Times New Roman" pitchFamily="18" charset="0"/>
                <a:cs typeface="Times New Roman" pitchFamily="18" charset="0"/>
              </a:rPr>
              <a:t>а</a:t>
            </a:r>
            <a:r>
              <a:rPr lang="ru-RU" altLang="ru-RU" sz="2400" b="1" dirty="0">
                <a:latin typeface="Times New Roman" pitchFamily="18" charset="0"/>
                <a:cs typeface="Times New Roman" pitchFamily="18" charset="0"/>
              </a:rPr>
              <a:t>сен </a:t>
            </a:r>
            <a:r>
              <a:rPr lang="kk-KZ" altLang="ru-RU" sz="2400" b="1" dirty="0">
                <a:latin typeface="Times New Roman" pitchFamily="18" charset="0"/>
                <a:cs typeface="Times New Roman" pitchFamily="18" charset="0"/>
              </a:rPr>
              <a:t>Сәрінжіпұлы атындағы ЖББМ  </a:t>
            </a:r>
            <a:r>
              <a:rPr lang="en-US" altLang="ru-RU" sz="2400" b="1" dirty="0">
                <a:latin typeface="Times New Roman" pitchFamily="18" charset="0"/>
                <a:cs typeface="Times New Roman" pitchFamily="18" charset="0"/>
              </a:rPr>
              <a:t>202</a:t>
            </a:r>
            <a:r>
              <a:rPr lang="kk-KZ" altLang="ru-RU" sz="2400" b="1" dirty="0">
                <a:latin typeface="Times New Roman" pitchFamily="18" charset="0"/>
                <a:cs typeface="Times New Roman" pitchFamily="18" charset="0"/>
              </a:rPr>
              <a:t>3</a:t>
            </a:r>
            <a:r>
              <a:rPr lang="en-US" altLang="ru-RU" sz="2400" b="1" dirty="0">
                <a:latin typeface="Times New Roman" pitchFamily="18" charset="0"/>
                <a:cs typeface="Times New Roman" pitchFamily="18" charset="0"/>
              </a:rPr>
              <a:t> – 20</a:t>
            </a:r>
            <a:r>
              <a:rPr lang="ru-RU" altLang="ru-RU" sz="2400" b="1" dirty="0">
                <a:latin typeface="Times New Roman" pitchFamily="18" charset="0"/>
                <a:cs typeface="Times New Roman" pitchFamily="18" charset="0"/>
              </a:rPr>
              <a:t>2</a:t>
            </a:r>
            <a:r>
              <a:rPr lang="kk-KZ" altLang="ru-RU" sz="2400" b="1" dirty="0">
                <a:latin typeface="Times New Roman" pitchFamily="18" charset="0"/>
                <a:cs typeface="Times New Roman" pitchFamily="18" charset="0"/>
              </a:rPr>
              <a:t>4</a:t>
            </a:r>
            <a:r>
              <a:rPr lang="en-US" altLang="ru-RU" sz="2400" b="1" dirty="0">
                <a:latin typeface="Times New Roman" pitchFamily="18" charset="0"/>
                <a:cs typeface="Times New Roman" pitchFamily="18" charset="0"/>
              </a:rPr>
              <a:t> </a:t>
            </a:r>
            <a:r>
              <a:rPr lang="kk-KZ" altLang="ru-RU" sz="2400" b="1" dirty="0">
                <a:latin typeface="Times New Roman" pitchFamily="18" charset="0"/>
                <a:cs typeface="Times New Roman" pitchFamily="18" charset="0"/>
              </a:rPr>
              <a:t>оқу жылы </a:t>
            </a:r>
          </a:p>
          <a:p>
            <a:r>
              <a:rPr lang="kk-KZ" altLang="ru-RU" sz="2400" b="1" dirty="0">
                <a:latin typeface="Times New Roman" pitchFamily="18" charset="0"/>
                <a:cs typeface="Times New Roman" pitchFamily="18" charset="0"/>
              </a:rPr>
              <a:t>3 жылдық мектепішілік бақылау жұмысының талдауы</a:t>
            </a:r>
            <a:endParaRPr lang="ru-RU" altLang="ru-RU" sz="2400" dirty="0"/>
          </a:p>
        </p:txBody>
      </p:sp>
      <p:graphicFrame>
        <p:nvGraphicFramePr>
          <p:cNvPr id="10" name="Таблица 9">
            <a:extLst>
              <a:ext uri="{FF2B5EF4-FFF2-40B4-BE49-F238E27FC236}">
                <a16:creationId xmlns:a16="http://schemas.microsoft.com/office/drawing/2014/main" id="{57C87278-3F93-72AE-80FD-8D49A3A4831A}"/>
              </a:ext>
            </a:extLst>
          </p:cNvPr>
          <p:cNvGraphicFramePr>
            <a:graphicFrameLocks noGrp="1"/>
          </p:cNvGraphicFramePr>
          <p:nvPr>
            <p:extLst>
              <p:ext uri="{D42A27DB-BD31-4B8C-83A1-F6EECF244321}">
                <p14:modId xmlns:p14="http://schemas.microsoft.com/office/powerpoint/2010/main" val="1950831146"/>
              </p:ext>
            </p:extLst>
          </p:nvPr>
        </p:nvGraphicFramePr>
        <p:xfrm>
          <a:off x="333582" y="1740010"/>
          <a:ext cx="6345514" cy="4729419"/>
        </p:xfrm>
        <a:graphic>
          <a:graphicData uri="http://schemas.openxmlformats.org/drawingml/2006/table">
            <a:tbl>
              <a:tblPr/>
              <a:tblGrid>
                <a:gridCol w="2224613">
                  <a:extLst>
                    <a:ext uri="{9D8B030D-6E8A-4147-A177-3AD203B41FA5}">
                      <a16:colId xmlns:a16="http://schemas.microsoft.com/office/drawing/2014/main" val="20000"/>
                    </a:ext>
                  </a:extLst>
                </a:gridCol>
                <a:gridCol w="4120901">
                  <a:extLst>
                    <a:ext uri="{9D8B030D-6E8A-4147-A177-3AD203B41FA5}">
                      <a16:colId xmlns:a16="http://schemas.microsoft.com/office/drawing/2014/main" val="20001"/>
                    </a:ext>
                  </a:extLst>
                </a:gridCol>
              </a:tblGrid>
              <a:tr h="731570">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1" i="0" u="none" strike="noStrike" cap="none" normalizeH="0" baseline="0" dirty="0">
                          <a:ln>
                            <a:noFill/>
                          </a:ln>
                          <a:solidFill>
                            <a:schemeClr val="tx1"/>
                          </a:solidFill>
                          <a:effectLst/>
                          <a:latin typeface="Times New Roman" pitchFamily="18" charset="0"/>
                          <a:cs typeface="Times New Roman" pitchFamily="18" charset="0"/>
                        </a:rPr>
                        <a:t>Мекеменің атауы:</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3891A7"/>
                      </a:solidFill>
                      <a:prstDash val="solid"/>
                      <a:round/>
                      <a:headEnd type="none" w="med" len="med"/>
                      <a:tailEnd type="none" w="med" len="med"/>
                    </a:lnL>
                    <a:lnR>
                      <a:noFill/>
                    </a:lnR>
                    <a:lnT w="12700" cap="flat" cmpd="sng" algn="ctr">
                      <a:solidFill>
                        <a:srgbClr val="3891A7"/>
                      </a:solidFill>
                      <a:prstDash val="solid"/>
                      <a:round/>
                      <a:headEnd type="none" w="med" len="med"/>
                      <a:tailEnd type="none" w="med" len="med"/>
                    </a:lnT>
                    <a:lnB w="12700" cap="flat" cmpd="sng" algn="ctr">
                      <a:solidFill>
                        <a:srgbClr val="3891A7"/>
                      </a:solidFill>
                      <a:prstDash val="solid"/>
                      <a:round/>
                      <a:headEnd type="none" w="med" len="med"/>
                      <a:tailEnd type="none" w="med" len="med"/>
                    </a:lnB>
                    <a:lnTlToBr>
                      <a:noFill/>
                    </a:lnTlToBr>
                    <a:lnBlToTr>
                      <a:noFill/>
                    </a:lnBlToTr>
                    <a:solidFill>
                      <a:srgbClr val="3891A7"/>
                    </a:solid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lgn="ctr"/>
                      <a:r>
                        <a:rPr lang="kk-KZ" sz="1800" b="1" dirty="0">
                          <a:latin typeface="Times New Roman" pitchFamily="18" charset="0"/>
                          <a:cs typeface="Times New Roman" pitchFamily="18" charset="0"/>
                        </a:rPr>
                        <a:t>Хасен Сәрінжіпұлы атындағы </a:t>
                      </a:r>
                    </a:p>
                    <a:p>
                      <a:pPr algn="ctr"/>
                      <a:r>
                        <a:rPr lang="kk-KZ" sz="1800" b="1" dirty="0">
                          <a:latin typeface="Times New Roman" pitchFamily="18" charset="0"/>
                          <a:cs typeface="Times New Roman" pitchFamily="18" charset="0"/>
                        </a:rPr>
                        <a:t>ЖББМ</a:t>
                      </a:r>
                      <a:endParaRPr lang="ru-RU" sz="1800" b="1" dirty="0">
                        <a:latin typeface="Times New Roman" pitchFamily="18" charset="0"/>
                        <a:cs typeface="Times New Roman" pitchFamily="18" charset="0"/>
                      </a:endParaRPr>
                    </a:p>
                  </a:txBody>
                  <a:tcPr marL="68580" marR="68580" marT="0" marB="0" horzOverflow="overflow">
                    <a:lnL>
                      <a:noFill/>
                    </a:lnL>
                    <a:lnR w="12700" cap="flat" cmpd="sng" algn="ctr">
                      <a:solidFill>
                        <a:srgbClr val="3891A7"/>
                      </a:solidFill>
                      <a:prstDash val="solid"/>
                      <a:round/>
                      <a:headEnd type="none" w="med" len="med"/>
                      <a:tailEnd type="none" w="med" len="med"/>
                    </a:lnR>
                    <a:lnT w="12700" cap="flat" cmpd="sng" algn="ctr">
                      <a:solidFill>
                        <a:srgbClr val="3891A7"/>
                      </a:solidFill>
                      <a:prstDash val="solid"/>
                      <a:round/>
                      <a:headEnd type="none" w="med" len="med"/>
                      <a:tailEnd type="none" w="med" len="med"/>
                    </a:lnT>
                    <a:lnB w="12700" cap="flat" cmpd="sng" algn="ctr">
                      <a:solidFill>
                        <a:srgbClr val="3891A7"/>
                      </a:solidFill>
                      <a:prstDash val="solid"/>
                      <a:round/>
                      <a:headEnd type="none" w="med" len="med"/>
                      <a:tailEnd type="none" w="med" len="med"/>
                    </a:lnB>
                    <a:lnTlToBr>
                      <a:noFill/>
                    </a:lnTlToBr>
                    <a:lnBlToTr>
                      <a:noFill/>
                    </a:lnBlToTr>
                    <a:solidFill>
                      <a:srgbClr val="3891A7"/>
                    </a:solidFill>
                  </a:tcPr>
                </a:tc>
                <a:extLst>
                  <a:ext uri="{0D108BD9-81ED-4DB2-BD59-A6C34878D82A}">
                    <a16:rowId xmlns:a16="http://schemas.microsoft.com/office/drawing/2014/main" val="10000"/>
                  </a:ext>
                </a:extLst>
              </a:tr>
              <a:tr h="490827">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1" i="0" u="none" strike="noStrike" cap="none" normalizeH="0" baseline="0">
                          <a:ln>
                            <a:noFill/>
                          </a:ln>
                          <a:solidFill>
                            <a:srgbClr val="000000"/>
                          </a:solidFill>
                          <a:effectLst/>
                          <a:latin typeface="Times New Roman" pitchFamily="18" charset="0"/>
                          <a:cs typeface="Times New Roman" pitchFamily="18" charset="0"/>
                        </a:rPr>
                        <a:t>Құрылған жылы:</a:t>
                      </a:r>
                      <a:endParaRPr kumimoji="0" lang="ru-RU" sz="1800" b="1" i="0" u="none" strike="noStrike" cap="none" normalizeH="0" baseline="0">
                        <a:ln>
                          <a:noFill/>
                        </a:ln>
                        <a:solidFill>
                          <a:srgbClr val="0D0D0D"/>
                        </a:solidFill>
                        <a:effectLst/>
                        <a:latin typeface="Times New Roman" pitchFamily="18" charset="0"/>
                        <a:cs typeface="Times New Roman" pitchFamily="18" charset="0"/>
                      </a:endParaRPr>
                    </a:p>
                  </a:txBody>
                  <a:tcPr marL="68580" marR="68580" marT="0" marB="0" horzOverflow="overflow">
                    <a:lnL w="12700" cap="flat" cmpd="sng" algn="ctr">
                      <a:solidFill>
                        <a:srgbClr val="3891A7"/>
                      </a:solidFill>
                      <a:prstDash val="solid"/>
                      <a:round/>
                      <a:headEnd type="none" w="med" len="med"/>
                      <a:tailEnd type="none" w="med" len="med"/>
                    </a:lnL>
                    <a:lnR>
                      <a:noFill/>
                    </a:lnR>
                    <a:lnT w="12700" cap="flat" cmpd="sng" algn="ctr">
                      <a:solidFill>
                        <a:srgbClr val="3891A7"/>
                      </a:solidFill>
                      <a:prstDash val="solid"/>
                      <a:round/>
                      <a:headEnd type="none" w="med" len="med"/>
                      <a:tailEnd type="none" w="med" len="med"/>
                    </a:lnT>
                    <a:lnB w="12700" cap="flat" cmpd="sng" algn="ctr">
                      <a:solidFill>
                        <a:srgbClr val="3891A7"/>
                      </a:solidFill>
                      <a:prstDash val="solid"/>
                      <a:round/>
                      <a:headEnd type="none" w="med" len="med"/>
                      <a:tailEnd type="none" w="med" len="med"/>
                    </a:lnB>
                    <a:lnTlToBr>
                      <a:noFill/>
                    </a:lnTlToBr>
                    <a:lnBlToTr>
                      <a:noFill/>
                    </a:lnBlToTr>
                    <a:solidFill>
                      <a:srgbClr val="E9EDF4"/>
                    </a:solid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1" i="0" u="none" strike="noStrike" cap="none" normalizeH="0" baseline="0" dirty="0">
                          <a:ln>
                            <a:noFill/>
                          </a:ln>
                          <a:solidFill>
                            <a:srgbClr val="000000"/>
                          </a:solidFill>
                          <a:effectLst/>
                          <a:latin typeface="Times New Roman" pitchFamily="18" charset="0"/>
                          <a:cs typeface="Times New Roman" pitchFamily="18" charset="0"/>
                        </a:rPr>
                        <a:t>1966 жыл</a:t>
                      </a:r>
                      <a:endParaRPr kumimoji="0" lang="ru-RU" sz="1800" b="1" i="0" u="none" strike="noStrike" cap="none" normalizeH="0" baseline="0" dirty="0">
                        <a:ln>
                          <a:noFill/>
                        </a:ln>
                        <a:solidFill>
                          <a:srgbClr val="0D0D0D"/>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3891A7"/>
                      </a:solidFill>
                      <a:prstDash val="solid"/>
                      <a:round/>
                      <a:headEnd type="none" w="med" len="med"/>
                      <a:tailEnd type="none" w="med" len="med"/>
                    </a:lnR>
                    <a:lnT w="12700" cap="flat" cmpd="sng" algn="ctr">
                      <a:solidFill>
                        <a:srgbClr val="3891A7"/>
                      </a:solidFill>
                      <a:prstDash val="solid"/>
                      <a:round/>
                      <a:headEnd type="none" w="med" len="med"/>
                      <a:tailEnd type="none" w="med" len="med"/>
                    </a:lnT>
                    <a:lnB w="12700" cap="flat" cmpd="sng" algn="ctr">
                      <a:solidFill>
                        <a:srgbClr val="3891A7"/>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r h="458029">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1" i="0" u="none" strike="noStrike" cap="none" normalizeH="0" baseline="0">
                          <a:ln>
                            <a:noFill/>
                          </a:ln>
                          <a:solidFill>
                            <a:srgbClr val="000000"/>
                          </a:solidFill>
                          <a:effectLst/>
                          <a:latin typeface="Times New Roman" pitchFamily="18" charset="0"/>
                          <a:cs typeface="Times New Roman" pitchFamily="18" charset="0"/>
                        </a:rPr>
                        <a:t>Құрылтайшылар:</a:t>
                      </a:r>
                      <a:endParaRPr kumimoji="0" lang="ru-RU" sz="1800" b="1" i="0" u="none" strike="noStrike" cap="none" normalizeH="0" baseline="0">
                        <a:ln>
                          <a:noFill/>
                        </a:ln>
                        <a:solidFill>
                          <a:srgbClr val="0D0D0D"/>
                        </a:solidFill>
                        <a:effectLst/>
                        <a:latin typeface="Times New Roman" pitchFamily="18" charset="0"/>
                        <a:cs typeface="Times New Roman" pitchFamily="18" charset="0"/>
                      </a:endParaRPr>
                    </a:p>
                  </a:txBody>
                  <a:tcPr marL="68580" marR="68580" marT="0" marB="0" horzOverflow="overflow">
                    <a:lnL w="12700" cap="flat" cmpd="sng" algn="ctr">
                      <a:solidFill>
                        <a:srgbClr val="3891A7"/>
                      </a:solidFill>
                      <a:prstDash val="solid"/>
                      <a:round/>
                      <a:headEnd type="none" w="med" len="med"/>
                      <a:tailEnd type="none" w="med" len="med"/>
                    </a:lnL>
                    <a:lnR>
                      <a:noFill/>
                    </a:lnR>
                    <a:lnT w="12700" cap="flat" cmpd="sng" algn="ctr">
                      <a:solidFill>
                        <a:srgbClr val="3891A7"/>
                      </a:solidFill>
                      <a:prstDash val="solid"/>
                      <a:round/>
                      <a:headEnd type="none" w="med" len="med"/>
                      <a:tailEnd type="none" w="med" len="med"/>
                    </a:lnT>
                    <a:lnB w="12700" cap="flat" cmpd="sng" algn="ctr">
                      <a:solidFill>
                        <a:srgbClr val="3891A7"/>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dirty="0">
                          <a:ln>
                            <a:noFill/>
                          </a:ln>
                          <a:solidFill>
                            <a:srgbClr val="000000"/>
                          </a:solidFill>
                          <a:effectLst/>
                          <a:latin typeface="Times New Roman" pitchFamily="18" charset="0"/>
                          <a:cs typeface="Times New Roman" pitchFamily="18" charset="0"/>
                        </a:rPr>
                        <a:t>Шет ауданының білім бөлімі  </a:t>
                      </a:r>
                      <a:endParaRPr kumimoji="0" lang="ru-RU" sz="1800" b="1" i="0" u="none" strike="noStrike" cap="none" normalizeH="0" baseline="0" dirty="0">
                        <a:ln>
                          <a:noFill/>
                        </a:ln>
                        <a:solidFill>
                          <a:srgbClr val="000000"/>
                        </a:solidFill>
                        <a:effectLst/>
                        <a:latin typeface="Calibri" pitchFamily="34" charset="0"/>
                        <a:cs typeface="Times New Roman" pitchFamily="18" charset="0"/>
                      </a:endParaRPr>
                    </a:p>
                  </a:txBody>
                  <a:tcPr marL="68580" marR="68580" marT="0" marB="0" horzOverflow="overflow">
                    <a:lnL>
                      <a:noFill/>
                    </a:lnL>
                    <a:lnR w="12700" cap="flat" cmpd="sng" algn="ctr">
                      <a:solidFill>
                        <a:srgbClr val="3891A7"/>
                      </a:solidFill>
                      <a:prstDash val="solid"/>
                      <a:round/>
                      <a:headEnd type="none" w="med" len="med"/>
                      <a:tailEnd type="none" w="med" len="med"/>
                    </a:lnR>
                    <a:lnT w="12700" cap="flat" cmpd="sng" algn="ctr">
                      <a:solidFill>
                        <a:srgbClr val="3891A7"/>
                      </a:solidFill>
                      <a:prstDash val="solid"/>
                      <a:round/>
                      <a:headEnd type="none" w="med" len="med"/>
                      <a:tailEnd type="none" w="med" len="med"/>
                    </a:lnT>
                    <a:lnB w="12700" cap="flat" cmpd="sng" algn="ctr">
                      <a:solidFill>
                        <a:srgbClr val="3891A7"/>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2"/>
                  </a:ext>
                </a:extLst>
              </a:tr>
              <a:tr h="490827">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1" i="0" u="none" strike="noStrike" cap="none" normalizeH="0" baseline="0" dirty="0">
                          <a:ln>
                            <a:noFill/>
                          </a:ln>
                          <a:solidFill>
                            <a:srgbClr val="000000"/>
                          </a:solidFill>
                          <a:effectLst/>
                          <a:latin typeface="Times New Roman" pitchFamily="18" charset="0"/>
                          <a:cs typeface="Times New Roman" pitchFamily="18" charset="0"/>
                        </a:rPr>
                        <a:t>Мемлекеттік лицензия:</a:t>
                      </a:r>
                      <a:endParaRPr kumimoji="0" lang="ru-RU" sz="1800" b="1" i="0" u="none" strike="noStrike" cap="none" normalizeH="0" baseline="0" dirty="0">
                        <a:ln>
                          <a:noFill/>
                        </a:ln>
                        <a:solidFill>
                          <a:srgbClr val="0D0D0D"/>
                        </a:solidFill>
                        <a:effectLst/>
                        <a:latin typeface="Times New Roman" pitchFamily="18" charset="0"/>
                        <a:cs typeface="Times New Roman" pitchFamily="18" charset="0"/>
                      </a:endParaRPr>
                    </a:p>
                  </a:txBody>
                  <a:tcPr marL="68580" marR="68580" marT="0" marB="0" horzOverflow="overflow">
                    <a:lnL w="12700" cap="flat" cmpd="sng" algn="ctr">
                      <a:solidFill>
                        <a:srgbClr val="3891A7"/>
                      </a:solidFill>
                      <a:prstDash val="solid"/>
                      <a:round/>
                      <a:headEnd type="none" w="med" len="med"/>
                      <a:tailEnd type="none" w="med" len="med"/>
                    </a:lnL>
                    <a:lnR>
                      <a:noFill/>
                    </a:lnR>
                    <a:lnT w="12700" cap="flat" cmpd="sng" algn="ctr">
                      <a:solidFill>
                        <a:srgbClr val="3891A7"/>
                      </a:solidFill>
                      <a:prstDash val="solid"/>
                      <a:round/>
                      <a:headEnd type="none" w="med" len="med"/>
                      <a:tailEnd type="none" w="med" len="med"/>
                    </a:lnT>
                    <a:lnB w="12700" cap="flat" cmpd="sng" algn="ctr">
                      <a:solidFill>
                        <a:srgbClr val="3891A7"/>
                      </a:solidFill>
                      <a:prstDash val="solid"/>
                      <a:round/>
                      <a:headEnd type="none" w="med" len="med"/>
                      <a:tailEnd type="none" w="med" len="med"/>
                    </a:lnB>
                    <a:lnTlToBr>
                      <a:noFill/>
                    </a:lnTlToBr>
                    <a:lnBlToTr>
                      <a:noFill/>
                    </a:lnBlToTr>
                    <a:solidFill>
                      <a:srgbClr val="E9EDF4"/>
                    </a:solid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1" i="0" u="none" strike="noStrike" cap="none" normalizeH="0" baseline="0" dirty="0">
                          <a:ln>
                            <a:noFill/>
                          </a:ln>
                          <a:solidFill>
                            <a:srgbClr val="000000"/>
                          </a:solidFill>
                          <a:effectLst/>
                          <a:latin typeface="Times New Roman" pitchFamily="18" charset="0"/>
                          <a:cs typeface="Times New Roman" pitchFamily="18" charset="0"/>
                        </a:rPr>
                        <a:t>№ 0003174 Серия ББ</a:t>
                      </a:r>
                      <a:endParaRPr kumimoji="0" lang="ru-RU" sz="1800" b="1" i="0" u="none" strike="noStrike" cap="none" normalizeH="0" baseline="0" dirty="0">
                        <a:ln>
                          <a:noFill/>
                        </a:ln>
                        <a:solidFill>
                          <a:srgbClr val="0D0D0D"/>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3891A7"/>
                      </a:solidFill>
                      <a:prstDash val="solid"/>
                      <a:round/>
                      <a:headEnd type="none" w="med" len="med"/>
                      <a:tailEnd type="none" w="med" len="med"/>
                    </a:lnR>
                    <a:lnT w="12700" cap="flat" cmpd="sng" algn="ctr">
                      <a:solidFill>
                        <a:srgbClr val="3891A7"/>
                      </a:solidFill>
                      <a:prstDash val="solid"/>
                      <a:round/>
                      <a:headEnd type="none" w="med" len="med"/>
                      <a:tailEnd type="none" w="med" len="med"/>
                    </a:lnT>
                    <a:lnB w="12700" cap="flat" cmpd="sng" algn="ctr">
                      <a:solidFill>
                        <a:srgbClr val="3891A7"/>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3"/>
                  </a:ext>
                </a:extLst>
              </a:tr>
              <a:tr h="1461676">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1" i="0" u="none" strike="noStrike" cap="none" normalizeH="0" baseline="0">
                          <a:ln>
                            <a:noFill/>
                          </a:ln>
                          <a:solidFill>
                            <a:srgbClr val="000000"/>
                          </a:solidFill>
                          <a:effectLst/>
                          <a:latin typeface="Times New Roman" pitchFamily="18" charset="0"/>
                          <a:cs typeface="Times New Roman" pitchFamily="18" charset="0"/>
                        </a:rPr>
                        <a:t>Мекен-жайы:</a:t>
                      </a:r>
                      <a:endParaRPr kumimoji="0" lang="ru-RU" sz="1800" b="1" i="0" u="none" strike="noStrike" cap="none" normalizeH="0" baseline="0">
                        <a:ln>
                          <a:noFill/>
                        </a:ln>
                        <a:solidFill>
                          <a:srgbClr val="0D0D0D"/>
                        </a:solidFill>
                        <a:effectLst/>
                        <a:latin typeface="Times New Roman" pitchFamily="18" charset="0"/>
                        <a:cs typeface="Times New Roman" pitchFamily="18" charset="0"/>
                      </a:endParaRPr>
                    </a:p>
                  </a:txBody>
                  <a:tcPr marL="68580" marR="68580" marT="0" marB="0" horzOverflow="overflow">
                    <a:lnL w="12700" cap="flat" cmpd="sng" algn="ctr">
                      <a:solidFill>
                        <a:srgbClr val="3891A7"/>
                      </a:solidFill>
                      <a:prstDash val="solid"/>
                      <a:round/>
                      <a:headEnd type="none" w="med" len="med"/>
                      <a:tailEnd type="none" w="med" len="med"/>
                    </a:lnL>
                    <a:lnR>
                      <a:noFill/>
                    </a:lnR>
                    <a:lnT w="12700" cap="flat" cmpd="sng" algn="ctr">
                      <a:solidFill>
                        <a:srgbClr val="3891A7"/>
                      </a:solidFill>
                      <a:prstDash val="solid"/>
                      <a:round/>
                      <a:headEnd type="none" w="med" len="med"/>
                      <a:tailEnd type="none" w="med" len="med"/>
                    </a:lnT>
                    <a:lnB w="50800" cap="flat" cmpd="dbl" algn="ctr">
                      <a:solidFill>
                        <a:srgbClr val="3891A7"/>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1" i="0" u="none" strike="noStrike" cap="none" normalizeH="0" baseline="0" dirty="0">
                          <a:ln>
                            <a:noFill/>
                          </a:ln>
                          <a:solidFill>
                            <a:srgbClr val="000000"/>
                          </a:solidFill>
                          <a:effectLst/>
                          <a:latin typeface="Times New Roman" pitchFamily="18" charset="0"/>
                          <a:cs typeface="Times New Roman" pitchFamily="18" charset="0"/>
                        </a:rPr>
                        <a:t>Қарағанды облысы, Шет ауданы, Төменгі Қайрақты</a:t>
                      </a:r>
                      <a:endParaRPr kumimoji="0" lang="ru-RU" sz="1800" b="1"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1" i="0" u="none" strike="noStrike" cap="none" normalizeH="0" baseline="0" dirty="0">
                          <a:ln>
                            <a:noFill/>
                          </a:ln>
                          <a:solidFill>
                            <a:srgbClr val="000000"/>
                          </a:solidFill>
                          <a:effectLst/>
                          <a:latin typeface="Times New Roman" pitchFamily="18" charset="0"/>
                          <a:cs typeface="Times New Roman" pitchFamily="18" charset="0"/>
                        </a:rPr>
                        <a:t>Тел</a:t>
                      </a:r>
                      <a:r>
                        <a:rPr kumimoji="0" lang="en-US" sz="1800" b="1" i="0" u="none" strike="noStrike" cap="none" normalizeH="0" baseline="0" dirty="0">
                          <a:ln>
                            <a:noFill/>
                          </a:ln>
                          <a:solidFill>
                            <a:srgbClr val="000000"/>
                          </a:solidFill>
                          <a:effectLst/>
                          <a:latin typeface="Times New Roman" pitchFamily="18" charset="0"/>
                          <a:cs typeface="Times New Roman" pitchFamily="18" charset="0"/>
                        </a:rPr>
                        <a:t> 50-96</a:t>
                      </a:r>
                      <a:r>
                        <a:rPr kumimoji="0" lang="kk-KZ" sz="1800" b="1" i="0" u="none" strike="noStrike" cap="none" normalizeH="0" baseline="0" dirty="0">
                          <a:ln>
                            <a:noFill/>
                          </a:ln>
                          <a:solidFill>
                            <a:srgbClr val="000000"/>
                          </a:solidFill>
                          <a:effectLst/>
                          <a:latin typeface="Times New Roman" pitchFamily="18" charset="0"/>
                          <a:cs typeface="Times New Roman" pitchFamily="18" charset="0"/>
                        </a:rPr>
                        <a:t>2</a:t>
                      </a:r>
                      <a:endParaRPr kumimoji="0" lang="ru-RU" sz="1800" b="1"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sng" strike="noStrike" cap="none" normalizeH="0" baseline="0" dirty="0" err="1">
                          <a:ln>
                            <a:noFill/>
                          </a:ln>
                          <a:solidFill>
                            <a:srgbClr val="000000"/>
                          </a:solidFill>
                          <a:effectLst/>
                          <a:latin typeface="Times New Roman" pitchFamily="18" charset="0"/>
                          <a:cs typeface="Times New Roman" pitchFamily="18" charset="0"/>
                        </a:rPr>
                        <a:t>kairakty@mail</a:t>
                      </a:r>
                      <a:r>
                        <a:rPr kumimoji="0" lang="kk-KZ" sz="1800" b="1" i="0" u="sng" strike="noStrike" cap="none" normalizeH="0" baseline="0" dirty="0">
                          <a:ln>
                            <a:noFill/>
                          </a:ln>
                          <a:solidFill>
                            <a:srgbClr val="000000"/>
                          </a:solidFill>
                          <a:effectLst/>
                          <a:latin typeface="Times New Roman" pitchFamily="18" charset="0"/>
                          <a:cs typeface="Times New Roman" pitchFamily="18" charset="0"/>
                        </a:rPr>
                        <a:t>.</a:t>
                      </a:r>
                      <a:r>
                        <a:rPr kumimoji="0" lang="en-US" sz="1800" b="1" i="0" u="sng" strike="noStrike" cap="none" normalizeH="0" baseline="0" dirty="0" err="1">
                          <a:ln>
                            <a:noFill/>
                          </a:ln>
                          <a:solidFill>
                            <a:srgbClr val="000000"/>
                          </a:solidFill>
                          <a:effectLst/>
                          <a:latin typeface="Times New Roman" pitchFamily="18" charset="0"/>
                          <a:cs typeface="Times New Roman" pitchFamily="18" charset="0"/>
                        </a:rPr>
                        <a:t>ru</a:t>
                      </a:r>
                      <a:endParaRPr kumimoji="0" lang="ru-RU" sz="1800" b="1" i="0" u="none" strike="noStrike" cap="none" normalizeH="0" baseline="0" dirty="0">
                        <a:ln>
                          <a:noFill/>
                        </a:ln>
                        <a:solidFill>
                          <a:srgbClr val="0D0D0D"/>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3891A7"/>
                      </a:solidFill>
                      <a:prstDash val="solid"/>
                      <a:round/>
                      <a:headEnd type="none" w="med" len="med"/>
                      <a:tailEnd type="none" w="med" len="med"/>
                    </a:lnR>
                    <a:lnT w="12700" cap="flat" cmpd="sng" algn="ctr">
                      <a:solidFill>
                        <a:srgbClr val="3891A7"/>
                      </a:solidFill>
                      <a:prstDash val="solid"/>
                      <a:round/>
                      <a:headEnd type="none" w="med" len="med"/>
                      <a:tailEnd type="none" w="med" len="med"/>
                    </a:lnT>
                    <a:lnB w="50800" cap="flat" cmpd="dbl" algn="ctr">
                      <a:solidFill>
                        <a:srgbClr val="3891A7"/>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4"/>
                  </a:ext>
                </a:extLst>
              </a:tr>
              <a:tr h="981654">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1" i="0" u="none" strike="noStrike" cap="none" normalizeH="0" baseline="0">
                          <a:ln>
                            <a:noFill/>
                          </a:ln>
                          <a:solidFill>
                            <a:srgbClr val="000000"/>
                          </a:solidFill>
                          <a:effectLst/>
                          <a:latin typeface="Times New Roman" pitchFamily="18" charset="0"/>
                          <a:cs typeface="Times New Roman" pitchFamily="18" charset="0"/>
                        </a:rPr>
                        <a:t>Әлеуметтік портреті:</a:t>
                      </a:r>
                      <a:endParaRPr kumimoji="0" lang="ru-RU" sz="1800" b="1" i="0" u="none" strike="noStrike" cap="none" normalizeH="0" baseline="0">
                        <a:ln>
                          <a:noFill/>
                        </a:ln>
                        <a:solidFill>
                          <a:srgbClr val="0D0D0D"/>
                        </a:solidFill>
                        <a:effectLst/>
                        <a:latin typeface="Times New Roman" pitchFamily="18" charset="0"/>
                        <a:cs typeface="Times New Roman" pitchFamily="18" charset="0"/>
                      </a:endParaRPr>
                    </a:p>
                  </a:txBody>
                  <a:tcPr marL="68580" marR="68580" marT="0" marB="0" horzOverflow="overflow">
                    <a:lnL w="12700" cap="flat" cmpd="sng" algn="ctr">
                      <a:solidFill>
                        <a:srgbClr val="3891A7"/>
                      </a:solidFill>
                      <a:prstDash val="solid"/>
                      <a:round/>
                      <a:headEnd type="none" w="med" len="med"/>
                      <a:tailEnd type="none" w="med" len="med"/>
                    </a:lnL>
                    <a:lnR>
                      <a:noFill/>
                    </a:lnR>
                    <a:lnT w="50800" cap="flat" cmpd="dbl" algn="ctr">
                      <a:solidFill>
                        <a:srgbClr val="3891A7"/>
                      </a:solidFill>
                      <a:prstDash val="solid"/>
                      <a:round/>
                      <a:headEnd type="none" w="med" len="med"/>
                      <a:tailEnd type="none" w="med" len="med"/>
                    </a:lnT>
                    <a:lnB w="12700" cap="flat" cmpd="sng" algn="ctr">
                      <a:solidFill>
                        <a:srgbClr val="3891A7"/>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1" i="0" u="none" strike="noStrike" cap="none" normalizeH="0" baseline="0" dirty="0">
                          <a:ln>
                            <a:noFill/>
                          </a:ln>
                          <a:solidFill>
                            <a:srgbClr val="000000"/>
                          </a:solidFill>
                          <a:effectLst/>
                          <a:latin typeface="Times New Roman" pitchFamily="18" charset="0"/>
                          <a:cs typeface="Times New Roman" pitchFamily="18" charset="0"/>
                        </a:rPr>
                        <a:t>Оқушылар саны – 104</a:t>
                      </a:r>
                      <a:endParaRPr kumimoji="0" lang="ru-RU" sz="1800" b="1"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1" i="0" u="none" strike="noStrike" cap="none" normalizeH="0" baseline="0" dirty="0">
                          <a:ln>
                            <a:noFill/>
                          </a:ln>
                          <a:solidFill>
                            <a:srgbClr val="000000"/>
                          </a:solidFill>
                          <a:effectLst/>
                          <a:latin typeface="Times New Roman" pitchFamily="18" charset="0"/>
                          <a:cs typeface="Times New Roman" pitchFamily="18" charset="0"/>
                        </a:rPr>
                        <a:t>Мұғалімдер саны – 26</a:t>
                      </a:r>
                      <a:endParaRPr kumimoji="0" lang="ru-RU" sz="1800" b="1" i="0" u="none" strike="noStrike" cap="none" normalizeH="0" baseline="0" dirty="0">
                        <a:ln>
                          <a:noFill/>
                        </a:ln>
                        <a:solidFill>
                          <a:srgbClr val="0D0D0D"/>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3891A7"/>
                      </a:solidFill>
                      <a:prstDash val="solid"/>
                      <a:round/>
                      <a:headEnd type="none" w="med" len="med"/>
                      <a:tailEnd type="none" w="med" len="med"/>
                    </a:lnR>
                    <a:lnT w="50800" cap="flat" cmpd="dbl" algn="ctr">
                      <a:solidFill>
                        <a:srgbClr val="3891A7"/>
                      </a:solidFill>
                      <a:prstDash val="solid"/>
                      <a:round/>
                      <a:headEnd type="none" w="med" len="med"/>
                      <a:tailEnd type="none" w="med" len="med"/>
                    </a:lnT>
                    <a:lnB w="12700" cap="flat" cmpd="sng" algn="ctr">
                      <a:solidFill>
                        <a:srgbClr val="3891A7"/>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5"/>
                  </a:ext>
                </a:extLst>
              </a:tr>
            </a:tbl>
          </a:graphicData>
        </a:graphic>
      </p:graphicFrame>
      <p:sp>
        <p:nvSpPr>
          <p:cNvPr id="12" name="TextBox 11">
            <a:extLst>
              <a:ext uri="{FF2B5EF4-FFF2-40B4-BE49-F238E27FC236}">
                <a16:creationId xmlns:a16="http://schemas.microsoft.com/office/drawing/2014/main" id="{F3D9B9EE-B948-4878-FE76-22E0E7C074C0}"/>
              </a:ext>
            </a:extLst>
          </p:cNvPr>
          <p:cNvSpPr txBox="1"/>
          <p:nvPr/>
        </p:nvSpPr>
        <p:spPr>
          <a:xfrm>
            <a:off x="7095093" y="3829592"/>
            <a:ext cx="4947833" cy="1346331"/>
          </a:xfrm>
          <a:prstGeom prst="rect">
            <a:avLst/>
          </a:prstGeom>
          <a:noFill/>
        </p:spPr>
        <p:txBody>
          <a:bodyPr wrap="square">
            <a:spAutoFit/>
          </a:bodyPr>
          <a:lstStyle/>
          <a:p>
            <a:pPr>
              <a:lnSpc>
                <a:spcPct val="115000"/>
              </a:lnSpc>
              <a:spcAft>
                <a:spcPts val="1000"/>
              </a:spcAft>
            </a:pPr>
            <a:r>
              <a:rPr lang="kk-KZ" sz="1800" b="1" u="sng" dirty="0">
                <a:effectLst/>
                <a:latin typeface="Times New Roman" panose="02020603050405020304" pitchFamily="18" charset="0"/>
                <a:ea typeface="Times New Roman" panose="02020603050405020304" pitchFamily="18" charset="0"/>
                <a:cs typeface="Arial" panose="020B0604020202020204" pitchFamily="34" charset="0"/>
              </a:rPr>
              <a:t>Тақырыбы</a:t>
            </a:r>
            <a:r>
              <a:rPr lang="kk-KZ" sz="1800" b="1" dirty="0">
                <a:effectLst/>
                <a:latin typeface="Times New Roman" panose="02020603050405020304" pitchFamily="18" charset="0"/>
                <a:ea typeface="Times New Roman" panose="02020603050405020304" pitchFamily="18" charset="0"/>
                <a:cs typeface="Arial" panose="020B0604020202020204" pitchFamily="34" charset="0"/>
              </a:rPr>
              <a:t>:</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a:t>
            </a:r>
            <a:r>
              <a:rPr lang="kk-KZ" sz="1800" b="1" dirty="0">
                <a:effectLst/>
                <a:latin typeface="Times New Roman" panose="02020603050405020304" pitchFamily="18" charset="0"/>
                <a:ea typeface="Times New Roman" panose="02020603050405020304" pitchFamily="18" charset="0"/>
                <a:cs typeface="Arial" panose="020B0604020202020204" pitchFamily="34" charset="0"/>
              </a:rPr>
              <a:t> Жас ұрпаққа оқытудың жаңа технологияларын қолдану арқылы сапалы білім, кәсіптік бағдар бере отырып, Білім сапасын арттыру – уақыт талабы.</a:t>
            </a:r>
            <a:endParaRPr lang="en-US" sz="18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4894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564" y="3933405"/>
            <a:ext cx="9417688" cy="2924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77AF0821-1D6C-46A0-BFE2-9286AFB63F8C}"/>
              </a:ext>
            </a:extLst>
          </p:cNvPr>
          <p:cNvSpPr txBox="1"/>
          <p:nvPr/>
        </p:nvSpPr>
        <p:spPr>
          <a:xfrm>
            <a:off x="617486" y="124309"/>
            <a:ext cx="9646023" cy="276999"/>
          </a:xfrm>
          <a:prstGeom prst="rect">
            <a:avLst/>
          </a:prstGeom>
          <a:noFill/>
        </p:spPr>
        <p:txBody>
          <a:bodyPr wrap="square">
            <a:spAutoFit/>
          </a:bodyPr>
          <a:lstStyle/>
          <a:p>
            <a:pPr algn="ctr"/>
            <a:r>
              <a:rPr lang="kk-KZ" sz="1200" b="1" dirty="0">
                <a:effectLst/>
                <a:latin typeface="Times New Roman" panose="02020603050405020304" pitchFamily="18" charset="0"/>
                <a:ea typeface="Times New Roman" panose="02020603050405020304" pitchFamily="18" charset="0"/>
              </a:rPr>
              <a:t>III. БІЛІМДЕГІ ОЛҚЫЛЫҚТАРДЫ ТОЛТЫҚТЫРУ ЖӘНЕ ТӨМЕН КӨРСЕТКІШТЕР  БОЙЫНША ЖҰМЫСТАРДЫ БАҚЫЛАУ</a:t>
            </a:r>
            <a:endParaRPr lang="ru-RU" sz="1100" dirty="0">
              <a:effectLst/>
              <a:latin typeface="Times New Roman" panose="02020603050405020304" pitchFamily="18" charset="0"/>
              <a:ea typeface="Times New Roman" panose="02020603050405020304" pitchFamily="18" charset="0"/>
            </a:endParaRPr>
          </a:p>
        </p:txBody>
      </p:sp>
      <p:graphicFrame>
        <p:nvGraphicFramePr>
          <p:cNvPr id="2" name="Таблица 1">
            <a:extLst>
              <a:ext uri="{FF2B5EF4-FFF2-40B4-BE49-F238E27FC236}">
                <a16:creationId xmlns:a16="http://schemas.microsoft.com/office/drawing/2014/main" id="{7F0BD060-B30F-D42F-5CC6-4AF894AC4F1F}"/>
              </a:ext>
            </a:extLst>
          </p:cNvPr>
          <p:cNvGraphicFramePr>
            <a:graphicFrameLocks noGrp="1"/>
          </p:cNvGraphicFramePr>
          <p:nvPr>
            <p:extLst>
              <p:ext uri="{D42A27DB-BD31-4B8C-83A1-F6EECF244321}">
                <p14:modId xmlns:p14="http://schemas.microsoft.com/office/powerpoint/2010/main" val="3990992355"/>
              </p:ext>
            </p:extLst>
          </p:nvPr>
        </p:nvGraphicFramePr>
        <p:xfrm>
          <a:off x="617486" y="485876"/>
          <a:ext cx="11105321" cy="3362960"/>
        </p:xfrm>
        <a:graphic>
          <a:graphicData uri="http://schemas.openxmlformats.org/drawingml/2006/table">
            <a:tbl>
              <a:tblPr firstRow="1" firstCol="1" bandRow="1">
                <a:tableStyleId>{5C22544A-7EE6-4342-B048-85BDC9FD1C3A}</a:tableStyleId>
              </a:tblPr>
              <a:tblGrid>
                <a:gridCol w="502285">
                  <a:extLst>
                    <a:ext uri="{9D8B030D-6E8A-4147-A177-3AD203B41FA5}">
                      <a16:colId xmlns:a16="http://schemas.microsoft.com/office/drawing/2014/main" val="621644167"/>
                    </a:ext>
                  </a:extLst>
                </a:gridCol>
                <a:gridCol w="2776368">
                  <a:extLst>
                    <a:ext uri="{9D8B030D-6E8A-4147-A177-3AD203B41FA5}">
                      <a16:colId xmlns:a16="http://schemas.microsoft.com/office/drawing/2014/main" val="2191685514"/>
                    </a:ext>
                  </a:extLst>
                </a:gridCol>
                <a:gridCol w="3867179">
                  <a:extLst>
                    <a:ext uri="{9D8B030D-6E8A-4147-A177-3AD203B41FA5}">
                      <a16:colId xmlns:a16="http://schemas.microsoft.com/office/drawing/2014/main" val="2235177998"/>
                    </a:ext>
                  </a:extLst>
                </a:gridCol>
                <a:gridCol w="3959489">
                  <a:extLst>
                    <a:ext uri="{9D8B030D-6E8A-4147-A177-3AD203B41FA5}">
                      <a16:colId xmlns:a16="http://schemas.microsoft.com/office/drawing/2014/main" val="665887961"/>
                    </a:ext>
                  </a:extLst>
                </a:gridCol>
              </a:tblGrid>
              <a:tr h="175315">
                <a:tc>
                  <a:txBody>
                    <a:bodyPr/>
                    <a:lstStyle/>
                    <a:p>
                      <a:pPr>
                        <a:lnSpc>
                          <a:spcPct val="100000"/>
                        </a:lnSpc>
                        <a:spcAft>
                          <a:spcPts val="1000"/>
                        </a:spcAft>
                      </a:pPr>
                      <a:r>
                        <a:rPr lang="kk-KZ" sz="1400" dirty="0">
                          <a:effectLst/>
                        </a:rPr>
                        <a:t>№</a:t>
                      </a:r>
                      <a:endParaRPr lang="ru-KZ" sz="1100" dirty="0">
                        <a:effectLst/>
                        <a:latin typeface="Calibri" panose="020F0502020204030204" pitchFamily="34" charset="0"/>
                        <a:ea typeface="Calibri" panose="020F0502020204030204" pitchFamily="34" charset="0"/>
                      </a:endParaRPr>
                    </a:p>
                  </a:txBody>
                  <a:tcPr marL="68580" marR="68580" marT="0" marB="0"/>
                </a:tc>
                <a:tc>
                  <a:txBody>
                    <a:bodyPr/>
                    <a:lstStyle/>
                    <a:p>
                      <a:pPr>
                        <a:lnSpc>
                          <a:spcPct val="100000"/>
                        </a:lnSpc>
                        <a:spcAft>
                          <a:spcPts val="1000"/>
                        </a:spcAft>
                      </a:pPr>
                      <a:r>
                        <a:rPr lang="kk-KZ" sz="1400">
                          <a:effectLst/>
                        </a:rPr>
                        <a:t>Бақылау объектісі</a:t>
                      </a:r>
                      <a:endParaRPr lang="ru-KZ"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00000"/>
                        </a:lnSpc>
                        <a:spcAft>
                          <a:spcPts val="1000"/>
                        </a:spcAft>
                      </a:pPr>
                      <a:r>
                        <a:rPr lang="kk-KZ" sz="1400">
                          <a:effectLst/>
                        </a:rPr>
                        <a:t>Мәселе</a:t>
                      </a:r>
                      <a:endParaRPr lang="ru-KZ"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00000"/>
                        </a:lnSpc>
                        <a:spcAft>
                          <a:spcPts val="1000"/>
                        </a:spcAft>
                      </a:pPr>
                      <a:r>
                        <a:rPr lang="kk-KZ" sz="1400">
                          <a:effectLst/>
                        </a:rPr>
                        <a:t>Шешім</a:t>
                      </a:r>
                      <a:endParaRPr lang="ru-KZ"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49569865"/>
                  </a:ext>
                </a:extLst>
              </a:tr>
              <a:tr h="2867647">
                <a:tc>
                  <a:txBody>
                    <a:bodyPr/>
                    <a:lstStyle/>
                    <a:p>
                      <a:pPr>
                        <a:lnSpc>
                          <a:spcPct val="100000"/>
                        </a:lnSpc>
                        <a:spcAft>
                          <a:spcPts val="1000"/>
                        </a:spcAft>
                      </a:pPr>
                      <a:r>
                        <a:rPr lang="kk-KZ" sz="1400">
                          <a:effectLst/>
                        </a:rPr>
                        <a:t>1.</a:t>
                      </a:r>
                      <a:endParaRPr lang="ru-KZ"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00000"/>
                        </a:lnSpc>
                        <a:spcAft>
                          <a:spcPts val="1000"/>
                        </a:spcAft>
                      </a:pPr>
                      <a:r>
                        <a:rPr lang="kk-KZ" sz="1400" dirty="0">
                          <a:effectLst/>
                        </a:rPr>
                        <a:t>Пәндер бойынша білім сапасы </a:t>
                      </a:r>
                      <a:r>
                        <a:rPr lang="ru-KZ" sz="1400" dirty="0">
                          <a:effectLst/>
                        </a:rPr>
                        <a:t>Қазақ тілі – 5</a:t>
                      </a:r>
                      <a:r>
                        <a:rPr lang="kk-KZ" sz="1400" dirty="0">
                          <a:effectLst/>
                        </a:rPr>
                        <a:t>%</a:t>
                      </a:r>
                      <a:endParaRPr lang="ru-KZ" sz="1100" dirty="0">
                        <a:effectLst/>
                      </a:endParaRPr>
                    </a:p>
                    <a:p>
                      <a:pPr>
                        <a:lnSpc>
                          <a:spcPct val="100000"/>
                        </a:lnSpc>
                        <a:spcAft>
                          <a:spcPts val="1000"/>
                        </a:spcAft>
                      </a:pPr>
                      <a:r>
                        <a:rPr lang="kk-KZ" sz="1400" dirty="0">
                          <a:effectLst/>
                        </a:rPr>
                        <a:t>Қазақ әдебиеті</a:t>
                      </a:r>
                      <a:r>
                        <a:rPr lang="ru-KZ" sz="1400" dirty="0">
                          <a:effectLst/>
                        </a:rPr>
                        <a:t> -11%</a:t>
                      </a:r>
                      <a:endParaRPr lang="ru-KZ" sz="1100" dirty="0">
                        <a:effectLst/>
                      </a:endParaRPr>
                    </a:p>
                    <a:p>
                      <a:pPr>
                        <a:lnSpc>
                          <a:spcPct val="100000"/>
                        </a:lnSpc>
                        <a:spcAft>
                          <a:spcPts val="1000"/>
                        </a:spcAft>
                      </a:pPr>
                      <a:r>
                        <a:rPr lang="kk-KZ" sz="1400" dirty="0">
                          <a:effectLst/>
                        </a:rPr>
                        <a:t>Орыс тілі мен әдебиеті</a:t>
                      </a:r>
                      <a:r>
                        <a:rPr lang="ru-KZ" sz="1400" dirty="0">
                          <a:effectLst/>
                        </a:rPr>
                        <a:t>-11%</a:t>
                      </a:r>
                      <a:endParaRPr lang="ru-KZ" sz="1100" dirty="0">
                        <a:effectLst/>
                      </a:endParaRPr>
                    </a:p>
                    <a:p>
                      <a:pPr>
                        <a:lnSpc>
                          <a:spcPct val="100000"/>
                        </a:lnSpc>
                        <a:spcAft>
                          <a:spcPts val="1000"/>
                        </a:spcAft>
                      </a:pPr>
                      <a:r>
                        <a:rPr lang="kk-KZ" sz="1400" dirty="0">
                          <a:effectLst/>
                        </a:rPr>
                        <a:t>Математика</a:t>
                      </a:r>
                      <a:r>
                        <a:rPr lang="ru-RU" sz="1400" dirty="0">
                          <a:effectLst/>
                        </a:rPr>
                        <a:t> -11%</a:t>
                      </a:r>
                      <a:endParaRPr lang="ru-KZ" sz="1100" dirty="0">
                        <a:effectLst/>
                      </a:endParaRPr>
                    </a:p>
                    <a:p>
                      <a:pPr>
                        <a:lnSpc>
                          <a:spcPct val="100000"/>
                        </a:lnSpc>
                        <a:spcAft>
                          <a:spcPts val="1000"/>
                        </a:spcAft>
                      </a:pPr>
                      <a:r>
                        <a:rPr lang="kk-KZ" sz="1400" dirty="0">
                          <a:effectLst/>
                        </a:rPr>
                        <a:t>География</a:t>
                      </a:r>
                      <a:r>
                        <a:rPr lang="ru-RU" sz="1400" dirty="0">
                          <a:effectLst/>
                        </a:rPr>
                        <a:t> -3%</a:t>
                      </a:r>
                      <a:endParaRPr lang="ru-KZ" sz="1100" dirty="0">
                        <a:effectLst/>
                      </a:endParaRPr>
                    </a:p>
                    <a:p>
                      <a:pPr>
                        <a:lnSpc>
                          <a:spcPct val="100000"/>
                        </a:lnSpc>
                        <a:spcAft>
                          <a:spcPts val="1000"/>
                        </a:spcAft>
                      </a:pPr>
                      <a:r>
                        <a:rPr lang="kk-KZ" sz="1400" dirty="0">
                          <a:effectLst/>
                        </a:rPr>
                        <a:t>Қазақстан тарихы</a:t>
                      </a:r>
                      <a:r>
                        <a:rPr lang="ru-RU" sz="1400" dirty="0">
                          <a:effectLst/>
                        </a:rPr>
                        <a:t> – 6%</a:t>
                      </a:r>
                      <a:endParaRPr lang="ru-KZ" sz="1100" dirty="0">
                        <a:effectLst/>
                      </a:endParaRPr>
                    </a:p>
                    <a:p>
                      <a:pPr>
                        <a:lnSpc>
                          <a:spcPct val="100000"/>
                        </a:lnSpc>
                        <a:spcAft>
                          <a:spcPts val="1000"/>
                        </a:spcAft>
                      </a:pPr>
                      <a:r>
                        <a:rPr lang="kk-KZ" sz="1400" dirty="0">
                          <a:effectLst/>
                        </a:rPr>
                        <a:t>Алгебра и начала анализа </a:t>
                      </a:r>
                      <a:r>
                        <a:rPr lang="ru-RU" sz="1400" dirty="0">
                          <a:effectLst/>
                        </a:rPr>
                        <a:t>– 20%</a:t>
                      </a:r>
                      <a:endParaRPr lang="ru-KZ" sz="1100" dirty="0">
                        <a:effectLst/>
                      </a:endParaRPr>
                    </a:p>
                    <a:p>
                      <a:pPr>
                        <a:lnSpc>
                          <a:spcPct val="100000"/>
                        </a:lnSpc>
                        <a:spcAft>
                          <a:spcPts val="1000"/>
                        </a:spcAft>
                      </a:pPr>
                      <a:r>
                        <a:rPr lang="kk-KZ" sz="1400" dirty="0">
                          <a:effectLst/>
                        </a:rPr>
                        <a:t>Ағылшын тілі  </a:t>
                      </a:r>
                      <a:r>
                        <a:rPr lang="ru-KZ" sz="1400" dirty="0">
                          <a:effectLst/>
                        </a:rPr>
                        <a:t>- 35%</a:t>
                      </a:r>
                      <a:endParaRPr lang="ru-KZ" sz="1100" dirty="0">
                        <a:effectLst/>
                      </a:endParaRPr>
                    </a:p>
                    <a:p>
                      <a:pPr>
                        <a:lnSpc>
                          <a:spcPct val="100000"/>
                        </a:lnSpc>
                        <a:spcAft>
                          <a:spcPts val="1000"/>
                        </a:spcAft>
                      </a:pPr>
                      <a:r>
                        <a:rPr lang="kk-KZ" sz="1400" dirty="0">
                          <a:effectLst/>
                        </a:rPr>
                        <a:t>Төмендеуі.</a:t>
                      </a:r>
                      <a:endParaRPr lang="ru-KZ" sz="1100" dirty="0">
                        <a:effectLst/>
                      </a:endParaRPr>
                    </a:p>
                  </a:txBody>
                  <a:tcPr marL="68580" marR="68580" marT="0" marB="0"/>
                </a:tc>
                <a:tc>
                  <a:txBody>
                    <a:bodyPr/>
                    <a:lstStyle/>
                    <a:p>
                      <a:pPr>
                        <a:lnSpc>
                          <a:spcPct val="100000"/>
                        </a:lnSpc>
                        <a:spcAft>
                          <a:spcPts val="1000"/>
                        </a:spcAft>
                      </a:pPr>
                      <a:r>
                        <a:rPr lang="ru-KZ" sz="1400" dirty="0">
                          <a:effectLst/>
                        </a:rPr>
                        <a:t>1</a:t>
                      </a:r>
                      <a:r>
                        <a:rPr lang="kk-KZ" sz="1400" dirty="0">
                          <a:effectLst/>
                        </a:rPr>
                        <a:t>.Жас мамандардың дәріс беруі, іс- тәжірибелерінің аздығы;</a:t>
                      </a:r>
                      <a:endParaRPr lang="ru-KZ" sz="1100" dirty="0">
                        <a:effectLst/>
                      </a:endParaRPr>
                    </a:p>
                    <a:p>
                      <a:pPr>
                        <a:lnSpc>
                          <a:spcPct val="100000"/>
                        </a:lnSpc>
                        <a:spcAft>
                          <a:spcPts val="1000"/>
                        </a:spcAft>
                      </a:pPr>
                      <a:r>
                        <a:rPr lang="kk-KZ" sz="1400" dirty="0">
                          <a:effectLst/>
                        </a:rPr>
                        <a:t>2. Оқушыларда пәнге деген қызығушылықтарының  болмауы, </a:t>
                      </a:r>
                      <a:endParaRPr lang="ru-KZ" sz="1100" dirty="0">
                        <a:effectLst/>
                      </a:endParaRPr>
                    </a:p>
                    <a:p>
                      <a:pPr>
                        <a:lnSpc>
                          <a:spcPct val="100000"/>
                        </a:lnSpc>
                        <a:spcAft>
                          <a:spcPts val="1000"/>
                        </a:spcAft>
                      </a:pPr>
                      <a:r>
                        <a:rPr lang="kk-KZ" sz="1400" dirty="0">
                          <a:effectLst/>
                        </a:rPr>
                        <a:t>3. Жас мамандарда теория мен тәжірибенің әлсіз байланыста болуы.</a:t>
                      </a:r>
                      <a:endParaRPr lang="ru-KZ" sz="1100" dirty="0">
                        <a:effectLst/>
                      </a:endParaRPr>
                    </a:p>
                    <a:p>
                      <a:pPr>
                        <a:lnSpc>
                          <a:spcPct val="100000"/>
                        </a:lnSpc>
                        <a:spcAft>
                          <a:spcPts val="1000"/>
                        </a:spcAft>
                      </a:pPr>
                      <a:r>
                        <a:rPr lang="ru-KZ" sz="1400" dirty="0">
                          <a:effectLst/>
                        </a:rPr>
                        <a:t> </a:t>
                      </a:r>
                      <a:endParaRPr lang="ru-KZ" sz="1100" dirty="0">
                        <a:effectLst/>
                        <a:latin typeface="Calibri" panose="020F0502020204030204" pitchFamily="34" charset="0"/>
                        <a:ea typeface="Calibri" panose="020F0502020204030204" pitchFamily="34" charset="0"/>
                      </a:endParaRPr>
                    </a:p>
                  </a:txBody>
                  <a:tcPr marL="68580" marR="68580" marT="0" marB="0"/>
                </a:tc>
                <a:tc>
                  <a:txBody>
                    <a:bodyPr/>
                    <a:lstStyle/>
                    <a:p>
                      <a:pPr>
                        <a:lnSpc>
                          <a:spcPct val="100000"/>
                        </a:lnSpc>
                        <a:spcAft>
                          <a:spcPts val="1000"/>
                        </a:spcAft>
                      </a:pPr>
                      <a:r>
                        <a:rPr lang="kk-KZ" sz="1400" dirty="0">
                          <a:effectLst/>
                        </a:rPr>
                        <a:t>1.Сабақтарға өзара қатысу, сабақ жоспарларын бірлесіп әзірлеу, пән аралық байланыс орнату. </a:t>
                      </a:r>
                      <a:endParaRPr lang="ru-KZ" sz="1100" dirty="0">
                        <a:effectLst/>
                      </a:endParaRPr>
                    </a:p>
                    <a:p>
                      <a:pPr>
                        <a:lnSpc>
                          <a:spcPct val="100000"/>
                        </a:lnSpc>
                        <a:spcAft>
                          <a:spcPts val="1000"/>
                        </a:spcAft>
                      </a:pPr>
                      <a:r>
                        <a:rPr lang="kk-KZ" sz="1400" dirty="0">
                          <a:effectLst/>
                        </a:rPr>
                        <a:t>2.Функционалдық сауаттылықты арттыруға бағытталған тапсырмалар базасын қалыптастыру.</a:t>
                      </a:r>
                      <a:endParaRPr lang="ru-KZ" sz="1100" dirty="0">
                        <a:effectLst/>
                      </a:endParaRPr>
                    </a:p>
                    <a:p>
                      <a:pPr algn="just">
                        <a:lnSpc>
                          <a:spcPct val="100000"/>
                        </a:lnSpc>
                        <a:spcAft>
                          <a:spcPts val="1000"/>
                        </a:spcAft>
                      </a:pPr>
                      <a:r>
                        <a:rPr lang="kk-KZ" sz="1400" dirty="0">
                          <a:effectLst/>
                        </a:rPr>
                        <a:t>3.Әр тоқсанда пәндер бойынша білім сапасын мониторинг жасап, нәтижесін талдау.</a:t>
                      </a:r>
                      <a:endParaRPr lang="ru-KZ"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016784861"/>
                  </a:ext>
                </a:extLst>
              </a:tr>
            </a:tbl>
          </a:graphicData>
        </a:graphic>
      </p:graphicFrame>
    </p:spTree>
    <p:extLst>
      <p:ext uri="{BB962C8B-B14F-4D97-AF65-F5344CB8AC3E}">
        <p14:creationId xmlns:p14="http://schemas.microsoft.com/office/powerpoint/2010/main" val="279050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F45E3E-B2E5-4685-B0BD-E76B45E7451A}"/>
              </a:ext>
            </a:extLst>
          </p:cNvPr>
          <p:cNvSpPr txBox="1"/>
          <p:nvPr/>
        </p:nvSpPr>
        <p:spPr>
          <a:xfrm>
            <a:off x="-1147483" y="0"/>
            <a:ext cx="6096000" cy="369332"/>
          </a:xfrm>
          <a:prstGeom prst="rect">
            <a:avLst/>
          </a:prstGeom>
          <a:noFill/>
        </p:spPr>
        <p:txBody>
          <a:bodyPr wrap="square">
            <a:spAutoFit/>
          </a:bodyPr>
          <a:lstStyle/>
          <a:p>
            <a:pPr algn="ctr"/>
            <a:r>
              <a:rPr lang="kk-KZ" sz="1800" b="1" dirty="0">
                <a:effectLst/>
                <a:latin typeface="Times New Roman" panose="02020603050405020304" pitchFamily="18" charset="0"/>
                <a:ea typeface="Times New Roman" panose="02020603050405020304" pitchFamily="18" charset="0"/>
              </a:rPr>
              <a:t>IV. ОҚУ-ЗЕРТТЕУ ҚЫЗМЕТІ</a:t>
            </a:r>
            <a:endParaRPr lang="ru-RU" sz="1600" dirty="0">
              <a:effectLst/>
              <a:latin typeface="Times New Roman" panose="02020603050405020304" pitchFamily="18" charset="0"/>
              <a:ea typeface="Times New Roman" panose="02020603050405020304" pitchFamily="18" charset="0"/>
            </a:endParaRPr>
          </a:p>
        </p:txBody>
      </p:sp>
      <p:pic>
        <p:nvPicPr>
          <p:cNvPr id="8" name="Рисунок 7">
            <a:extLst>
              <a:ext uri="{FF2B5EF4-FFF2-40B4-BE49-F238E27FC236}">
                <a16:creationId xmlns:a16="http://schemas.microsoft.com/office/drawing/2014/main" id="{F46A52A4-FA85-4E48-BD87-4C70A2350C7C}"/>
              </a:ext>
            </a:extLst>
          </p:cNvPr>
          <p:cNvPicPr>
            <a:picLocks noChangeAspect="1"/>
          </p:cNvPicPr>
          <p:nvPr/>
        </p:nvPicPr>
        <p:blipFill rotWithShape="1">
          <a:blip r:embed="rId2"/>
          <a:srcRect l="11805" t="28148" r="38195" b="9630"/>
          <a:stretch/>
        </p:blipFill>
        <p:spPr>
          <a:xfrm>
            <a:off x="0" y="2504661"/>
            <a:ext cx="12192000" cy="4353339"/>
          </a:xfrm>
          <a:prstGeom prst="rect">
            <a:avLst/>
          </a:prstGeom>
          <a:ln w="12700">
            <a:solidFill>
              <a:schemeClr val="accent1"/>
            </a:solidFill>
          </a:ln>
        </p:spPr>
      </p:pic>
      <p:graphicFrame>
        <p:nvGraphicFramePr>
          <p:cNvPr id="2" name="Таблица 1">
            <a:extLst>
              <a:ext uri="{FF2B5EF4-FFF2-40B4-BE49-F238E27FC236}">
                <a16:creationId xmlns:a16="http://schemas.microsoft.com/office/drawing/2014/main" id="{B7D71BE6-6A2C-2BCB-0083-64F7402B17A7}"/>
              </a:ext>
            </a:extLst>
          </p:cNvPr>
          <p:cNvGraphicFramePr>
            <a:graphicFrameLocks noGrp="1"/>
          </p:cNvGraphicFramePr>
          <p:nvPr>
            <p:extLst>
              <p:ext uri="{D42A27DB-BD31-4B8C-83A1-F6EECF244321}">
                <p14:modId xmlns:p14="http://schemas.microsoft.com/office/powerpoint/2010/main" val="153450124"/>
              </p:ext>
            </p:extLst>
          </p:nvPr>
        </p:nvGraphicFramePr>
        <p:xfrm>
          <a:off x="1157893" y="369332"/>
          <a:ext cx="9417341" cy="2010273"/>
        </p:xfrm>
        <a:graphic>
          <a:graphicData uri="http://schemas.openxmlformats.org/drawingml/2006/table">
            <a:tbl>
              <a:tblPr firstRow="1" firstCol="1" bandRow="1">
                <a:tableStyleId>{5C22544A-7EE6-4342-B048-85BDC9FD1C3A}</a:tableStyleId>
              </a:tblPr>
              <a:tblGrid>
                <a:gridCol w="425938">
                  <a:extLst>
                    <a:ext uri="{9D8B030D-6E8A-4147-A177-3AD203B41FA5}">
                      <a16:colId xmlns:a16="http://schemas.microsoft.com/office/drawing/2014/main" val="2964869066"/>
                    </a:ext>
                  </a:extLst>
                </a:gridCol>
                <a:gridCol w="2415545">
                  <a:extLst>
                    <a:ext uri="{9D8B030D-6E8A-4147-A177-3AD203B41FA5}">
                      <a16:colId xmlns:a16="http://schemas.microsoft.com/office/drawing/2014/main" val="4266548599"/>
                    </a:ext>
                  </a:extLst>
                </a:gridCol>
                <a:gridCol w="3218201">
                  <a:extLst>
                    <a:ext uri="{9D8B030D-6E8A-4147-A177-3AD203B41FA5}">
                      <a16:colId xmlns:a16="http://schemas.microsoft.com/office/drawing/2014/main" val="1755497313"/>
                    </a:ext>
                  </a:extLst>
                </a:gridCol>
                <a:gridCol w="3357657">
                  <a:extLst>
                    <a:ext uri="{9D8B030D-6E8A-4147-A177-3AD203B41FA5}">
                      <a16:colId xmlns:a16="http://schemas.microsoft.com/office/drawing/2014/main" val="1998405886"/>
                    </a:ext>
                  </a:extLst>
                </a:gridCol>
              </a:tblGrid>
              <a:tr h="223484">
                <a:tc>
                  <a:txBody>
                    <a:bodyPr/>
                    <a:lstStyle/>
                    <a:p>
                      <a:pPr>
                        <a:lnSpc>
                          <a:spcPct val="115000"/>
                        </a:lnSpc>
                        <a:spcAft>
                          <a:spcPts val="1000"/>
                        </a:spcAft>
                      </a:pPr>
                      <a:r>
                        <a:rPr lang="kk-KZ" sz="1400">
                          <a:effectLst/>
                        </a:rPr>
                        <a:t>№</a:t>
                      </a:r>
                      <a:endParaRPr lang="ru-KZ"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kk-KZ" sz="1400">
                          <a:effectLst/>
                        </a:rPr>
                        <a:t>Бақылау объектісі</a:t>
                      </a:r>
                      <a:endParaRPr lang="ru-KZ"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kk-KZ" sz="1400" dirty="0">
                          <a:effectLst/>
                        </a:rPr>
                        <a:t>Мәселе</a:t>
                      </a:r>
                      <a:endParaRPr lang="ru-KZ" sz="1100" dirty="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kk-KZ" sz="1400">
                          <a:effectLst/>
                        </a:rPr>
                        <a:t>Шешім</a:t>
                      </a:r>
                      <a:endParaRPr lang="ru-KZ"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21552102"/>
                  </a:ext>
                </a:extLst>
              </a:tr>
              <a:tr h="1779323">
                <a:tc>
                  <a:txBody>
                    <a:bodyPr/>
                    <a:lstStyle/>
                    <a:p>
                      <a:pPr>
                        <a:lnSpc>
                          <a:spcPct val="115000"/>
                        </a:lnSpc>
                        <a:spcAft>
                          <a:spcPts val="1000"/>
                        </a:spcAft>
                      </a:pPr>
                      <a:r>
                        <a:rPr lang="kk-KZ" sz="1400">
                          <a:effectLst/>
                        </a:rPr>
                        <a:t>1.</a:t>
                      </a:r>
                      <a:endParaRPr lang="ru-KZ"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kk-KZ" sz="1400" dirty="0">
                          <a:effectLst/>
                        </a:rPr>
                        <a:t>Облыстық, республикалық көлемде өтетін әр түрлі олимпиадаларға, байқауларға, спорттық сайыстарға аз  қатысуы.</a:t>
                      </a:r>
                      <a:endParaRPr lang="ru-KZ" sz="1100" dirty="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kk-KZ" sz="1400" dirty="0">
                          <a:effectLst/>
                        </a:rPr>
                        <a:t>1.Мектеп оқушыларының облыстық, республикалық деңгей бойынша олимпиада, байқау, конкурстарына дайындамау, қатыстырмау;</a:t>
                      </a:r>
                      <a:endParaRPr lang="ru-KZ" sz="1100" dirty="0">
                        <a:effectLst/>
                      </a:endParaRPr>
                    </a:p>
                    <a:p>
                      <a:pPr>
                        <a:lnSpc>
                          <a:spcPct val="115000"/>
                        </a:lnSpc>
                        <a:spcAft>
                          <a:spcPts val="1000"/>
                        </a:spcAft>
                      </a:pPr>
                      <a:r>
                        <a:rPr lang="kk-KZ" sz="1400" dirty="0">
                          <a:effectLst/>
                        </a:rPr>
                        <a:t>2. Мектепішілік жұмыстардың жүйелі құрылмауы.</a:t>
                      </a:r>
                      <a:endParaRPr lang="ru-KZ" sz="1100" dirty="0">
                        <a:effectLst/>
                      </a:endParaRPr>
                    </a:p>
                  </a:txBody>
                  <a:tcPr marL="68580" marR="68580" marT="0" marB="0"/>
                </a:tc>
                <a:tc>
                  <a:txBody>
                    <a:bodyPr/>
                    <a:lstStyle/>
                    <a:p>
                      <a:pPr>
                        <a:lnSpc>
                          <a:spcPct val="115000"/>
                        </a:lnSpc>
                        <a:spcAft>
                          <a:spcPts val="1000"/>
                        </a:spcAft>
                      </a:pPr>
                      <a:r>
                        <a:rPr lang="kk-KZ" sz="1400" dirty="0">
                          <a:effectLst/>
                        </a:rPr>
                        <a:t>1. Ағымдағы жылы облыстық, республикалық байқауларға қатысу үшін тікелей желілік қауымдастық құру, жұмысты жандандыру.</a:t>
                      </a:r>
                      <a:endParaRPr lang="ru-KZ" sz="1100" dirty="0">
                        <a:effectLst/>
                      </a:endParaRPr>
                    </a:p>
                    <a:p>
                      <a:pPr>
                        <a:lnSpc>
                          <a:spcPct val="115000"/>
                        </a:lnSpc>
                        <a:spcAft>
                          <a:spcPts val="1000"/>
                        </a:spcAft>
                      </a:pPr>
                      <a:r>
                        <a:rPr lang="ru-KZ" sz="1400" dirty="0">
                          <a:effectLst/>
                        </a:rPr>
                        <a:t> </a:t>
                      </a:r>
                      <a:endParaRPr lang="ru-KZ"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640655365"/>
                  </a:ext>
                </a:extLst>
              </a:tr>
            </a:tbl>
          </a:graphicData>
        </a:graphic>
      </p:graphicFrame>
    </p:spTree>
    <p:extLst>
      <p:ext uri="{BB962C8B-B14F-4D97-AF65-F5344CB8AC3E}">
        <p14:creationId xmlns:p14="http://schemas.microsoft.com/office/powerpoint/2010/main" val="3358866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CC1AAFA4-0BCE-BF8A-BCED-79943790DD13}"/>
              </a:ext>
            </a:extLst>
          </p:cNvPr>
          <p:cNvGraphicFramePr>
            <a:graphicFrameLocks noGrp="1"/>
          </p:cNvGraphicFramePr>
          <p:nvPr>
            <p:extLst>
              <p:ext uri="{D42A27DB-BD31-4B8C-83A1-F6EECF244321}">
                <p14:modId xmlns:p14="http://schemas.microsoft.com/office/powerpoint/2010/main" val="1912476730"/>
              </p:ext>
            </p:extLst>
          </p:nvPr>
        </p:nvGraphicFramePr>
        <p:xfrm>
          <a:off x="792847" y="3851811"/>
          <a:ext cx="10606306" cy="2805812"/>
        </p:xfrm>
        <a:graphic>
          <a:graphicData uri="http://schemas.openxmlformats.org/drawingml/2006/table">
            <a:tbl>
              <a:tblPr firstRow="1" firstCol="1" bandRow="1">
                <a:tableStyleId>{5C22544A-7EE6-4342-B048-85BDC9FD1C3A}</a:tableStyleId>
              </a:tblPr>
              <a:tblGrid>
                <a:gridCol w="479714">
                  <a:extLst>
                    <a:ext uri="{9D8B030D-6E8A-4147-A177-3AD203B41FA5}">
                      <a16:colId xmlns:a16="http://schemas.microsoft.com/office/drawing/2014/main" val="1923454798"/>
                    </a:ext>
                  </a:extLst>
                </a:gridCol>
                <a:gridCol w="2720514">
                  <a:extLst>
                    <a:ext uri="{9D8B030D-6E8A-4147-A177-3AD203B41FA5}">
                      <a16:colId xmlns:a16="http://schemas.microsoft.com/office/drawing/2014/main" val="713872449"/>
                    </a:ext>
                  </a:extLst>
                </a:gridCol>
                <a:gridCol w="3624508">
                  <a:extLst>
                    <a:ext uri="{9D8B030D-6E8A-4147-A177-3AD203B41FA5}">
                      <a16:colId xmlns:a16="http://schemas.microsoft.com/office/drawing/2014/main" val="1546344105"/>
                    </a:ext>
                  </a:extLst>
                </a:gridCol>
                <a:gridCol w="3781570">
                  <a:extLst>
                    <a:ext uri="{9D8B030D-6E8A-4147-A177-3AD203B41FA5}">
                      <a16:colId xmlns:a16="http://schemas.microsoft.com/office/drawing/2014/main" val="3391136318"/>
                    </a:ext>
                  </a:extLst>
                </a:gridCol>
              </a:tblGrid>
              <a:tr h="196862">
                <a:tc>
                  <a:txBody>
                    <a:bodyPr/>
                    <a:lstStyle/>
                    <a:p>
                      <a:pPr>
                        <a:lnSpc>
                          <a:spcPct val="115000"/>
                        </a:lnSpc>
                        <a:spcAft>
                          <a:spcPts val="1000"/>
                        </a:spcAft>
                      </a:pPr>
                      <a:r>
                        <a:rPr lang="kk-KZ" sz="1400">
                          <a:effectLst/>
                        </a:rPr>
                        <a:t>№</a:t>
                      </a:r>
                      <a:endParaRPr lang="ru-KZ"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kk-KZ" sz="1400">
                          <a:effectLst/>
                        </a:rPr>
                        <a:t>Бақылау объектісі</a:t>
                      </a:r>
                      <a:endParaRPr lang="ru-KZ"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kk-KZ" sz="1400">
                          <a:effectLst/>
                        </a:rPr>
                        <a:t>Мәселе</a:t>
                      </a:r>
                      <a:endParaRPr lang="ru-KZ"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kk-KZ" sz="1400">
                          <a:effectLst/>
                        </a:rPr>
                        <a:t>Шешім</a:t>
                      </a:r>
                      <a:endParaRPr lang="ru-KZ"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654206516"/>
                  </a:ext>
                </a:extLst>
              </a:tr>
              <a:tr h="2194819">
                <a:tc>
                  <a:txBody>
                    <a:bodyPr/>
                    <a:lstStyle/>
                    <a:p>
                      <a:pPr>
                        <a:lnSpc>
                          <a:spcPct val="115000"/>
                        </a:lnSpc>
                        <a:spcAft>
                          <a:spcPts val="1000"/>
                        </a:spcAft>
                      </a:pPr>
                      <a:r>
                        <a:rPr lang="kk-KZ" sz="1400">
                          <a:effectLst/>
                        </a:rPr>
                        <a:t>1.</a:t>
                      </a:r>
                      <a:endParaRPr lang="ru-KZ"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kk-KZ" sz="1400" dirty="0">
                          <a:effectLst/>
                        </a:rPr>
                        <a:t> </a:t>
                      </a:r>
                      <a:endParaRPr lang="ru-KZ" sz="1100" dirty="0">
                        <a:effectLst/>
                      </a:endParaRPr>
                    </a:p>
                    <a:p>
                      <a:pPr>
                        <a:lnSpc>
                          <a:spcPct val="115000"/>
                        </a:lnSpc>
                        <a:spcAft>
                          <a:spcPts val="1000"/>
                        </a:spcAft>
                      </a:pPr>
                      <a:r>
                        <a:rPr lang="kk-KZ" sz="1400" dirty="0">
                          <a:effectLst/>
                        </a:rPr>
                        <a:t>Педагогтардың сапалық құрамының төмендігі.</a:t>
                      </a:r>
                      <a:endParaRPr lang="ru-KZ" sz="1100" dirty="0">
                        <a:effectLst/>
                      </a:endParaRPr>
                    </a:p>
                    <a:p>
                      <a:pPr>
                        <a:lnSpc>
                          <a:spcPct val="115000"/>
                        </a:lnSpc>
                        <a:spcAft>
                          <a:spcPts val="1000"/>
                        </a:spcAft>
                      </a:pPr>
                      <a:r>
                        <a:rPr lang="kk-KZ" sz="1400" dirty="0">
                          <a:effectLst/>
                        </a:rPr>
                        <a:t> </a:t>
                      </a:r>
                      <a:endParaRPr lang="ru-KZ" sz="1100" dirty="0">
                        <a:effectLst/>
                      </a:endParaRPr>
                    </a:p>
                    <a:p>
                      <a:pPr>
                        <a:lnSpc>
                          <a:spcPct val="115000"/>
                        </a:lnSpc>
                        <a:spcAft>
                          <a:spcPts val="1000"/>
                        </a:spcAft>
                      </a:pPr>
                      <a:r>
                        <a:rPr lang="kk-KZ" sz="1400" dirty="0">
                          <a:effectLst/>
                        </a:rPr>
                        <a:t> </a:t>
                      </a:r>
                      <a:endParaRPr lang="ru-KZ" sz="1100" dirty="0">
                        <a:effectLst/>
                      </a:endParaRPr>
                    </a:p>
                    <a:p>
                      <a:pPr>
                        <a:lnSpc>
                          <a:spcPct val="115000"/>
                        </a:lnSpc>
                        <a:spcAft>
                          <a:spcPts val="1000"/>
                        </a:spcAft>
                      </a:pPr>
                      <a:r>
                        <a:rPr lang="kk-KZ" sz="1400" dirty="0">
                          <a:effectLst/>
                        </a:rPr>
                        <a:t> </a:t>
                      </a:r>
                      <a:endParaRPr lang="ru-KZ" sz="1100" dirty="0">
                        <a:effectLst/>
                        <a:latin typeface="Calibri" panose="020F0502020204030204" pitchFamily="34" charset="0"/>
                        <a:ea typeface="Calibri" panose="020F0502020204030204" pitchFamily="34" charset="0"/>
                      </a:endParaRPr>
                    </a:p>
                  </a:txBody>
                  <a:tcPr marL="68580" marR="68580" marT="0" marB="0"/>
                </a:tc>
                <a:tc>
                  <a:txBody>
                    <a:bodyPr/>
                    <a:lstStyle/>
                    <a:p>
                      <a:pPr marL="342900" lvl="0" indent="-342900" rtl="0">
                        <a:lnSpc>
                          <a:spcPct val="115000"/>
                        </a:lnSpc>
                        <a:spcAft>
                          <a:spcPts val="1000"/>
                        </a:spcAft>
                        <a:buFont typeface="+mj-lt"/>
                        <a:buAutoNum type="arabicParenR"/>
                        <a:tabLst>
                          <a:tab pos="457200" algn="l"/>
                        </a:tabLst>
                      </a:pPr>
                      <a:r>
                        <a:rPr lang="kk-KZ" sz="1400" dirty="0">
                          <a:effectLst/>
                        </a:rPr>
                        <a:t>Мектептегі педагог-сарапшы біліктілік санаты бар мұғалімдердің саны 12-ден 8-ге дейін кемуі;</a:t>
                      </a:r>
                      <a:endParaRPr lang="ru-KZ" sz="1100" dirty="0">
                        <a:effectLst/>
                      </a:endParaRPr>
                    </a:p>
                    <a:p>
                      <a:pPr marL="342900" lvl="0" indent="-342900">
                        <a:lnSpc>
                          <a:spcPct val="115000"/>
                        </a:lnSpc>
                        <a:spcAft>
                          <a:spcPts val="1000"/>
                        </a:spcAft>
                        <a:buFont typeface="+mj-lt"/>
                        <a:buAutoNum type="arabicParenR"/>
                        <a:tabLst>
                          <a:tab pos="457200" algn="l"/>
                        </a:tabLst>
                      </a:pPr>
                      <a:r>
                        <a:rPr lang="kk-KZ" sz="1400" dirty="0">
                          <a:effectLst/>
                        </a:rPr>
                        <a:t>Жас мамандар үлесінің көптігі.</a:t>
                      </a:r>
                      <a:endParaRPr lang="ru-KZ" sz="1100" dirty="0">
                        <a:effectLst/>
                      </a:endParaRPr>
                    </a:p>
                    <a:p>
                      <a:pPr>
                        <a:lnSpc>
                          <a:spcPct val="115000"/>
                        </a:lnSpc>
                        <a:spcAft>
                          <a:spcPts val="1000"/>
                        </a:spcAft>
                      </a:pPr>
                      <a:r>
                        <a:rPr lang="kk-KZ" sz="1400" dirty="0">
                          <a:effectLst/>
                        </a:rPr>
                        <a:t> </a:t>
                      </a:r>
                      <a:endParaRPr lang="ru-KZ" sz="1100" dirty="0">
                        <a:effectLst/>
                        <a:latin typeface="Calibri" panose="020F0502020204030204" pitchFamily="34" charset="0"/>
                        <a:ea typeface="Calibri" panose="020F0502020204030204" pitchFamily="34" charset="0"/>
                      </a:endParaRPr>
                    </a:p>
                  </a:txBody>
                  <a:tcPr marL="68580" marR="68580" marT="0" marB="0"/>
                </a:tc>
                <a:tc>
                  <a:txBody>
                    <a:bodyPr/>
                    <a:lstStyle/>
                    <a:p>
                      <a:pPr marL="342900" lvl="0" indent="-342900" rtl="0">
                        <a:lnSpc>
                          <a:spcPct val="115000"/>
                        </a:lnSpc>
                        <a:spcAft>
                          <a:spcPts val="1000"/>
                        </a:spcAft>
                        <a:buFont typeface="Symbol" panose="05050102010706020507" pitchFamily="18" charset="2"/>
                        <a:buChar char=""/>
                        <a:tabLst>
                          <a:tab pos="457200" algn="l"/>
                        </a:tabLst>
                      </a:pPr>
                      <a:r>
                        <a:rPr lang="kk-KZ" sz="1400" dirty="0">
                          <a:effectLst/>
                        </a:rPr>
                        <a:t>Мұғалімнің кәсіби өсуі үшін бірлестіктердің жұмысын жетілдіру;</a:t>
                      </a:r>
                      <a:endParaRPr lang="ru-KZ" sz="1100" dirty="0">
                        <a:effectLst/>
                      </a:endParaRPr>
                    </a:p>
                    <a:p>
                      <a:pPr marL="342900" lvl="0" indent="-342900">
                        <a:lnSpc>
                          <a:spcPct val="115000"/>
                        </a:lnSpc>
                        <a:spcAft>
                          <a:spcPts val="1000"/>
                        </a:spcAft>
                        <a:buFont typeface="Symbol" panose="05050102010706020507" pitchFamily="18" charset="2"/>
                        <a:buChar char=""/>
                        <a:tabLst>
                          <a:tab pos="457200" algn="l"/>
                        </a:tabLst>
                      </a:pPr>
                      <a:r>
                        <a:rPr lang="kk-KZ" sz="1400" dirty="0">
                          <a:effectLst/>
                        </a:rPr>
                        <a:t>Педагогикалық ұжымның әдістемелік жұмысын жетілдіруге бағытталған </a:t>
                      </a:r>
                      <a:r>
                        <a:rPr lang="ru-KZ" sz="1400" dirty="0" err="1">
                          <a:effectLst/>
                        </a:rPr>
                        <a:t>Lesson</a:t>
                      </a:r>
                      <a:r>
                        <a:rPr lang="ru-KZ" sz="1400" dirty="0">
                          <a:effectLst/>
                        </a:rPr>
                        <a:t> Study </a:t>
                      </a:r>
                      <a:r>
                        <a:rPr lang="kk-KZ" sz="1400" dirty="0">
                          <a:effectLst/>
                        </a:rPr>
                        <a:t>зерттеулерін ұйымдастыру;</a:t>
                      </a:r>
                      <a:endParaRPr lang="ru-KZ" sz="1100" dirty="0">
                        <a:effectLst/>
                      </a:endParaRPr>
                    </a:p>
                    <a:p>
                      <a:pPr marL="342900" lvl="0" indent="-342900">
                        <a:lnSpc>
                          <a:spcPct val="115000"/>
                        </a:lnSpc>
                        <a:spcAft>
                          <a:spcPts val="1000"/>
                        </a:spcAft>
                        <a:buFont typeface="Symbol" panose="05050102010706020507" pitchFamily="18" charset="2"/>
                        <a:buChar char=""/>
                        <a:tabLst>
                          <a:tab pos="457200" algn="l"/>
                        </a:tabLst>
                      </a:pPr>
                      <a:r>
                        <a:rPr lang="kk-KZ" sz="1400" dirty="0">
                          <a:effectLst/>
                        </a:rPr>
                        <a:t>Біліктілікті арттыру курстарынан өту, уақытылы аттестациядан өтіп, біліктілік санаттарын көтеру.</a:t>
                      </a:r>
                      <a:endParaRPr lang="ru-KZ" sz="1100" dirty="0">
                        <a:effectLst/>
                      </a:endParaRPr>
                    </a:p>
                    <a:p>
                      <a:pPr>
                        <a:lnSpc>
                          <a:spcPct val="115000"/>
                        </a:lnSpc>
                        <a:spcAft>
                          <a:spcPts val="1000"/>
                        </a:spcAft>
                      </a:pPr>
                      <a:r>
                        <a:rPr lang="ru-KZ" sz="1400" dirty="0">
                          <a:effectLst/>
                        </a:rPr>
                        <a:t> </a:t>
                      </a:r>
                      <a:endParaRPr lang="ru-KZ"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526493302"/>
                  </a:ext>
                </a:extLst>
              </a:tr>
            </a:tbl>
          </a:graphicData>
        </a:graphic>
      </p:graphicFrame>
      <p:graphicFrame>
        <p:nvGraphicFramePr>
          <p:cNvPr id="3" name="Таблица 2">
            <a:extLst>
              <a:ext uri="{FF2B5EF4-FFF2-40B4-BE49-F238E27FC236}">
                <a16:creationId xmlns:a16="http://schemas.microsoft.com/office/drawing/2014/main" id="{AB4874DD-1670-B9C6-A4DF-B91DDE4BA0AD}"/>
              </a:ext>
            </a:extLst>
          </p:cNvPr>
          <p:cNvGraphicFramePr>
            <a:graphicFrameLocks noGrp="1"/>
          </p:cNvGraphicFramePr>
          <p:nvPr>
            <p:extLst>
              <p:ext uri="{D42A27DB-BD31-4B8C-83A1-F6EECF244321}">
                <p14:modId xmlns:p14="http://schemas.microsoft.com/office/powerpoint/2010/main" val="2718162758"/>
              </p:ext>
            </p:extLst>
          </p:nvPr>
        </p:nvGraphicFramePr>
        <p:xfrm>
          <a:off x="792847" y="888015"/>
          <a:ext cx="10939055" cy="2708276"/>
        </p:xfrm>
        <a:graphic>
          <a:graphicData uri="http://schemas.openxmlformats.org/drawingml/2006/table">
            <a:tbl>
              <a:tblPr firstRow="1" firstCol="1" bandRow="1">
                <a:tableStyleId>{5C22544A-7EE6-4342-B048-85BDC9FD1C3A}</a:tableStyleId>
              </a:tblPr>
              <a:tblGrid>
                <a:gridCol w="406523">
                  <a:extLst>
                    <a:ext uri="{9D8B030D-6E8A-4147-A177-3AD203B41FA5}">
                      <a16:colId xmlns:a16="http://schemas.microsoft.com/office/drawing/2014/main" val="3893819553"/>
                    </a:ext>
                  </a:extLst>
                </a:gridCol>
                <a:gridCol w="1208875">
                  <a:extLst>
                    <a:ext uri="{9D8B030D-6E8A-4147-A177-3AD203B41FA5}">
                      <a16:colId xmlns:a16="http://schemas.microsoft.com/office/drawing/2014/main" val="1148690342"/>
                    </a:ext>
                  </a:extLst>
                </a:gridCol>
                <a:gridCol w="1516977">
                  <a:extLst>
                    <a:ext uri="{9D8B030D-6E8A-4147-A177-3AD203B41FA5}">
                      <a16:colId xmlns:a16="http://schemas.microsoft.com/office/drawing/2014/main" val="573187897"/>
                    </a:ext>
                  </a:extLst>
                </a:gridCol>
                <a:gridCol w="1313713">
                  <a:extLst>
                    <a:ext uri="{9D8B030D-6E8A-4147-A177-3AD203B41FA5}">
                      <a16:colId xmlns:a16="http://schemas.microsoft.com/office/drawing/2014/main" val="1629509589"/>
                    </a:ext>
                  </a:extLst>
                </a:gridCol>
                <a:gridCol w="813047">
                  <a:extLst>
                    <a:ext uri="{9D8B030D-6E8A-4147-A177-3AD203B41FA5}">
                      <a16:colId xmlns:a16="http://schemas.microsoft.com/office/drawing/2014/main" val="1013210891"/>
                    </a:ext>
                  </a:extLst>
                </a:gridCol>
                <a:gridCol w="1011317">
                  <a:extLst>
                    <a:ext uri="{9D8B030D-6E8A-4147-A177-3AD203B41FA5}">
                      <a16:colId xmlns:a16="http://schemas.microsoft.com/office/drawing/2014/main" val="2309463929"/>
                    </a:ext>
                  </a:extLst>
                </a:gridCol>
                <a:gridCol w="813047">
                  <a:extLst>
                    <a:ext uri="{9D8B030D-6E8A-4147-A177-3AD203B41FA5}">
                      <a16:colId xmlns:a16="http://schemas.microsoft.com/office/drawing/2014/main" val="274306611"/>
                    </a:ext>
                  </a:extLst>
                </a:gridCol>
                <a:gridCol w="606219">
                  <a:extLst>
                    <a:ext uri="{9D8B030D-6E8A-4147-A177-3AD203B41FA5}">
                      <a16:colId xmlns:a16="http://schemas.microsoft.com/office/drawing/2014/main" val="4079794023"/>
                    </a:ext>
                  </a:extLst>
                </a:gridCol>
                <a:gridCol w="606933">
                  <a:extLst>
                    <a:ext uri="{9D8B030D-6E8A-4147-A177-3AD203B41FA5}">
                      <a16:colId xmlns:a16="http://schemas.microsoft.com/office/drawing/2014/main" val="1047240626"/>
                    </a:ext>
                  </a:extLst>
                </a:gridCol>
                <a:gridCol w="1920646">
                  <a:extLst>
                    <a:ext uri="{9D8B030D-6E8A-4147-A177-3AD203B41FA5}">
                      <a16:colId xmlns:a16="http://schemas.microsoft.com/office/drawing/2014/main" val="3340012541"/>
                    </a:ext>
                  </a:extLst>
                </a:gridCol>
                <a:gridCol w="721758">
                  <a:extLst>
                    <a:ext uri="{9D8B030D-6E8A-4147-A177-3AD203B41FA5}">
                      <a16:colId xmlns:a16="http://schemas.microsoft.com/office/drawing/2014/main" val="157201080"/>
                    </a:ext>
                  </a:extLst>
                </a:gridCol>
              </a:tblGrid>
              <a:tr h="647566">
                <a:tc>
                  <a:txBody>
                    <a:bodyPr/>
                    <a:lstStyle/>
                    <a:p>
                      <a:pPr algn="ctr">
                        <a:lnSpc>
                          <a:spcPct val="115000"/>
                        </a:lnSpc>
                        <a:spcAft>
                          <a:spcPts val="1000"/>
                        </a:spcAft>
                      </a:pPr>
                      <a:r>
                        <a:rPr lang="kk-KZ" sz="1400" dirty="0">
                          <a:effectLst/>
                        </a:rPr>
                        <a:t>№ р/р</a:t>
                      </a:r>
                      <a:endParaRPr lang="ru-KZ" sz="11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algn="ctr">
                        <a:lnSpc>
                          <a:spcPct val="115000"/>
                        </a:lnSpc>
                        <a:spcAft>
                          <a:spcPts val="1000"/>
                        </a:spcAft>
                      </a:pPr>
                      <a:r>
                        <a:rPr lang="kk-KZ" sz="1400">
                          <a:effectLst/>
                        </a:rPr>
                        <a:t>Бақылау тақырыбы</a:t>
                      </a:r>
                      <a:endParaRPr lang="ru-KZ" sz="1100">
                        <a:effectLst/>
                        <a:latin typeface="Calibri" panose="020F0502020204030204" pitchFamily="34" charset="0"/>
                        <a:ea typeface="Calibri" panose="020F0502020204030204" pitchFamily="34" charset="0"/>
                      </a:endParaRPr>
                    </a:p>
                  </a:txBody>
                  <a:tcPr marL="9525" marR="9525" marT="9525" marB="9525" anchor="ctr"/>
                </a:tc>
                <a:tc>
                  <a:txBody>
                    <a:bodyPr/>
                    <a:lstStyle/>
                    <a:p>
                      <a:pPr algn="ctr">
                        <a:lnSpc>
                          <a:spcPct val="115000"/>
                        </a:lnSpc>
                        <a:spcAft>
                          <a:spcPts val="1000"/>
                        </a:spcAft>
                      </a:pPr>
                      <a:r>
                        <a:rPr lang="kk-KZ" sz="1400">
                          <a:effectLst/>
                        </a:rPr>
                        <a:t>Бақылау мақсаты</a:t>
                      </a:r>
                      <a:endParaRPr lang="ru-KZ" sz="1100">
                        <a:effectLst/>
                        <a:latin typeface="Calibri" panose="020F0502020204030204" pitchFamily="34" charset="0"/>
                        <a:ea typeface="Calibri" panose="020F0502020204030204" pitchFamily="34" charset="0"/>
                      </a:endParaRPr>
                    </a:p>
                  </a:txBody>
                  <a:tcPr marL="9525" marR="9525" marT="9525" marB="9525" anchor="ctr"/>
                </a:tc>
                <a:tc>
                  <a:txBody>
                    <a:bodyPr/>
                    <a:lstStyle/>
                    <a:p>
                      <a:pPr algn="ctr">
                        <a:lnSpc>
                          <a:spcPct val="115000"/>
                        </a:lnSpc>
                        <a:spcAft>
                          <a:spcPts val="1000"/>
                        </a:spcAft>
                      </a:pPr>
                      <a:r>
                        <a:rPr lang="kk-KZ" sz="1400">
                          <a:effectLst/>
                        </a:rPr>
                        <a:t>Бақылау объектісі</a:t>
                      </a:r>
                      <a:endParaRPr lang="ru-KZ" sz="1100">
                        <a:effectLst/>
                        <a:latin typeface="Calibri" panose="020F0502020204030204" pitchFamily="34" charset="0"/>
                        <a:ea typeface="Calibri" panose="020F0502020204030204" pitchFamily="34" charset="0"/>
                      </a:endParaRPr>
                    </a:p>
                  </a:txBody>
                  <a:tcPr marL="9525" marR="9525" marT="9525" marB="9525" anchor="ctr"/>
                </a:tc>
                <a:tc>
                  <a:txBody>
                    <a:bodyPr/>
                    <a:lstStyle/>
                    <a:p>
                      <a:pPr algn="ctr">
                        <a:lnSpc>
                          <a:spcPct val="115000"/>
                        </a:lnSpc>
                        <a:spcAft>
                          <a:spcPts val="1000"/>
                        </a:spcAft>
                      </a:pPr>
                      <a:r>
                        <a:rPr lang="kk-KZ" sz="1400">
                          <a:effectLst/>
                        </a:rPr>
                        <a:t>Бақылау түрі</a:t>
                      </a:r>
                      <a:endParaRPr lang="ru-KZ" sz="1100">
                        <a:effectLst/>
                        <a:latin typeface="Calibri" panose="020F0502020204030204" pitchFamily="34" charset="0"/>
                        <a:ea typeface="Calibri" panose="020F0502020204030204" pitchFamily="34" charset="0"/>
                      </a:endParaRPr>
                    </a:p>
                  </a:txBody>
                  <a:tcPr marL="9525" marR="9525" marT="9525" marB="9525" anchor="ctr"/>
                </a:tc>
                <a:tc>
                  <a:txBody>
                    <a:bodyPr/>
                    <a:lstStyle/>
                    <a:p>
                      <a:pPr algn="ctr">
                        <a:lnSpc>
                          <a:spcPct val="115000"/>
                        </a:lnSpc>
                        <a:spcAft>
                          <a:spcPts val="1000"/>
                        </a:spcAft>
                      </a:pPr>
                      <a:r>
                        <a:rPr lang="kk-KZ" sz="1400">
                          <a:effectLst/>
                        </a:rPr>
                        <a:t>Бақылау әдістері</a:t>
                      </a:r>
                      <a:endParaRPr lang="ru-KZ" sz="1100">
                        <a:effectLst/>
                        <a:latin typeface="Calibri" panose="020F0502020204030204" pitchFamily="34" charset="0"/>
                        <a:ea typeface="Calibri" panose="020F0502020204030204" pitchFamily="34" charset="0"/>
                      </a:endParaRPr>
                    </a:p>
                  </a:txBody>
                  <a:tcPr marL="9525" marR="9525" marT="9525" marB="9525" anchor="ctr"/>
                </a:tc>
                <a:tc>
                  <a:txBody>
                    <a:bodyPr/>
                    <a:lstStyle/>
                    <a:p>
                      <a:pPr algn="ctr">
                        <a:lnSpc>
                          <a:spcPct val="115000"/>
                        </a:lnSpc>
                        <a:spcAft>
                          <a:spcPts val="1000"/>
                        </a:spcAft>
                      </a:pPr>
                      <a:r>
                        <a:rPr lang="kk-KZ" sz="1400">
                          <a:effectLst/>
                        </a:rPr>
                        <a:t>Орындау мерзімдері</a:t>
                      </a:r>
                      <a:endParaRPr lang="ru-KZ" sz="1100">
                        <a:effectLst/>
                        <a:latin typeface="Calibri" panose="020F0502020204030204" pitchFamily="34" charset="0"/>
                        <a:ea typeface="Calibri" panose="020F0502020204030204" pitchFamily="34" charset="0"/>
                      </a:endParaRPr>
                    </a:p>
                  </a:txBody>
                  <a:tcPr marL="9525" marR="9525" marT="9525" marB="9525" anchor="ctr"/>
                </a:tc>
                <a:tc>
                  <a:txBody>
                    <a:bodyPr/>
                    <a:lstStyle/>
                    <a:p>
                      <a:pPr algn="ctr">
                        <a:lnSpc>
                          <a:spcPct val="115000"/>
                        </a:lnSpc>
                        <a:spcAft>
                          <a:spcPts val="1000"/>
                        </a:spcAft>
                      </a:pPr>
                      <a:r>
                        <a:rPr lang="kk-KZ" sz="1400">
                          <a:effectLst/>
                        </a:rPr>
                        <a:t>Жауаптылар</a:t>
                      </a:r>
                      <a:endParaRPr lang="ru-KZ" sz="1100">
                        <a:effectLst/>
                        <a:latin typeface="Calibri" panose="020F0502020204030204" pitchFamily="34" charset="0"/>
                        <a:ea typeface="Calibri" panose="020F0502020204030204" pitchFamily="34" charset="0"/>
                      </a:endParaRPr>
                    </a:p>
                  </a:txBody>
                  <a:tcPr marL="9525" marR="9525" marT="9525" marB="9525" anchor="ctr"/>
                </a:tc>
                <a:tc>
                  <a:txBody>
                    <a:bodyPr/>
                    <a:lstStyle/>
                    <a:p>
                      <a:pPr algn="ctr">
                        <a:lnSpc>
                          <a:spcPct val="115000"/>
                        </a:lnSpc>
                        <a:spcAft>
                          <a:spcPts val="1000"/>
                        </a:spcAft>
                      </a:pPr>
                      <a:r>
                        <a:rPr lang="kk-KZ" sz="1400">
                          <a:effectLst/>
                        </a:rPr>
                        <a:t>Қарау орны</a:t>
                      </a:r>
                      <a:endParaRPr lang="ru-KZ" sz="1100">
                        <a:effectLst/>
                        <a:latin typeface="Calibri" panose="020F0502020204030204" pitchFamily="34" charset="0"/>
                        <a:ea typeface="Calibri" panose="020F0502020204030204" pitchFamily="34" charset="0"/>
                      </a:endParaRPr>
                    </a:p>
                  </a:txBody>
                  <a:tcPr marL="9525" marR="9525" marT="9525" marB="9525" anchor="ctr"/>
                </a:tc>
                <a:tc>
                  <a:txBody>
                    <a:bodyPr/>
                    <a:lstStyle/>
                    <a:p>
                      <a:pPr algn="ctr">
                        <a:lnSpc>
                          <a:spcPct val="115000"/>
                        </a:lnSpc>
                        <a:spcAft>
                          <a:spcPts val="1000"/>
                        </a:spcAft>
                      </a:pPr>
                      <a:r>
                        <a:rPr lang="kk-KZ" sz="1400">
                          <a:effectLst/>
                        </a:rPr>
                        <a:t>Басқарушылық шешім</a:t>
                      </a:r>
                      <a:endParaRPr lang="ru-KZ" sz="1100">
                        <a:effectLst/>
                        <a:latin typeface="Calibri" panose="020F0502020204030204" pitchFamily="34" charset="0"/>
                        <a:ea typeface="Calibri" panose="020F0502020204030204" pitchFamily="34" charset="0"/>
                      </a:endParaRPr>
                    </a:p>
                  </a:txBody>
                  <a:tcPr marL="9525" marR="9525" marT="9525" marB="9525" anchor="ctr"/>
                </a:tc>
                <a:tc>
                  <a:txBody>
                    <a:bodyPr/>
                    <a:lstStyle/>
                    <a:p>
                      <a:pPr algn="ctr">
                        <a:lnSpc>
                          <a:spcPct val="115000"/>
                        </a:lnSpc>
                        <a:spcAft>
                          <a:spcPts val="1000"/>
                        </a:spcAft>
                      </a:pPr>
                      <a:r>
                        <a:rPr lang="kk-KZ" sz="1400" dirty="0">
                          <a:effectLst/>
                        </a:rPr>
                        <a:t>Екінші бақылау</a:t>
                      </a:r>
                      <a:endParaRPr lang="ru-KZ" sz="1100" dirty="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val="4212707956"/>
                  </a:ext>
                </a:extLst>
              </a:tr>
              <a:tr h="1936608">
                <a:tc>
                  <a:txBody>
                    <a:bodyPr/>
                    <a:lstStyle/>
                    <a:p>
                      <a:pPr>
                        <a:lnSpc>
                          <a:spcPct val="115000"/>
                        </a:lnSpc>
                        <a:spcAft>
                          <a:spcPts val="1000"/>
                        </a:spcAft>
                      </a:pPr>
                      <a:r>
                        <a:rPr lang="kk-KZ" sz="1400">
                          <a:effectLst/>
                        </a:rPr>
                        <a:t>1.</a:t>
                      </a:r>
                      <a:endParaRPr lang="ru-KZ" sz="1100">
                        <a:effectLst/>
                        <a:latin typeface="Calibri" panose="020F0502020204030204" pitchFamily="34" charset="0"/>
                        <a:ea typeface="Calibri" panose="020F0502020204030204" pitchFamily="34" charset="0"/>
                      </a:endParaRPr>
                    </a:p>
                  </a:txBody>
                  <a:tcPr marL="9525" marR="9525" marT="9525" marB="9525" anchor="ctr"/>
                </a:tc>
                <a:tc>
                  <a:txBody>
                    <a:bodyPr/>
                    <a:lstStyle/>
                    <a:p>
                      <a:pPr algn="l">
                        <a:lnSpc>
                          <a:spcPct val="115000"/>
                        </a:lnSpc>
                        <a:spcAft>
                          <a:spcPts val="1000"/>
                        </a:spcAft>
                      </a:pPr>
                      <a:r>
                        <a:rPr lang="kk-KZ" sz="1400" dirty="0">
                          <a:effectLst/>
                        </a:rPr>
                        <a:t>Педагогикалық қызметкерлердің аттестатталуына дайындалу</a:t>
                      </a:r>
                      <a:br>
                        <a:rPr lang="kk-KZ" sz="1400" dirty="0">
                          <a:effectLst/>
                        </a:rPr>
                      </a:br>
                      <a:endParaRPr lang="ru-KZ" sz="11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algn="l">
                        <a:lnSpc>
                          <a:spcPct val="115000"/>
                        </a:lnSpc>
                        <a:spcAft>
                          <a:spcPts val="1000"/>
                        </a:spcAft>
                      </a:pPr>
                      <a:r>
                        <a:rPr lang="kk-KZ" sz="1400" dirty="0">
                          <a:effectLst/>
                        </a:rPr>
                        <a:t>Аттестатталатын мұғалімдердің жұмыс жүйесін зерттеу</a:t>
                      </a:r>
                      <a:br>
                        <a:rPr lang="kk-KZ" sz="1400" dirty="0">
                          <a:effectLst/>
                        </a:rPr>
                      </a:br>
                      <a:endParaRPr lang="ru-KZ" sz="11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algn="l">
                        <a:lnSpc>
                          <a:spcPct val="115000"/>
                        </a:lnSpc>
                        <a:spcAft>
                          <a:spcPts val="1000"/>
                        </a:spcAft>
                      </a:pPr>
                      <a:r>
                        <a:rPr lang="kk-KZ" sz="1400" dirty="0">
                          <a:effectLst/>
                        </a:rPr>
                        <a:t>Аттестатталушы педагог</a:t>
                      </a:r>
                      <a:br>
                        <a:rPr lang="kk-KZ" sz="1400" dirty="0">
                          <a:effectLst/>
                        </a:rPr>
                      </a:br>
                      <a:endParaRPr lang="ru-KZ" sz="11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algn="l">
                        <a:lnSpc>
                          <a:spcPct val="115000"/>
                        </a:lnSpc>
                        <a:spcAft>
                          <a:spcPts val="1000"/>
                        </a:spcAft>
                      </a:pPr>
                      <a:r>
                        <a:rPr lang="kk-KZ" sz="1400" dirty="0">
                          <a:effectLst/>
                        </a:rPr>
                        <a:t>Әдістемелік көмек</a:t>
                      </a:r>
                      <a:br>
                        <a:rPr lang="kk-KZ" sz="1400" dirty="0">
                          <a:effectLst/>
                        </a:rPr>
                      </a:br>
                      <a:endParaRPr lang="ru-KZ" sz="11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algn="l">
                        <a:lnSpc>
                          <a:spcPct val="115000"/>
                        </a:lnSpc>
                        <a:spcAft>
                          <a:spcPts val="1000"/>
                        </a:spcAft>
                      </a:pPr>
                      <a:r>
                        <a:rPr lang="kk-KZ" sz="1400" dirty="0">
                          <a:effectLst/>
                        </a:rPr>
                        <a:t>Талдау</a:t>
                      </a:r>
                      <a:br>
                        <a:rPr lang="kk-KZ" sz="1400" dirty="0">
                          <a:effectLst/>
                        </a:rPr>
                      </a:br>
                      <a:endParaRPr lang="ru-KZ" sz="11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algn="l">
                        <a:lnSpc>
                          <a:spcPct val="115000"/>
                        </a:lnSpc>
                        <a:spcAft>
                          <a:spcPts val="1000"/>
                        </a:spcAft>
                      </a:pPr>
                      <a:r>
                        <a:rPr lang="kk-KZ" sz="1400" dirty="0">
                          <a:effectLst/>
                        </a:rPr>
                        <a:t>Жыл бойы</a:t>
                      </a:r>
                      <a:br>
                        <a:rPr lang="kk-KZ" sz="1400" dirty="0">
                          <a:effectLst/>
                        </a:rPr>
                      </a:br>
                      <a:endParaRPr lang="ru-KZ" sz="11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algn="l">
                        <a:lnSpc>
                          <a:spcPct val="115000"/>
                        </a:lnSpc>
                        <a:spcAft>
                          <a:spcPts val="1000"/>
                        </a:spcAft>
                      </a:pPr>
                      <a:endParaRPr lang="en-US" sz="1400" dirty="0">
                        <a:effectLst/>
                      </a:endParaRPr>
                    </a:p>
                    <a:p>
                      <a:pPr algn="l">
                        <a:lnSpc>
                          <a:spcPct val="115000"/>
                        </a:lnSpc>
                        <a:spcAft>
                          <a:spcPts val="1000"/>
                        </a:spcAft>
                      </a:pPr>
                      <a:endParaRPr lang="en-US" sz="1400" dirty="0">
                        <a:effectLst/>
                      </a:endParaRPr>
                    </a:p>
                    <a:p>
                      <a:pPr algn="l">
                        <a:lnSpc>
                          <a:spcPct val="115000"/>
                        </a:lnSpc>
                        <a:spcAft>
                          <a:spcPts val="1000"/>
                        </a:spcAft>
                      </a:pPr>
                      <a:r>
                        <a:rPr lang="kk-KZ" sz="1400" dirty="0">
                          <a:effectLst/>
                        </a:rPr>
                        <a:t>ДОІЖО</a:t>
                      </a:r>
                      <a:endParaRPr lang="ru-KZ" sz="1100" dirty="0">
                        <a:effectLst/>
                        <a:latin typeface="Calibri" panose="020F0502020204030204" pitchFamily="34" charset="0"/>
                        <a:ea typeface="Calibri" panose="020F0502020204030204" pitchFamily="34" charset="0"/>
                      </a:endParaRPr>
                    </a:p>
                  </a:txBody>
                  <a:tcPr marL="9525" marR="9525" marT="9525" marB="9525"/>
                </a:tc>
                <a:tc>
                  <a:txBody>
                    <a:bodyPr/>
                    <a:lstStyle/>
                    <a:p>
                      <a:pPr algn="l">
                        <a:lnSpc>
                          <a:spcPct val="115000"/>
                        </a:lnSpc>
                        <a:spcAft>
                          <a:spcPts val="1000"/>
                        </a:spcAft>
                      </a:pPr>
                      <a:r>
                        <a:rPr lang="kk-KZ" sz="1400" dirty="0">
                          <a:effectLst/>
                        </a:rPr>
                        <a:t>Әдістемелік кеңес</a:t>
                      </a:r>
                      <a:br>
                        <a:rPr lang="kk-KZ" sz="1400" dirty="0">
                          <a:effectLst/>
                        </a:rPr>
                      </a:br>
                      <a:endParaRPr lang="ru-KZ" sz="11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algn="l">
                        <a:lnSpc>
                          <a:spcPct val="115000"/>
                        </a:lnSpc>
                        <a:spcAft>
                          <a:spcPts val="1000"/>
                        </a:spcAft>
                      </a:pPr>
                      <a:r>
                        <a:rPr lang="kk-KZ" sz="1400" dirty="0">
                          <a:effectLst/>
                        </a:rPr>
                        <a:t>Мұғалімнің кәсіби өсуі үшін түрлі бірлестіктердің жұмысын ұйымдастыру: әдістемелік бірлестіктер, шығармашылық, жұмыс және зерттеу топтары, желілік қоғамдастықтар.</a:t>
                      </a:r>
                      <a:endParaRPr lang="ru-KZ" sz="11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a:lnSpc>
                          <a:spcPct val="115000"/>
                        </a:lnSpc>
                        <a:spcAft>
                          <a:spcPts val="1000"/>
                        </a:spcAft>
                      </a:pPr>
                      <a:r>
                        <a:rPr lang="kk-KZ" sz="1400" dirty="0">
                          <a:effectLst/>
                        </a:rPr>
                        <a:t>Жоспарға сай </a:t>
                      </a:r>
                      <a:endParaRPr lang="ru-KZ" sz="1100" dirty="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val="335235802"/>
                  </a:ext>
                </a:extLst>
              </a:tr>
            </a:tbl>
          </a:graphicData>
        </a:graphic>
      </p:graphicFrame>
      <p:sp>
        <p:nvSpPr>
          <p:cNvPr id="4" name="Rectangle 1">
            <a:extLst>
              <a:ext uri="{FF2B5EF4-FFF2-40B4-BE49-F238E27FC236}">
                <a16:creationId xmlns:a16="http://schemas.microsoft.com/office/drawing/2014/main" id="{8D730352-6B46-267D-7083-C10DE5CE04EE}"/>
              </a:ext>
            </a:extLst>
          </p:cNvPr>
          <p:cNvSpPr>
            <a:spLocks noChangeArrowheads="1"/>
          </p:cNvSpPr>
          <p:nvPr/>
        </p:nvSpPr>
        <p:spPr bwMode="auto">
          <a:xfrm>
            <a:off x="658881" y="4308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kk-KZ" altLang="ru-KZ"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V. МҰҒАЛІМНІҢ ШЕБЕРЛІК ЖӘНЕ ӘДІСТЕМЕЛІК ДАЙЫНДЫҚ ЖАҒДАЙЫНЫҢ ДЕҢГЕЙІН БАҚЫЛАУ</a:t>
            </a:r>
            <a:endParaRPr kumimoji="0" lang="kk-KZ" altLang="ru-KZ"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kk-KZ" altLang="ru-K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878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C1A29F04-9248-CE0F-2214-E60BBD29F0E4}"/>
              </a:ext>
            </a:extLst>
          </p:cNvPr>
          <p:cNvGraphicFramePr>
            <a:graphicFrameLocks noGrp="1"/>
          </p:cNvGraphicFramePr>
          <p:nvPr>
            <p:extLst>
              <p:ext uri="{D42A27DB-BD31-4B8C-83A1-F6EECF244321}">
                <p14:modId xmlns:p14="http://schemas.microsoft.com/office/powerpoint/2010/main" val="3309910961"/>
              </p:ext>
            </p:extLst>
          </p:nvPr>
        </p:nvGraphicFramePr>
        <p:xfrm>
          <a:off x="1470991" y="711342"/>
          <a:ext cx="9478645" cy="2551812"/>
        </p:xfrm>
        <a:graphic>
          <a:graphicData uri="http://schemas.openxmlformats.org/drawingml/2006/table">
            <a:tbl>
              <a:tblPr firstRow="1" firstCol="1" bandRow="1">
                <a:tableStyleId>{5C22544A-7EE6-4342-B048-85BDC9FD1C3A}</a:tableStyleId>
              </a:tblPr>
              <a:tblGrid>
                <a:gridCol w="428711">
                  <a:extLst>
                    <a:ext uri="{9D8B030D-6E8A-4147-A177-3AD203B41FA5}">
                      <a16:colId xmlns:a16="http://schemas.microsoft.com/office/drawing/2014/main" val="2094504395"/>
                    </a:ext>
                  </a:extLst>
                </a:gridCol>
                <a:gridCol w="2431269">
                  <a:extLst>
                    <a:ext uri="{9D8B030D-6E8A-4147-A177-3AD203B41FA5}">
                      <a16:colId xmlns:a16="http://schemas.microsoft.com/office/drawing/2014/main" val="3311487946"/>
                    </a:ext>
                  </a:extLst>
                </a:gridCol>
                <a:gridCol w="3239151">
                  <a:extLst>
                    <a:ext uri="{9D8B030D-6E8A-4147-A177-3AD203B41FA5}">
                      <a16:colId xmlns:a16="http://schemas.microsoft.com/office/drawing/2014/main" val="572936845"/>
                    </a:ext>
                  </a:extLst>
                </a:gridCol>
                <a:gridCol w="3379514">
                  <a:extLst>
                    <a:ext uri="{9D8B030D-6E8A-4147-A177-3AD203B41FA5}">
                      <a16:colId xmlns:a16="http://schemas.microsoft.com/office/drawing/2014/main" val="802768472"/>
                    </a:ext>
                  </a:extLst>
                </a:gridCol>
              </a:tblGrid>
              <a:tr h="0">
                <a:tc>
                  <a:txBody>
                    <a:bodyPr/>
                    <a:lstStyle/>
                    <a:p>
                      <a:pPr>
                        <a:lnSpc>
                          <a:spcPct val="115000"/>
                        </a:lnSpc>
                        <a:spcAft>
                          <a:spcPts val="1000"/>
                        </a:spcAft>
                      </a:pPr>
                      <a:r>
                        <a:rPr lang="kk-KZ" sz="1400">
                          <a:effectLst/>
                        </a:rPr>
                        <a:t>№</a:t>
                      </a:r>
                      <a:endParaRPr lang="ru-KZ"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kk-KZ" sz="1400">
                          <a:effectLst/>
                        </a:rPr>
                        <a:t>Бақылау объектісі</a:t>
                      </a:r>
                      <a:endParaRPr lang="ru-KZ"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kk-KZ" sz="1400">
                          <a:effectLst/>
                        </a:rPr>
                        <a:t>Мәселе</a:t>
                      </a:r>
                      <a:endParaRPr lang="ru-KZ"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kk-KZ" sz="1400">
                          <a:effectLst/>
                        </a:rPr>
                        <a:t>Шешім</a:t>
                      </a:r>
                      <a:endParaRPr lang="ru-KZ"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21125649"/>
                  </a:ext>
                </a:extLst>
              </a:tr>
              <a:tr h="0">
                <a:tc>
                  <a:txBody>
                    <a:bodyPr/>
                    <a:lstStyle/>
                    <a:p>
                      <a:pPr>
                        <a:lnSpc>
                          <a:spcPct val="115000"/>
                        </a:lnSpc>
                        <a:spcAft>
                          <a:spcPts val="1000"/>
                        </a:spcAft>
                      </a:pPr>
                      <a:r>
                        <a:rPr lang="kk-KZ" sz="1400">
                          <a:effectLst/>
                        </a:rPr>
                        <a:t>1.</a:t>
                      </a:r>
                      <a:endParaRPr lang="ru-KZ"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kk-KZ" sz="1400">
                          <a:effectLst/>
                        </a:rPr>
                        <a:t>Оқушыларды мейірімділікке, қайырымдылыққа тәрбиелеу үшін бала жанының рухани бай болып қалыптасуына қол жеткізген жөн. Ол үшін жалпыадамзаттық  құндылықтарды өскелең ұрпақ бойына сіңіру.</a:t>
                      </a:r>
                      <a:endParaRPr lang="ru-KZ" sz="1100">
                        <a:effectLst/>
                      </a:endParaRPr>
                    </a:p>
                    <a:p>
                      <a:pPr>
                        <a:lnSpc>
                          <a:spcPct val="115000"/>
                        </a:lnSpc>
                        <a:spcAft>
                          <a:spcPts val="1000"/>
                        </a:spcAft>
                      </a:pPr>
                      <a:r>
                        <a:rPr lang="ru-KZ" sz="1400">
                          <a:effectLst/>
                        </a:rPr>
                        <a:t> </a:t>
                      </a:r>
                      <a:endParaRPr lang="ru-KZ" sz="1100">
                        <a:effectLst/>
                        <a:latin typeface="Calibri" panose="020F0502020204030204" pitchFamily="34" charset="0"/>
                        <a:ea typeface="Calibri" panose="020F0502020204030204" pitchFamily="34" charset="0"/>
                      </a:endParaRPr>
                    </a:p>
                  </a:txBody>
                  <a:tcPr marL="68580" marR="68580" marT="0" marB="0"/>
                </a:tc>
                <a:tc>
                  <a:txBody>
                    <a:bodyPr/>
                    <a:lstStyle/>
                    <a:p>
                      <a:pPr marL="342900" lvl="0" indent="-342900" rtl="0">
                        <a:lnSpc>
                          <a:spcPct val="115000"/>
                        </a:lnSpc>
                        <a:spcAft>
                          <a:spcPts val="1000"/>
                        </a:spcAft>
                        <a:buFont typeface="Symbol" panose="05050102010706020507" pitchFamily="18" charset="2"/>
                        <a:buChar char=""/>
                        <a:tabLst>
                          <a:tab pos="457200" algn="l"/>
                        </a:tabLst>
                      </a:pPr>
                      <a:r>
                        <a:rPr lang="kk-KZ" sz="1400" dirty="0">
                          <a:effectLst/>
                        </a:rPr>
                        <a:t>Ұрпақты жалпыадамзаттық негізде тәрбиелеу үшін құндылықтарға қарай тәрбиелеуге мән бермеуі</a:t>
                      </a:r>
                      <a:endParaRPr lang="ru-KZ" sz="1100" dirty="0">
                        <a:effectLst/>
                      </a:endParaRPr>
                    </a:p>
                    <a:p>
                      <a:pPr>
                        <a:lnSpc>
                          <a:spcPct val="115000"/>
                        </a:lnSpc>
                        <a:spcAft>
                          <a:spcPts val="1000"/>
                        </a:spcAft>
                      </a:pPr>
                      <a:r>
                        <a:rPr lang="ru-KZ" sz="1400" dirty="0">
                          <a:effectLst/>
                        </a:rPr>
                        <a:t> </a:t>
                      </a:r>
                      <a:endParaRPr lang="ru-KZ" sz="1100" dirty="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kk-KZ" sz="1400" dirty="0">
                          <a:effectLst/>
                        </a:rPr>
                        <a:t>Мектептің Даму стратегиясының бір бөлімі ретінде «Ата-аналардың мектеп өмірімен байланысын» дамыту.</a:t>
                      </a:r>
                      <a:endParaRPr lang="ru-KZ"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465433787"/>
                  </a:ext>
                </a:extLst>
              </a:tr>
            </a:tbl>
          </a:graphicData>
        </a:graphic>
      </p:graphicFrame>
      <p:graphicFrame>
        <p:nvGraphicFramePr>
          <p:cNvPr id="3" name="Таблица 2">
            <a:extLst>
              <a:ext uri="{FF2B5EF4-FFF2-40B4-BE49-F238E27FC236}">
                <a16:creationId xmlns:a16="http://schemas.microsoft.com/office/drawing/2014/main" id="{EAD071AF-A1D7-EA5F-D67D-4CCF92E75319}"/>
              </a:ext>
            </a:extLst>
          </p:cNvPr>
          <p:cNvGraphicFramePr>
            <a:graphicFrameLocks noGrp="1"/>
          </p:cNvGraphicFramePr>
          <p:nvPr>
            <p:extLst>
              <p:ext uri="{D42A27DB-BD31-4B8C-83A1-F6EECF244321}">
                <p14:modId xmlns:p14="http://schemas.microsoft.com/office/powerpoint/2010/main" val="2223676138"/>
              </p:ext>
            </p:extLst>
          </p:nvPr>
        </p:nvGraphicFramePr>
        <p:xfrm>
          <a:off x="1470992" y="3429000"/>
          <a:ext cx="9478646" cy="3450166"/>
        </p:xfrm>
        <a:graphic>
          <a:graphicData uri="http://schemas.openxmlformats.org/drawingml/2006/table">
            <a:tbl>
              <a:tblPr firstRow="1" firstCol="1" bandRow="1">
                <a:tableStyleId>{5C22544A-7EE6-4342-B048-85BDC9FD1C3A}</a:tableStyleId>
              </a:tblPr>
              <a:tblGrid>
                <a:gridCol w="256437">
                  <a:extLst>
                    <a:ext uri="{9D8B030D-6E8A-4147-A177-3AD203B41FA5}">
                      <a16:colId xmlns:a16="http://schemas.microsoft.com/office/drawing/2014/main" val="85733513"/>
                    </a:ext>
                  </a:extLst>
                </a:gridCol>
                <a:gridCol w="1070587">
                  <a:extLst>
                    <a:ext uri="{9D8B030D-6E8A-4147-A177-3AD203B41FA5}">
                      <a16:colId xmlns:a16="http://schemas.microsoft.com/office/drawing/2014/main" val="3931035661"/>
                    </a:ext>
                  </a:extLst>
                </a:gridCol>
                <a:gridCol w="1504506">
                  <a:extLst>
                    <a:ext uri="{9D8B030D-6E8A-4147-A177-3AD203B41FA5}">
                      <a16:colId xmlns:a16="http://schemas.microsoft.com/office/drawing/2014/main" val="1062713972"/>
                    </a:ext>
                  </a:extLst>
                </a:gridCol>
                <a:gridCol w="1163436">
                  <a:extLst>
                    <a:ext uri="{9D8B030D-6E8A-4147-A177-3AD203B41FA5}">
                      <a16:colId xmlns:a16="http://schemas.microsoft.com/office/drawing/2014/main" val="2532736774"/>
                    </a:ext>
                  </a:extLst>
                </a:gridCol>
                <a:gridCol w="720039">
                  <a:extLst>
                    <a:ext uri="{9D8B030D-6E8A-4147-A177-3AD203B41FA5}">
                      <a16:colId xmlns:a16="http://schemas.microsoft.com/office/drawing/2014/main" val="3384962629"/>
                    </a:ext>
                  </a:extLst>
                </a:gridCol>
                <a:gridCol w="836890">
                  <a:extLst>
                    <a:ext uri="{9D8B030D-6E8A-4147-A177-3AD203B41FA5}">
                      <a16:colId xmlns:a16="http://schemas.microsoft.com/office/drawing/2014/main" val="4157943350"/>
                    </a:ext>
                  </a:extLst>
                </a:gridCol>
                <a:gridCol w="805942">
                  <a:extLst>
                    <a:ext uri="{9D8B030D-6E8A-4147-A177-3AD203B41FA5}">
                      <a16:colId xmlns:a16="http://schemas.microsoft.com/office/drawing/2014/main" val="1459417162"/>
                    </a:ext>
                  </a:extLst>
                </a:gridCol>
                <a:gridCol w="505924">
                  <a:extLst>
                    <a:ext uri="{9D8B030D-6E8A-4147-A177-3AD203B41FA5}">
                      <a16:colId xmlns:a16="http://schemas.microsoft.com/office/drawing/2014/main" val="2107481698"/>
                    </a:ext>
                  </a:extLst>
                </a:gridCol>
                <a:gridCol w="537505">
                  <a:extLst>
                    <a:ext uri="{9D8B030D-6E8A-4147-A177-3AD203B41FA5}">
                      <a16:colId xmlns:a16="http://schemas.microsoft.com/office/drawing/2014/main" val="3824662941"/>
                    </a:ext>
                  </a:extLst>
                </a:gridCol>
                <a:gridCol w="1194383">
                  <a:extLst>
                    <a:ext uri="{9D8B030D-6E8A-4147-A177-3AD203B41FA5}">
                      <a16:colId xmlns:a16="http://schemas.microsoft.com/office/drawing/2014/main" val="2814215258"/>
                    </a:ext>
                  </a:extLst>
                </a:gridCol>
                <a:gridCol w="882997">
                  <a:extLst>
                    <a:ext uri="{9D8B030D-6E8A-4147-A177-3AD203B41FA5}">
                      <a16:colId xmlns:a16="http://schemas.microsoft.com/office/drawing/2014/main" val="2320075454"/>
                    </a:ext>
                  </a:extLst>
                </a:gridCol>
              </a:tblGrid>
              <a:tr h="307670">
                <a:tc>
                  <a:txBody>
                    <a:bodyPr/>
                    <a:lstStyle/>
                    <a:p>
                      <a:pPr algn="ctr">
                        <a:lnSpc>
                          <a:spcPct val="115000"/>
                        </a:lnSpc>
                        <a:spcAft>
                          <a:spcPts val="1000"/>
                        </a:spcAft>
                      </a:pPr>
                      <a:r>
                        <a:rPr lang="kk-KZ" sz="800" dirty="0">
                          <a:effectLst/>
                        </a:rPr>
                        <a:t>№</a:t>
                      </a:r>
                      <a:endParaRPr lang="ru-KZ" sz="700" dirty="0">
                        <a:effectLst/>
                        <a:latin typeface="Calibri" panose="020F0502020204030204" pitchFamily="34" charset="0"/>
                        <a:ea typeface="Calibri" panose="020F0502020204030204" pitchFamily="34" charset="0"/>
                      </a:endParaRPr>
                    </a:p>
                  </a:txBody>
                  <a:tcPr marL="3545" marR="3545" marT="3545" marB="3545" anchor="ctr"/>
                </a:tc>
                <a:tc>
                  <a:txBody>
                    <a:bodyPr/>
                    <a:lstStyle/>
                    <a:p>
                      <a:pPr>
                        <a:lnSpc>
                          <a:spcPct val="115000"/>
                        </a:lnSpc>
                        <a:spcAft>
                          <a:spcPts val="1000"/>
                        </a:spcAft>
                      </a:pPr>
                      <a:r>
                        <a:rPr lang="kk-KZ" sz="800">
                          <a:effectLst/>
                        </a:rPr>
                        <a:t>Бақылау тақырыбы</a:t>
                      </a:r>
                      <a:endParaRPr lang="ru-KZ" sz="700">
                        <a:effectLst/>
                        <a:latin typeface="Calibri" panose="020F0502020204030204" pitchFamily="34" charset="0"/>
                        <a:ea typeface="Calibri" panose="020F0502020204030204" pitchFamily="34" charset="0"/>
                      </a:endParaRPr>
                    </a:p>
                  </a:txBody>
                  <a:tcPr marL="3545" marR="3545" marT="3545" marB="3545" anchor="ctr"/>
                </a:tc>
                <a:tc>
                  <a:txBody>
                    <a:bodyPr/>
                    <a:lstStyle/>
                    <a:p>
                      <a:pPr>
                        <a:lnSpc>
                          <a:spcPct val="115000"/>
                        </a:lnSpc>
                        <a:spcAft>
                          <a:spcPts val="1000"/>
                        </a:spcAft>
                      </a:pPr>
                      <a:r>
                        <a:rPr lang="kk-KZ" sz="800">
                          <a:effectLst/>
                        </a:rPr>
                        <a:t>Бақылау мақсаты</a:t>
                      </a:r>
                      <a:endParaRPr lang="ru-KZ" sz="700">
                        <a:effectLst/>
                        <a:latin typeface="Calibri" panose="020F0502020204030204" pitchFamily="34" charset="0"/>
                        <a:ea typeface="Calibri" panose="020F0502020204030204" pitchFamily="34" charset="0"/>
                      </a:endParaRPr>
                    </a:p>
                  </a:txBody>
                  <a:tcPr marL="3545" marR="3545" marT="3545" marB="3545" anchor="ctr"/>
                </a:tc>
                <a:tc>
                  <a:txBody>
                    <a:bodyPr/>
                    <a:lstStyle/>
                    <a:p>
                      <a:pPr>
                        <a:lnSpc>
                          <a:spcPct val="115000"/>
                        </a:lnSpc>
                        <a:spcAft>
                          <a:spcPts val="1000"/>
                        </a:spcAft>
                      </a:pPr>
                      <a:r>
                        <a:rPr lang="kk-KZ" sz="800">
                          <a:effectLst/>
                        </a:rPr>
                        <a:t>Бақылау объектісі</a:t>
                      </a:r>
                      <a:endParaRPr lang="ru-KZ" sz="700">
                        <a:effectLst/>
                        <a:latin typeface="Calibri" panose="020F0502020204030204" pitchFamily="34" charset="0"/>
                        <a:ea typeface="Calibri" panose="020F0502020204030204" pitchFamily="34" charset="0"/>
                      </a:endParaRPr>
                    </a:p>
                  </a:txBody>
                  <a:tcPr marL="3545" marR="3545" marT="3545" marB="3545" anchor="ctr"/>
                </a:tc>
                <a:tc>
                  <a:txBody>
                    <a:bodyPr/>
                    <a:lstStyle/>
                    <a:p>
                      <a:pPr>
                        <a:lnSpc>
                          <a:spcPct val="115000"/>
                        </a:lnSpc>
                        <a:spcAft>
                          <a:spcPts val="1000"/>
                        </a:spcAft>
                      </a:pPr>
                      <a:r>
                        <a:rPr lang="kk-KZ" sz="800">
                          <a:effectLst/>
                        </a:rPr>
                        <a:t>Бақылау түрі</a:t>
                      </a:r>
                      <a:endParaRPr lang="ru-KZ" sz="700">
                        <a:effectLst/>
                        <a:latin typeface="Calibri" panose="020F0502020204030204" pitchFamily="34" charset="0"/>
                        <a:ea typeface="Calibri" panose="020F0502020204030204" pitchFamily="34" charset="0"/>
                      </a:endParaRPr>
                    </a:p>
                  </a:txBody>
                  <a:tcPr marL="3545" marR="3545" marT="3545" marB="3545" anchor="ctr"/>
                </a:tc>
                <a:tc>
                  <a:txBody>
                    <a:bodyPr/>
                    <a:lstStyle/>
                    <a:p>
                      <a:pPr>
                        <a:lnSpc>
                          <a:spcPct val="115000"/>
                        </a:lnSpc>
                        <a:spcAft>
                          <a:spcPts val="1000"/>
                        </a:spcAft>
                      </a:pPr>
                      <a:r>
                        <a:rPr lang="kk-KZ" sz="800">
                          <a:effectLst/>
                        </a:rPr>
                        <a:t>Бақылау әдістері</a:t>
                      </a:r>
                      <a:endParaRPr lang="ru-KZ" sz="700">
                        <a:effectLst/>
                        <a:latin typeface="Calibri" panose="020F0502020204030204" pitchFamily="34" charset="0"/>
                        <a:ea typeface="Calibri" panose="020F0502020204030204" pitchFamily="34" charset="0"/>
                      </a:endParaRPr>
                    </a:p>
                  </a:txBody>
                  <a:tcPr marL="3545" marR="3545" marT="3545" marB="3545" anchor="ctr"/>
                </a:tc>
                <a:tc>
                  <a:txBody>
                    <a:bodyPr/>
                    <a:lstStyle/>
                    <a:p>
                      <a:pPr>
                        <a:lnSpc>
                          <a:spcPct val="115000"/>
                        </a:lnSpc>
                        <a:spcAft>
                          <a:spcPts val="1000"/>
                        </a:spcAft>
                      </a:pPr>
                      <a:r>
                        <a:rPr lang="kk-KZ" sz="800">
                          <a:effectLst/>
                        </a:rPr>
                        <a:t>Орындау мерзім</a:t>
                      </a:r>
                      <a:endParaRPr lang="ru-KZ" sz="700">
                        <a:effectLst/>
                      </a:endParaRPr>
                    </a:p>
                    <a:p>
                      <a:pPr>
                        <a:lnSpc>
                          <a:spcPct val="115000"/>
                        </a:lnSpc>
                        <a:spcAft>
                          <a:spcPts val="1000"/>
                        </a:spcAft>
                      </a:pPr>
                      <a:r>
                        <a:rPr lang="kk-KZ" sz="800">
                          <a:effectLst/>
                        </a:rPr>
                        <a:t>дері</a:t>
                      </a:r>
                      <a:endParaRPr lang="ru-KZ" sz="700">
                        <a:effectLst/>
                        <a:latin typeface="Calibri" panose="020F0502020204030204" pitchFamily="34" charset="0"/>
                        <a:ea typeface="Calibri" panose="020F0502020204030204" pitchFamily="34" charset="0"/>
                      </a:endParaRPr>
                    </a:p>
                  </a:txBody>
                  <a:tcPr marL="3545" marR="3545" marT="3545" marB="3545" anchor="ctr"/>
                </a:tc>
                <a:tc>
                  <a:txBody>
                    <a:bodyPr/>
                    <a:lstStyle/>
                    <a:p>
                      <a:pPr>
                        <a:lnSpc>
                          <a:spcPct val="115000"/>
                        </a:lnSpc>
                        <a:spcAft>
                          <a:spcPts val="1000"/>
                        </a:spcAft>
                      </a:pPr>
                      <a:r>
                        <a:rPr lang="kk-KZ" sz="800">
                          <a:effectLst/>
                        </a:rPr>
                        <a:t>Жауап</a:t>
                      </a:r>
                      <a:endParaRPr lang="ru-KZ" sz="700">
                        <a:effectLst/>
                      </a:endParaRPr>
                    </a:p>
                    <a:p>
                      <a:pPr>
                        <a:lnSpc>
                          <a:spcPct val="115000"/>
                        </a:lnSpc>
                        <a:spcAft>
                          <a:spcPts val="1000"/>
                        </a:spcAft>
                      </a:pPr>
                      <a:r>
                        <a:rPr lang="kk-KZ" sz="800">
                          <a:effectLst/>
                        </a:rPr>
                        <a:t>тылар</a:t>
                      </a:r>
                      <a:endParaRPr lang="ru-KZ" sz="700">
                        <a:effectLst/>
                        <a:latin typeface="Calibri" panose="020F0502020204030204" pitchFamily="34" charset="0"/>
                        <a:ea typeface="Calibri" panose="020F0502020204030204" pitchFamily="34" charset="0"/>
                      </a:endParaRPr>
                    </a:p>
                  </a:txBody>
                  <a:tcPr marL="3545" marR="3545" marT="3545" marB="3545" anchor="ctr"/>
                </a:tc>
                <a:tc>
                  <a:txBody>
                    <a:bodyPr/>
                    <a:lstStyle/>
                    <a:p>
                      <a:pPr>
                        <a:lnSpc>
                          <a:spcPct val="115000"/>
                        </a:lnSpc>
                        <a:spcAft>
                          <a:spcPts val="1000"/>
                        </a:spcAft>
                      </a:pPr>
                      <a:r>
                        <a:rPr lang="kk-KZ" sz="800">
                          <a:effectLst/>
                        </a:rPr>
                        <a:t>Қарау орны</a:t>
                      </a:r>
                      <a:endParaRPr lang="ru-KZ" sz="700">
                        <a:effectLst/>
                        <a:latin typeface="Calibri" panose="020F0502020204030204" pitchFamily="34" charset="0"/>
                        <a:ea typeface="Calibri" panose="020F0502020204030204" pitchFamily="34" charset="0"/>
                      </a:endParaRPr>
                    </a:p>
                  </a:txBody>
                  <a:tcPr marL="3545" marR="3545" marT="3545" marB="3545" anchor="ctr"/>
                </a:tc>
                <a:tc>
                  <a:txBody>
                    <a:bodyPr/>
                    <a:lstStyle/>
                    <a:p>
                      <a:pPr>
                        <a:lnSpc>
                          <a:spcPct val="115000"/>
                        </a:lnSpc>
                        <a:spcAft>
                          <a:spcPts val="1000"/>
                        </a:spcAft>
                      </a:pPr>
                      <a:r>
                        <a:rPr lang="kk-KZ" sz="800">
                          <a:effectLst/>
                        </a:rPr>
                        <a:t>Басқарушылық шешім</a:t>
                      </a:r>
                      <a:endParaRPr lang="ru-KZ" sz="700">
                        <a:effectLst/>
                        <a:latin typeface="Calibri" panose="020F0502020204030204" pitchFamily="34" charset="0"/>
                        <a:ea typeface="Calibri" panose="020F0502020204030204" pitchFamily="34" charset="0"/>
                      </a:endParaRPr>
                    </a:p>
                  </a:txBody>
                  <a:tcPr marL="3545" marR="3545" marT="3545" marB="3545" anchor="ctr"/>
                </a:tc>
                <a:tc>
                  <a:txBody>
                    <a:bodyPr/>
                    <a:lstStyle/>
                    <a:p>
                      <a:pPr>
                        <a:lnSpc>
                          <a:spcPct val="115000"/>
                        </a:lnSpc>
                        <a:spcAft>
                          <a:spcPts val="1000"/>
                        </a:spcAft>
                      </a:pPr>
                      <a:r>
                        <a:rPr lang="kk-KZ" sz="800">
                          <a:effectLst/>
                        </a:rPr>
                        <a:t>Екінші бақылау</a:t>
                      </a:r>
                      <a:endParaRPr lang="ru-KZ" sz="700">
                        <a:effectLst/>
                        <a:latin typeface="Calibri" panose="020F0502020204030204" pitchFamily="34" charset="0"/>
                        <a:ea typeface="Calibri" panose="020F0502020204030204" pitchFamily="34" charset="0"/>
                      </a:endParaRPr>
                    </a:p>
                  </a:txBody>
                  <a:tcPr marL="3545" marR="3545" marT="3545" marB="3545" anchor="ctr"/>
                </a:tc>
                <a:extLst>
                  <a:ext uri="{0D108BD9-81ED-4DB2-BD59-A6C34878D82A}">
                    <a16:rowId xmlns:a16="http://schemas.microsoft.com/office/drawing/2014/main" val="3301602004"/>
                  </a:ext>
                </a:extLst>
              </a:tr>
              <a:tr h="2927443">
                <a:tc>
                  <a:txBody>
                    <a:bodyPr/>
                    <a:lstStyle/>
                    <a:p>
                      <a:pPr algn="ctr">
                        <a:lnSpc>
                          <a:spcPct val="115000"/>
                        </a:lnSpc>
                        <a:spcAft>
                          <a:spcPts val="1000"/>
                        </a:spcAft>
                      </a:pPr>
                      <a:r>
                        <a:rPr lang="ru-RU" sz="800" dirty="0">
                          <a:effectLst/>
                        </a:rPr>
                        <a:t>1</a:t>
                      </a:r>
                      <a:endParaRPr lang="ru-KZ" sz="700" dirty="0">
                        <a:effectLst/>
                        <a:latin typeface="Calibri" panose="020F0502020204030204" pitchFamily="34" charset="0"/>
                        <a:ea typeface="Calibri" panose="020F0502020204030204" pitchFamily="34" charset="0"/>
                      </a:endParaRPr>
                    </a:p>
                  </a:txBody>
                  <a:tcPr marL="3545" marR="3545" marT="3545" marB="3545" anchor="ctr"/>
                </a:tc>
                <a:tc>
                  <a:txBody>
                    <a:bodyPr/>
                    <a:lstStyle/>
                    <a:p>
                      <a:pPr>
                        <a:lnSpc>
                          <a:spcPct val="115000"/>
                        </a:lnSpc>
                        <a:spcAft>
                          <a:spcPts val="1000"/>
                        </a:spcAft>
                      </a:pPr>
                      <a:r>
                        <a:rPr lang="ru-RU" sz="800" dirty="0" err="1">
                          <a:effectLst/>
                        </a:rPr>
                        <a:t>Тәрбие</a:t>
                      </a:r>
                      <a:r>
                        <a:rPr lang="ru-RU" sz="800" dirty="0">
                          <a:effectLst/>
                        </a:rPr>
                        <a:t> </a:t>
                      </a:r>
                      <a:r>
                        <a:rPr lang="ru-RU" sz="800" dirty="0" err="1">
                          <a:effectLst/>
                        </a:rPr>
                        <a:t>жұмысында</a:t>
                      </a:r>
                      <a:r>
                        <a:rPr lang="ru-RU" sz="800" dirty="0">
                          <a:effectLst/>
                        </a:rPr>
                        <a:t>  </a:t>
                      </a:r>
                      <a:r>
                        <a:rPr lang="ru-RU" sz="800" dirty="0" err="1">
                          <a:effectLst/>
                        </a:rPr>
                        <a:t>нормативтік</a:t>
                      </a:r>
                      <a:r>
                        <a:rPr lang="ru-RU" sz="800" dirty="0">
                          <a:effectLst/>
                        </a:rPr>
                        <a:t> </a:t>
                      </a:r>
                      <a:r>
                        <a:rPr lang="ru-RU" sz="800" dirty="0" err="1">
                          <a:effectLst/>
                        </a:rPr>
                        <a:t>құжаттардың</a:t>
                      </a:r>
                      <a:r>
                        <a:rPr lang="ru-RU" sz="800" dirty="0">
                          <a:effectLst/>
                        </a:rPr>
                        <a:t> </a:t>
                      </a:r>
                      <a:r>
                        <a:rPr lang="ru-RU" sz="800" dirty="0" err="1">
                          <a:effectLst/>
                        </a:rPr>
                        <a:t>басшылыққа</a:t>
                      </a:r>
                      <a:r>
                        <a:rPr lang="ru-RU" sz="800" dirty="0">
                          <a:effectLst/>
                        </a:rPr>
                        <a:t> </a:t>
                      </a:r>
                      <a:r>
                        <a:rPr lang="ru-RU" sz="800" dirty="0" err="1">
                          <a:effectLst/>
                        </a:rPr>
                        <a:t>алынуы</a:t>
                      </a:r>
                      <a:endParaRPr lang="ru-KZ" sz="700" dirty="0">
                        <a:effectLst/>
                        <a:latin typeface="Calibri" panose="020F0502020204030204" pitchFamily="34" charset="0"/>
                        <a:ea typeface="Calibri" panose="020F0502020204030204" pitchFamily="34" charset="0"/>
                      </a:endParaRPr>
                    </a:p>
                  </a:txBody>
                  <a:tcPr marL="3545" marR="3545" marT="3545" marB="3545"/>
                </a:tc>
                <a:tc>
                  <a:txBody>
                    <a:bodyPr/>
                    <a:lstStyle/>
                    <a:p>
                      <a:pPr>
                        <a:lnSpc>
                          <a:spcPct val="115000"/>
                        </a:lnSpc>
                        <a:spcAft>
                          <a:spcPts val="1000"/>
                        </a:spcAft>
                      </a:pPr>
                      <a:r>
                        <a:rPr lang="ru-RU" sz="800" dirty="0" err="1">
                          <a:effectLst/>
                        </a:rPr>
                        <a:t>Құжаттардың</a:t>
                      </a:r>
                      <a:r>
                        <a:rPr lang="ru-RU" sz="800" dirty="0">
                          <a:effectLst/>
                        </a:rPr>
                        <a:t> </a:t>
                      </a:r>
                      <a:r>
                        <a:rPr lang="ru-RU" sz="800" dirty="0" err="1">
                          <a:effectLst/>
                        </a:rPr>
                        <a:t>бірыңғай</a:t>
                      </a:r>
                      <a:r>
                        <a:rPr lang="ru-RU" sz="800" dirty="0">
                          <a:effectLst/>
                        </a:rPr>
                        <a:t> </a:t>
                      </a:r>
                      <a:r>
                        <a:rPr lang="ru-RU" sz="800" dirty="0" err="1">
                          <a:effectLst/>
                        </a:rPr>
                        <a:t>талаптарға</a:t>
                      </a:r>
                      <a:r>
                        <a:rPr lang="ru-RU" sz="800" dirty="0">
                          <a:effectLst/>
                        </a:rPr>
                        <a:t> </a:t>
                      </a:r>
                      <a:r>
                        <a:rPr lang="ru-RU" sz="800" dirty="0" err="1">
                          <a:effectLst/>
                        </a:rPr>
                        <a:t>сәйкестігін</a:t>
                      </a:r>
                      <a:r>
                        <a:rPr lang="ru-RU" sz="800" dirty="0">
                          <a:effectLst/>
                        </a:rPr>
                        <a:t> </a:t>
                      </a:r>
                      <a:r>
                        <a:rPr lang="ru-RU" sz="800" dirty="0" err="1">
                          <a:effectLst/>
                        </a:rPr>
                        <a:t>назарда</a:t>
                      </a:r>
                      <a:r>
                        <a:rPr lang="ru-RU" sz="800" dirty="0">
                          <a:effectLst/>
                        </a:rPr>
                        <a:t> </a:t>
                      </a:r>
                      <a:r>
                        <a:rPr lang="ru-RU" sz="800" dirty="0" err="1">
                          <a:effectLst/>
                        </a:rPr>
                        <a:t>ұстау</a:t>
                      </a:r>
                      <a:endParaRPr lang="ru-KZ" sz="700" dirty="0">
                        <a:effectLst/>
                        <a:latin typeface="Calibri" panose="020F0502020204030204" pitchFamily="34" charset="0"/>
                        <a:ea typeface="Calibri" panose="020F0502020204030204" pitchFamily="34" charset="0"/>
                      </a:endParaRPr>
                    </a:p>
                  </a:txBody>
                  <a:tcPr marL="3545" marR="3545" marT="3545" marB="3545"/>
                </a:tc>
                <a:tc>
                  <a:txBody>
                    <a:bodyPr/>
                    <a:lstStyle/>
                    <a:p>
                      <a:pPr>
                        <a:lnSpc>
                          <a:spcPct val="115000"/>
                        </a:lnSpc>
                        <a:spcAft>
                          <a:spcPts val="1000"/>
                        </a:spcAft>
                      </a:pPr>
                      <a:r>
                        <a:rPr lang="kk-KZ" sz="800" dirty="0">
                          <a:effectLst/>
                        </a:rPr>
                        <a:t>Тәрбие жұмысының жоспары</a:t>
                      </a:r>
                      <a:endParaRPr lang="ru-KZ" sz="700" dirty="0">
                        <a:effectLst/>
                        <a:latin typeface="Calibri" panose="020F0502020204030204" pitchFamily="34" charset="0"/>
                        <a:ea typeface="Calibri" panose="020F0502020204030204" pitchFamily="34" charset="0"/>
                      </a:endParaRPr>
                    </a:p>
                  </a:txBody>
                  <a:tcPr marL="3545" marR="3545" marT="3545" marB="3545"/>
                </a:tc>
                <a:tc>
                  <a:txBody>
                    <a:bodyPr/>
                    <a:lstStyle/>
                    <a:p>
                      <a:pPr>
                        <a:lnSpc>
                          <a:spcPct val="115000"/>
                        </a:lnSpc>
                        <a:spcAft>
                          <a:spcPts val="1000"/>
                        </a:spcAft>
                      </a:pPr>
                      <a:r>
                        <a:rPr lang="kk-KZ" sz="800">
                          <a:effectLst/>
                        </a:rPr>
                        <a:t>Фронталды</a:t>
                      </a:r>
                      <a:endParaRPr lang="ru-KZ" sz="700">
                        <a:effectLst/>
                        <a:latin typeface="Calibri" panose="020F0502020204030204" pitchFamily="34" charset="0"/>
                        <a:ea typeface="Calibri" panose="020F0502020204030204" pitchFamily="34" charset="0"/>
                      </a:endParaRPr>
                    </a:p>
                  </a:txBody>
                  <a:tcPr marL="3545" marR="3545" marT="3545" marB="3545"/>
                </a:tc>
                <a:tc>
                  <a:txBody>
                    <a:bodyPr/>
                    <a:lstStyle/>
                    <a:p>
                      <a:pPr>
                        <a:lnSpc>
                          <a:spcPct val="115000"/>
                        </a:lnSpc>
                        <a:spcAft>
                          <a:spcPts val="1000"/>
                        </a:spcAft>
                      </a:pPr>
                      <a:r>
                        <a:rPr lang="kk-KZ" sz="800" dirty="0">
                          <a:effectLst/>
                        </a:rPr>
                        <a:t>Құжаттамаларды зерделеу</a:t>
                      </a:r>
                      <a:endParaRPr lang="ru-KZ" sz="700" dirty="0">
                        <a:effectLst/>
                        <a:latin typeface="Calibri" panose="020F0502020204030204" pitchFamily="34" charset="0"/>
                        <a:ea typeface="Calibri" panose="020F0502020204030204" pitchFamily="34" charset="0"/>
                      </a:endParaRPr>
                    </a:p>
                  </a:txBody>
                  <a:tcPr marL="3545" marR="3545" marT="3545" marB="3545"/>
                </a:tc>
                <a:tc>
                  <a:txBody>
                    <a:bodyPr/>
                    <a:lstStyle/>
                    <a:p>
                      <a:pPr>
                        <a:lnSpc>
                          <a:spcPct val="115000"/>
                        </a:lnSpc>
                        <a:spcAft>
                          <a:spcPts val="1000"/>
                        </a:spcAft>
                      </a:pPr>
                      <a:r>
                        <a:rPr lang="kk-KZ" sz="800" dirty="0">
                          <a:effectLst/>
                        </a:rPr>
                        <a:t>Тамыз, қаңтар</a:t>
                      </a:r>
                      <a:endParaRPr lang="ru-KZ" sz="700" dirty="0">
                        <a:effectLst/>
                        <a:latin typeface="Calibri" panose="020F0502020204030204" pitchFamily="34" charset="0"/>
                        <a:ea typeface="Calibri" panose="020F0502020204030204" pitchFamily="34" charset="0"/>
                      </a:endParaRPr>
                    </a:p>
                  </a:txBody>
                  <a:tcPr marL="3545" marR="3545" marT="3545" marB="3545"/>
                </a:tc>
                <a:tc>
                  <a:txBody>
                    <a:bodyPr/>
                    <a:lstStyle/>
                    <a:p>
                      <a:pPr>
                        <a:lnSpc>
                          <a:spcPct val="115000"/>
                        </a:lnSpc>
                        <a:spcAft>
                          <a:spcPts val="1000"/>
                        </a:spcAft>
                      </a:pPr>
                      <a:r>
                        <a:rPr lang="kk-KZ" sz="800" dirty="0">
                          <a:effectLst/>
                        </a:rPr>
                        <a:t>Директор</a:t>
                      </a:r>
                      <a:endParaRPr lang="ru-KZ" sz="700" dirty="0">
                        <a:effectLst/>
                        <a:latin typeface="Calibri" panose="020F0502020204030204" pitchFamily="34" charset="0"/>
                        <a:ea typeface="Calibri" panose="020F0502020204030204" pitchFamily="34" charset="0"/>
                      </a:endParaRPr>
                    </a:p>
                  </a:txBody>
                  <a:tcPr marL="3545" marR="3545" marT="3545" marB="3545"/>
                </a:tc>
                <a:tc>
                  <a:txBody>
                    <a:bodyPr/>
                    <a:lstStyle/>
                    <a:p>
                      <a:pPr>
                        <a:lnSpc>
                          <a:spcPct val="115000"/>
                        </a:lnSpc>
                        <a:spcAft>
                          <a:spcPts val="1000"/>
                        </a:spcAft>
                      </a:pPr>
                      <a:r>
                        <a:rPr lang="kk-KZ" sz="800" dirty="0">
                          <a:effectLst/>
                        </a:rPr>
                        <a:t>ДЖК</a:t>
                      </a:r>
                      <a:endParaRPr lang="ru-KZ" sz="700" dirty="0">
                        <a:effectLst/>
                        <a:latin typeface="Calibri" panose="020F0502020204030204" pitchFamily="34" charset="0"/>
                        <a:ea typeface="Calibri" panose="020F0502020204030204" pitchFamily="34" charset="0"/>
                      </a:endParaRPr>
                    </a:p>
                  </a:txBody>
                  <a:tcPr marL="3545" marR="3545" marT="3545" marB="3545"/>
                </a:tc>
                <a:tc>
                  <a:txBody>
                    <a:bodyPr/>
                    <a:lstStyle/>
                    <a:p>
                      <a:pPr algn="just">
                        <a:lnSpc>
                          <a:spcPct val="115000"/>
                        </a:lnSpc>
                        <a:spcAft>
                          <a:spcPts val="1000"/>
                        </a:spcAft>
                      </a:pPr>
                      <a:r>
                        <a:rPr lang="kk-KZ" sz="800" dirty="0">
                          <a:effectLst/>
                        </a:rPr>
                        <a:t>Сынып жетекшілерімен әдістемелік жұмысты күшейту</a:t>
                      </a:r>
                      <a:endParaRPr lang="ru-KZ" sz="700" dirty="0">
                        <a:effectLst/>
                      </a:endParaRPr>
                    </a:p>
                    <a:p>
                      <a:pPr algn="just">
                        <a:lnSpc>
                          <a:spcPct val="115000"/>
                        </a:lnSpc>
                        <a:spcAft>
                          <a:spcPts val="1000"/>
                        </a:spcAft>
                      </a:pPr>
                      <a:r>
                        <a:rPr lang="kk-KZ" sz="800" dirty="0">
                          <a:effectLst/>
                        </a:rPr>
                        <a:t>Оқушылардың өзін-өзі басқару жұмысын күшейту</a:t>
                      </a:r>
                      <a:endParaRPr lang="ru-KZ" sz="700" dirty="0">
                        <a:effectLst/>
                      </a:endParaRPr>
                    </a:p>
                    <a:p>
                      <a:pPr algn="just">
                        <a:lnSpc>
                          <a:spcPct val="115000"/>
                        </a:lnSpc>
                        <a:spcAft>
                          <a:spcPts val="1000"/>
                        </a:spcAft>
                      </a:pPr>
                      <a:r>
                        <a:rPr lang="kk-KZ" sz="800" dirty="0">
                          <a:effectLst/>
                        </a:rPr>
                        <a:t>Ата-аналардың, ата-аналар комитетінің сынып пен мектептің тәрбие жұмысына тартылуын арттыру</a:t>
                      </a:r>
                      <a:endParaRPr lang="ru-KZ" sz="700" dirty="0">
                        <a:effectLst/>
                      </a:endParaRPr>
                    </a:p>
                    <a:p>
                      <a:pPr algn="just">
                        <a:lnSpc>
                          <a:spcPct val="115000"/>
                        </a:lnSpc>
                        <a:spcAft>
                          <a:spcPts val="1000"/>
                        </a:spcAft>
                      </a:pPr>
                      <a:r>
                        <a:rPr lang="kk-KZ" sz="800" dirty="0">
                          <a:effectLst/>
                        </a:rPr>
                        <a:t>Колледждер мен жоғары оқу орындарының түлектерін, оқытушылары мен студенттерін, әр саланың кәсіби мамандарын тарта отырып, кәсіптік бағдарлау жұмысының нысандарын әр түрлі ету</a:t>
                      </a:r>
                      <a:endParaRPr lang="ru-KZ" sz="700" dirty="0">
                        <a:effectLst/>
                        <a:latin typeface="Calibri" panose="020F0502020204030204" pitchFamily="34" charset="0"/>
                        <a:ea typeface="Calibri" panose="020F0502020204030204" pitchFamily="34" charset="0"/>
                      </a:endParaRPr>
                    </a:p>
                  </a:txBody>
                  <a:tcPr marL="3545" marR="3545" marT="3545" marB="3545"/>
                </a:tc>
                <a:tc>
                  <a:txBody>
                    <a:bodyPr/>
                    <a:lstStyle/>
                    <a:p>
                      <a:pPr>
                        <a:lnSpc>
                          <a:spcPct val="115000"/>
                        </a:lnSpc>
                        <a:spcAft>
                          <a:spcPts val="1000"/>
                        </a:spcAft>
                      </a:pPr>
                      <a:r>
                        <a:rPr lang="kk-KZ" sz="800" dirty="0">
                          <a:effectLst/>
                        </a:rPr>
                        <a:t> </a:t>
                      </a:r>
                      <a:endParaRPr lang="ru-KZ" sz="700" dirty="0">
                        <a:effectLst/>
                        <a:latin typeface="Calibri" panose="020F0502020204030204" pitchFamily="34" charset="0"/>
                        <a:ea typeface="Calibri" panose="020F0502020204030204" pitchFamily="34" charset="0"/>
                      </a:endParaRPr>
                    </a:p>
                  </a:txBody>
                  <a:tcPr marL="3545" marR="3545" marT="3545" marB="3545" anchor="ctr"/>
                </a:tc>
                <a:extLst>
                  <a:ext uri="{0D108BD9-81ED-4DB2-BD59-A6C34878D82A}">
                    <a16:rowId xmlns:a16="http://schemas.microsoft.com/office/drawing/2014/main" val="1622287436"/>
                  </a:ext>
                </a:extLst>
              </a:tr>
            </a:tbl>
          </a:graphicData>
        </a:graphic>
      </p:graphicFrame>
      <p:sp>
        <p:nvSpPr>
          <p:cNvPr id="4" name="Rectangle 1">
            <a:extLst>
              <a:ext uri="{FF2B5EF4-FFF2-40B4-BE49-F238E27FC236}">
                <a16:creationId xmlns:a16="http://schemas.microsoft.com/office/drawing/2014/main" id="{33C279E0-0725-A501-31D7-BE49D92C4A47}"/>
              </a:ext>
            </a:extLst>
          </p:cNvPr>
          <p:cNvSpPr>
            <a:spLocks noChangeArrowheads="1"/>
          </p:cNvSpPr>
          <p:nvPr/>
        </p:nvSpPr>
        <p:spPr bwMode="auto">
          <a:xfrm>
            <a:off x="2177327" y="25414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kk-KZ" altLang="ru-KZ"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VІ. ТӘРБИЕ ПРОЦЕСІНІҢ, ӨТКІЗІЛГЕН ІС –ШАРАЛАРДЫҢ САПАСЫН БАҚЫЛАУ</a:t>
            </a:r>
            <a:endParaRPr kumimoji="0" lang="kk-KZ" altLang="ru-KZ"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kk-KZ" altLang="ru-K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82903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18E4DA9-EF63-4899-B9A9-82EEBB86EA0C}"/>
              </a:ext>
            </a:extLst>
          </p:cNvPr>
          <p:cNvPicPr>
            <a:picLocks noChangeAspect="1"/>
          </p:cNvPicPr>
          <p:nvPr/>
        </p:nvPicPr>
        <p:blipFill>
          <a:blip r:embed="rId2"/>
          <a:stretch>
            <a:fillRect/>
          </a:stretch>
        </p:blipFill>
        <p:spPr>
          <a:xfrm>
            <a:off x="236440" y="235545"/>
            <a:ext cx="6639119" cy="3846909"/>
          </a:xfrm>
          <a:prstGeom prst="rect">
            <a:avLst/>
          </a:prstGeom>
          <a:ln>
            <a:solidFill>
              <a:srgbClr val="002060"/>
            </a:solidFill>
          </a:ln>
        </p:spPr>
      </p:pic>
      <p:sp>
        <p:nvSpPr>
          <p:cNvPr id="4" name="TextBox 3">
            <a:extLst>
              <a:ext uri="{FF2B5EF4-FFF2-40B4-BE49-F238E27FC236}">
                <a16:creationId xmlns:a16="http://schemas.microsoft.com/office/drawing/2014/main" id="{376CCF2C-D91A-4F68-8E4C-32A846CD8C53}"/>
              </a:ext>
            </a:extLst>
          </p:cNvPr>
          <p:cNvSpPr txBox="1"/>
          <p:nvPr/>
        </p:nvSpPr>
        <p:spPr>
          <a:xfrm>
            <a:off x="7230532" y="866486"/>
            <a:ext cx="4504267" cy="347274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ts val="1365"/>
              </a:lnSpc>
            </a:pPr>
            <a:r>
              <a:rPr lang="kk-KZ" b="1" kern="1200" dirty="0">
                <a:solidFill>
                  <a:srgbClr val="000000"/>
                </a:solidFill>
                <a:effectLst/>
                <a:latin typeface="Times New Roman" panose="02020603050405020304" pitchFamily="18" charset="0"/>
                <a:ea typeface="Times New Roman" panose="02020603050405020304" pitchFamily="18" charset="0"/>
              </a:rPr>
              <a:t>Қорытынды:</a:t>
            </a:r>
            <a:endParaRPr lang="ru-RU" sz="1600" dirty="0">
              <a:effectLst/>
              <a:latin typeface="Times New Roman" panose="02020603050405020304" pitchFamily="18" charset="0"/>
              <a:ea typeface="Times New Roman" panose="02020603050405020304" pitchFamily="18" charset="0"/>
            </a:endParaRPr>
          </a:p>
          <a:p>
            <a:r>
              <a:rPr lang="kk-KZ" sz="1600" kern="1200" dirty="0">
                <a:solidFill>
                  <a:srgbClr val="000000"/>
                </a:solidFill>
                <a:effectLst/>
                <a:latin typeface="Times New Roman" panose="02020603050405020304" pitchFamily="18" charset="0"/>
                <a:ea typeface="Times New Roman" panose="02020603050405020304" pitchFamily="18" charset="0"/>
              </a:rPr>
              <a:t>Қорытындылай келгенде пәндер бойынша үш жылдық білім сапасында өсу динамикасы байқалды. ШЖМ болғандықтан мектепте сынып толымдылығы аздықтан олимпиада, байқау, жобаларға қатысатын оқушының жетіспеушілігі. Яғни бір оқушы бірнеше пәнге қатыса алмайды. Соған қарамастан мектебімізге білікті, білімді жас мамандармен толығып, және де кейбір ұстаздарымыз біліктілік курстарынан өтіп, шеберліктерін шыңдауда. Ұстаздарымыз олимпиада, байқауларға шәкірттерін тынбай ата -анамен бірге бірлесе дайындық жұмыстарын жүргізді</a:t>
            </a:r>
            <a:endParaRPr lang="ru-RU" sz="1600" dirty="0"/>
          </a:p>
        </p:txBody>
      </p:sp>
      <p:sp>
        <p:nvSpPr>
          <p:cNvPr id="6" name="TextBox 5">
            <a:extLst>
              <a:ext uri="{FF2B5EF4-FFF2-40B4-BE49-F238E27FC236}">
                <a16:creationId xmlns:a16="http://schemas.microsoft.com/office/drawing/2014/main" id="{FEC6C558-47A1-4E13-BB91-788DB2A67242}"/>
              </a:ext>
            </a:extLst>
          </p:cNvPr>
          <p:cNvSpPr txBox="1"/>
          <p:nvPr/>
        </p:nvSpPr>
        <p:spPr>
          <a:xfrm>
            <a:off x="2133600" y="4336454"/>
            <a:ext cx="9601199" cy="2000548"/>
          </a:xfrm>
          <a:prstGeom prst="rect">
            <a:avLst/>
          </a:prstGeom>
          <a:noFill/>
        </p:spPr>
        <p:txBody>
          <a:bodyPr wrap="square">
            <a:spAutoFit/>
          </a:bodyPr>
          <a:lstStyle/>
          <a:p>
            <a:pPr algn="just"/>
            <a:r>
              <a:rPr lang="kk-KZ" sz="1800" b="1" kern="1200" dirty="0">
                <a:solidFill>
                  <a:srgbClr val="000000"/>
                </a:solidFill>
                <a:effectLst/>
                <a:latin typeface="Times New Roman" panose="02020603050405020304" pitchFamily="18" charset="0"/>
                <a:ea typeface="Times New Roman" panose="02020603050405020304" pitchFamily="18" charset="0"/>
              </a:rPr>
              <a:t>Мәселе: </a:t>
            </a:r>
            <a:endParaRPr lang="ru-RU" sz="1800" dirty="0">
              <a:effectLst/>
              <a:latin typeface="Times New Roman" panose="02020603050405020304" pitchFamily="18" charset="0"/>
              <a:ea typeface="Times New Roman" panose="02020603050405020304" pitchFamily="18" charset="0"/>
            </a:endParaRPr>
          </a:p>
          <a:p>
            <a:pPr algn="just"/>
            <a:r>
              <a:rPr lang="kk-KZ" sz="1800" kern="1200" dirty="0">
                <a:solidFill>
                  <a:srgbClr val="000000"/>
                </a:solidFill>
                <a:effectLst/>
                <a:latin typeface="Times New Roman" panose="02020603050405020304" pitchFamily="18" charset="0"/>
                <a:ea typeface="Times New Roman" panose="02020603050405020304" pitchFamily="18" charset="0"/>
              </a:rPr>
              <a:t>Оқушылардың білім сапасының тұрақсыздығы</a:t>
            </a:r>
            <a:endParaRPr lang="ru-RU" sz="1800" dirty="0">
              <a:effectLst/>
              <a:latin typeface="Times New Roman" panose="02020603050405020304" pitchFamily="18" charset="0"/>
              <a:ea typeface="Times New Roman" panose="02020603050405020304" pitchFamily="18" charset="0"/>
            </a:endParaRPr>
          </a:p>
          <a:p>
            <a:pPr algn="just"/>
            <a:r>
              <a:rPr lang="kk-KZ" sz="1600" dirty="0">
                <a:effectLst/>
                <a:latin typeface="Times New Roman" panose="02020603050405020304" pitchFamily="18" charset="0"/>
                <a:ea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endParaRPr>
          </a:p>
          <a:p>
            <a:pPr algn="just"/>
            <a:r>
              <a:rPr lang="kk-KZ" sz="1800" b="1" kern="1200" dirty="0">
                <a:solidFill>
                  <a:srgbClr val="000000"/>
                </a:solidFill>
                <a:effectLst/>
                <a:latin typeface="Times New Roman" panose="02020603050405020304" pitchFamily="18" charset="0"/>
                <a:ea typeface="Times New Roman" panose="02020603050405020304" pitchFamily="18" charset="0"/>
              </a:rPr>
              <a:t>Шешу жолдары:</a:t>
            </a:r>
            <a:endParaRPr lang="ru-RU" sz="1800" dirty="0">
              <a:effectLst/>
              <a:latin typeface="Times New Roman" panose="02020603050405020304" pitchFamily="18" charset="0"/>
              <a:ea typeface="Times New Roman" panose="02020603050405020304" pitchFamily="18" charset="0"/>
            </a:endParaRPr>
          </a:p>
          <a:p>
            <a:pPr algn="just"/>
            <a:r>
              <a:rPr lang="kk-KZ" sz="1800" dirty="0">
                <a:solidFill>
                  <a:srgbClr val="000000"/>
                </a:solidFill>
                <a:effectLst/>
                <a:latin typeface="Times New Roman" panose="02020603050405020304" pitchFamily="18" charset="0"/>
                <a:ea typeface="Times New Roman" panose="02020603050405020304" pitchFamily="18" charset="0"/>
              </a:rPr>
              <a:t>Оқушыларды диагностикалаудың </a:t>
            </a:r>
            <a:r>
              <a:rPr lang="kk-KZ" dirty="0">
                <a:latin typeface="Times New Roman" panose="02020603050405020304" pitchFamily="18" charset="0"/>
                <a:ea typeface="Times New Roman" panose="02020603050405020304" pitchFamily="18" charset="0"/>
              </a:rPr>
              <a:t>өзара әрекетін </a:t>
            </a:r>
            <a:r>
              <a:rPr lang="kk-KZ" sz="1800" dirty="0">
                <a:solidFill>
                  <a:srgbClr val="000000"/>
                </a:solidFill>
                <a:effectLst/>
                <a:latin typeface="Times New Roman" panose="02020603050405020304" pitchFamily="18" charset="0"/>
                <a:ea typeface="Times New Roman" panose="02020603050405020304" pitchFamily="18" charset="0"/>
              </a:rPr>
              <a:t>қолдану</a:t>
            </a:r>
            <a:endParaRPr lang="ru-RU" sz="1600" dirty="0">
              <a:effectLst/>
              <a:latin typeface="Times New Roman" panose="02020603050405020304" pitchFamily="18" charset="0"/>
              <a:ea typeface="Times New Roman" panose="02020603050405020304" pitchFamily="18" charset="0"/>
            </a:endParaRPr>
          </a:p>
          <a:p>
            <a:pPr algn="just"/>
            <a:r>
              <a:rPr lang="kk-KZ" dirty="0">
                <a:latin typeface="Times New Roman" panose="02020603050405020304" pitchFamily="18" charset="0"/>
                <a:ea typeface="Times New Roman" panose="02020603050405020304" pitchFamily="18" charset="0"/>
              </a:rPr>
              <a:t>Қабілеттерін</a:t>
            </a:r>
            <a:r>
              <a:rPr lang="kk-KZ" sz="1800" dirty="0">
                <a:solidFill>
                  <a:srgbClr val="FF0000"/>
                </a:solidFill>
                <a:effectLst/>
                <a:latin typeface="Times New Roman" panose="02020603050405020304" pitchFamily="18" charset="0"/>
                <a:ea typeface="Times New Roman" panose="02020603050405020304" pitchFamily="18" charset="0"/>
              </a:rPr>
              <a:t> </a:t>
            </a:r>
            <a:r>
              <a:rPr lang="kk-KZ" sz="1800" dirty="0">
                <a:solidFill>
                  <a:srgbClr val="000000"/>
                </a:solidFill>
                <a:effectLst/>
                <a:latin typeface="Times New Roman" panose="02020603050405020304" pitchFamily="18" charset="0"/>
                <a:ea typeface="Times New Roman" panose="02020603050405020304" pitchFamily="18" charset="0"/>
              </a:rPr>
              <a:t>күшті және әлсіз жақтарын көрсете отырып үлгерімі жоғары оқушылар базасын кеңейту</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9446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21EDE0-1A75-43F2-8302-B37385D69321}"/>
              </a:ext>
            </a:extLst>
          </p:cNvPr>
          <p:cNvSpPr txBox="1"/>
          <p:nvPr/>
        </p:nvSpPr>
        <p:spPr>
          <a:xfrm>
            <a:off x="-474135" y="227168"/>
            <a:ext cx="7704667" cy="369332"/>
          </a:xfrm>
          <a:prstGeom prst="rect">
            <a:avLst/>
          </a:prstGeom>
          <a:noFill/>
        </p:spPr>
        <p:txBody>
          <a:bodyPr wrap="square">
            <a:spAutoFit/>
          </a:bodyPr>
          <a:lstStyle/>
          <a:p>
            <a:pPr algn="ctr"/>
            <a:r>
              <a:rPr lang="kk-KZ" sz="1800" b="1" dirty="0">
                <a:effectLst/>
                <a:latin typeface="Times New Roman" panose="02020603050405020304" pitchFamily="18" charset="0"/>
                <a:ea typeface="Times New Roman" panose="02020603050405020304" pitchFamily="18" charset="0"/>
              </a:rPr>
              <a:t>Х.Сәрінжіпұлы атындағы ЖББМ мұғалімдер жетістіктері</a:t>
            </a:r>
            <a:endParaRPr lang="ru-RU" sz="1400" dirty="0">
              <a:effectLst/>
              <a:latin typeface="Times New Roman" panose="02020603050405020304" pitchFamily="18" charset="0"/>
              <a:ea typeface="Times New Roman" panose="02020603050405020304" pitchFamily="18" charset="0"/>
            </a:endParaRPr>
          </a:p>
        </p:txBody>
      </p:sp>
      <p:graphicFrame>
        <p:nvGraphicFramePr>
          <p:cNvPr id="5" name="Таблица 4">
            <a:extLst>
              <a:ext uri="{FF2B5EF4-FFF2-40B4-BE49-F238E27FC236}">
                <a16:creationId xmlns:a16="http://schemas.microsoft.com/office/drawing/2014/main" id="{C768E815-DF15-49DC-9337-452A026F39FB}"/>
              </a:ext>
            </a:extLst>
          </p:cNvPr>
          <p:cNvGraphicFramePr>
            <a:graphicFrameLocks noGrp="1"/>
          </p:cNvGraphicFramePr>
          <p:nvPr>
            <p:extLst>
              <p:ext uri="{D42A27DB-BD31-4B8C-83A1-F6EECF244321}">
                <p14:modId xmlns:p14="http://schemas.microsoft.com/office/powerpoint/2010/main" val="1566880537"/>
              </p:ext>
            </p:extLst>
          </p:nvPr>
        </p:nvGraphicFramePr>
        <p:xfrm>
          <a:off x="294091" y="667987"/>
          <a:ext cx="6936441" cy="5962845"/>
        </p:xfrm>
        <a:graphic>
          <a:graphicData uri="http://schemas.openxmlformats.org/drawingml/2006/table">
            <a:tbl>
              <a:tblPr firstRow="1" firstCol="1" bandRow="1">
                <a:tableStyleId>{22838BEF-8BB2-4498-84A7-C5851F593DF1}</a:tableStyleId>
              </a:tblPr>
              <a:tblGrid>
                <a:gridCol w="532465">
                  <a:extLst>
                    <a:ext uri="{9D8B030D-6E8A-4147-A177-3AD203B41FA5}">
                      <a16:colId xmlns:a16="http://schemas.microsoft.com/office/drawing/2014/main" val="823518050"/>
                    </a:ext>
                  </a:extLst>
                </a:gridCol>
                <a:gridCol w="2926996">
                  <a:extLst>
                    <a:ext uri="{9D8B030D-6E8A-4147-A177-3AD203B41FA5}">
                      <a16:colId xmlns:a16="http://schemas.microsoft.com/office/drawing/2014/main" val="1085380546"/>
                    </a:ext>
                  </a:extLst>
                </a:gridCol>
                <a:gridCol w="1880836">
                  <a:extLst>
                    <a:ext uri="{9D8B030D-6E8A-4147-A177-3AD203B41FA5}">
                      <a16:colId xmlns:a16="http://schemas.microsoft.com/office/drawing/2014/main" val="2906023381"/>
                    </a:ext>
                  </a:extLst>
                </a:gridCol>
                <a:gridCol w="1596144">
                  <a:extLst>
                    <a:ext uri="{9D8B030D-6E8A-4147-A177-3AD203B41FA5}">
                      <a16:colId xmlns:a16="http://schemas.microsoft.com/office/drawing/2014/main" val="4215143912"/>
                    </a:ext>
                  </a:extLst>
                </a:gridCol>
              </a:tblGrid>
              <a:tr h="131008">
                <a:tc>
                  <a:txBody>
                    <a:bodyPr/>
                    <a:lstStyle/>
                    <a:p>
                      <a:pPr algn="ctr"/>
                      <a:r>
                        <a:rPr lang="kk-KZ" sz="1100">
                          <a:effectLst/>
                          <a:latin typeface="Times New Roman" panose="02020603050405020304" pitchFamily="18" charset="0"/>
                          <a:cs typeface="Times New Roman" panose="02020603050405020304" pitchFamily="18" charset="0"/>
                        </a:rPr>
                        <a:t>№</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pPr algn="ctr"/>
                      <a:r>
                        <a:rPr lang="kk-KZ" sz="1100">
                          <a:effectLst/>
                          <a:latin typeface="Times New Roman" panose="02020603050405020304" pitchFamily="18" charset="0"/>
                          <a:cs typeface="Times New Roman" panose="02020603050405020304" pitchFamily="18" charset="0"/>
                        </a:rPr>
                        <a:t>Олимпиада атауы</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pPr algn="ctr"/>
                      <a:r>
                        <a:rPr lang="kk-KZ" sz="1100">
                          <a:effectLst/>
                          <a:latin typeface="Times New Roman" panose="02020603050405020304" pitchFamily="18" charset="0"/>
                          <a:cs typeface="Times New Roman" panose="02020603050405020304" pitchFamily="18" charset="0"/>
                        </a:rPr>
                        <a:t>Қатысушылар</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pPr algn="ctr"/>
                      <a:r>
                        <a:rPr lang="kk-KZ" sz="1100">
                          <a:effectLst/>
                          <a:latin typeface="Times New Roman" panose="02020603050405020304" pitchFamily="18" charset="0"/>
                          <a:cs typeface="Times New Roman" panose="02020603050405020304" pitchFamily="18" charset="0"/>
                        </a:rPr>
                        <a:t>Марапат</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extLst>
                  <a:ext uri="{0D108BD9-81ED-4DB2-BD59-A6C34878D82A}">
                    <a16:rowId xmlns:a16="http://schemas.microsoft.com/office/drawing/2014/main" val="1175638318"/>
                  </a:ext>
                </a:extLst>
              </a:tr>
              <a:tr h="411740">
                <a:tc>
                  <a:txBody>
                    <a:bodyPr/>
                    <a:lstStyle/>
                    <a:p>
                      <a:r>
                        <a:rPr lang="kk-KZ" sz="1000">
                          <a:effectLst/>
                          <a:latin typeface="Times New Roman" panose="02020603050405020304" pitchFamily="18" charset="0"/>
                          <a:cs typeface="Times New Roman" panose="02020603050405020304" pitchFamily="18" charset="0"/>
                        </a:rPr>
                        <a:t>1</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«Жыл мұғалімі - 2021» аудандық кезең</a:t>
                      </a:r>
                      <a:endParaRPr lang="ru-RU" sz="1000">
                        <a:effectLst/>
                        <a:latin typeface="Times New Roman" panose="02020603050405020304" pitchFamily="18" charset="0"/>
                        <a:cs typeface="Times New Roman" panose="02020603050405020304" pitchFamily="18" charset="0"/>
                      </a:endParaRPr>
                    </a:p>
                    <a:p>
                      <a:r>
                        <a:rPr lang="kk-KZ" sz="1000">
                          <a:effectLst/>
                          <a:latin typeface="Times New Roman" panose="02020603050405020304" pitchFamily="18" charset="0"/>
                          <a:cs typeface="Times New Roman" panose="02020603050405020304" pitchFamily="18" charset="0"/>
                        </a:rPr>
                        <a:t>«Жыл мұғалімі - 2022» аудандық кезең</a:t>
                      </a:r>
                      <a:endParaRPr lang="ru-RU" sz="1000">
                        <a:effectLst/>
                        <a:latin typeface="Times New Roman" panose="02020603050405020304" pitchFamily="18" charset="0"/>
                        <a:cs typeface="Times New Roman" panose="02020603050405020304" pitchFamily="18" charset="0"/>
                      </a:endParaRPr>
                    </a:p>
                    <a:p>
                      <a:r>
                        <a:rPr lang="kk-KZ" sz="1000">
                          <a:effectLst/>
                          <a:latin typeface="Times New Roman" panose="02020603050405020304" pitchFamily="18" charset="0"/>
                          <a:cs typeface="Times New Roman" panose="02020603050405020304" pitchFamily="18" charset="0"/>
                        </a:rPr>
                        <a:t>«Жыл мұғалімі - 2023» аудандық кезең</a:t>
                      </a:r>
                      <a:endParaRPr lang="ru-RU" sz="1000">
                        <a:effectLst/>
                        <a:latin typeface="Times New Roman" panose="02020603050405020304" pitchFamily="18" charset="0"/>
                        <a:cs typeface="Times New Roman" panose="02020603050405020304" pitchFamily="18" charset="0"/>
                      </a:endParaRPr>
                    </a:p>
                    <a:p>
                      <a:r>
                        <a:rPr lang="kk-KZ"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pPr marL="342900" lvl="0" indent="-342900">
                        <a:buFont typeface="+mj-lt"/>
                        <a:buAutoNum type="arabicParenR"/>
                      </a:pPr>
                      <a:r>
                        <a:rPr lang="kk-KZ" sz="1000">
                          <a:effectLst/>
                          <a:latin typeface="Times New Roman" panose="02020603050405020304" pitchFamily="18" charset="0"/>
                          <a:cs typeface="Times New Roman" panose="02020603050405020304" pitchFamily="18" charset="0"/>
                        </a:rPr>
                        <a:t>Алишев А.К</a:t>
                      </a:r>
                      <a:endParaRPr lang="ru-RU" sz="1000">
                        <a:effectLst/>
                        <a:latin typeface="Times New Roman" panose="02020603050405020304" pitchFamily="18" charset="0"/>
                        <a:cs typeface="Times New Roman" panose="02020603050405020304" pitchFamily="18" charset="0"/>
                      </a:endParaRPr>
                    </a:p>
                    <a:p>
                      <a:pPr marL="342900" lvl="0" indent="-342900">
                        <a:buFont typeface="+mj-lt"/>
                        <a:buAutoNum type="arabicParenR"/>
                      </a:pPr>
                      <a:r>
                        <a:rPr lang="kk-KZ" sz="1000">
                          <a:effectLst/>
                          <a:latin typeface="Times New Roman" panose="02020603050405020304" pitchFamily="18" charset="0"/>
                          <a:cs typeface="Times New Roman" panose="02020603050405020304" pitchFamily="18" charset="0"/>
                        </a:rPr>
                        <a:t>Тусупова С Е</a:t>
                      </a:r>
                      <a:endParaRPr lang="ru-RU" sz="1000">
                        <a:effectLst/>
                        <a:latin typeface="Times New Roman" panose="02020603050405020304" pitchFamily="18" charset="0"/>
                        <a:cs typeface="Times New Roman" panose="02020603050405020304" pitchFamily="18" charset="0"/>
                      </a:endParaRPr>
                    </a:p>
                    <a:p>
                      <a:pPr marL="342900" lvl="0" indent="-342900">
                        <a:buFont typeface="+mj-lt"/>
                        <a:buAutoNum type="arabicParenR"/>
                      </a:pPr>
                      <a:r>
                        <a:rPr lang="kk-KZ" sz="1000">
                          <a:effectLst/>
                          <a:latin typeface="Times New Roman" panose="02020603050405020304" pitchFamily="18" charset="0"/>
                          <a:cs typeface="Times New Roman" panose="02020603050405020304" pitchFamily="18" charset="0"/>
                        </a:rPr>
                        <a:t>Куттыбаева Л М</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2 – орынға иеленді</a:t>
                      </a:r>
                      <a:endParaRPr lang="ru-RU" sz="1000">
                        <a:effectLst/>
                        <a:latin typeface="Times New Roman" panose="02020603050405020304" pitchFamily="18" charset="0"/>
                        <a:cs typeface="Times New Roman" panose="02020603050405020304" pitchFamily="18" charset="0"/>
                      </a:endParaRPr>
                    </a:p>
                    <a:p>
                      <a:r>
                        <a:rPr lang="kk-KZ" sz="1000">
                          <a:effectLst/>
                          <a:latin typeface="Times New Roman" panose="02020603050405020304" pitchFamily="18" charset="0"/>
                          <a:cs typeface="Times New Roman" panose="02020603050405020304" pitchFamily="18" charset="0"/>
                        </a:rPr>
                        <a:t>Сертификат</a:t>
                      </a:r>
                      <a:endParaRPr lang="ru-RU" sz="1000">
                        <a:effectLst/>
                        <a:latin typeface="Times New Roman" panose="02020603050405020304" pitchFamily="18" charset="0"/>
                        <a:cs typeface="Times New Roman" panose="02020603050405020304" pitchFamily="18" charset="0"/>
                      </a:endParaRPr>
                    </a:p>
                    <a:p>
                      <a:r>
                        <a:rPr lang="kk-KZ" sz="1000">
                          <a:effectLst/>
                          <a:latin typeface="Times New Roman" panose="02020603050405020304" pitchFamily="18" charset="0"/>
                          <a:cs typeface="Times New Roman" panose="02020603050405020304" pitchFamily="18" charset="0"/>
                        </a:rPr>
                        <a:t>Сертификат</a:t>
                      </a:r>
                      <a:endParaRPr lang="ru-RU" sz="1000">
                        <a:effectLst/>
                        <a:latin typeface="Times New Roman" panose="02020603050405020304" pitchFamily="18" charset="0"/>
                        <a:cs typeface="Times New Roman" panose="02020603050405020304" pitchFamily="18" charset="0"/>
                      </a:endParaRPr>
                    </a:p>
                    <a:p>
                      <a:r>
                        <a:rPr lang="kk-KZ"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extLst>
                  <a:ext uri="{0D108BD9-81ED-4DB2-BD59-A6C34878D82A}">
                    <a16:rowId xmlns:a16="http://schemas.microsoft.com/office/drawing/2014/main" val="1469593763"/>
                  </a:ext>
                </a:extLst>
              </a:tr>
              <a:tr h="308805">
                <a:tc>
                  <a:txBody>
                    <a:bodyPr/>
                    <a:lstStyle/>
                    <a:p>
                      <a:r>
                        <a:rPr lang="kk-KZ" sz="1000">
                          <a:effectLst/>
                          <a:latin typeface="Times New Roman" panose="02020603050405020304" pitchFamily="18" charset="0"/>
                          <a:cs typeface="Times New Roman" panose="02020603050405020304" pitchFamily="18" charset="0"/>
                        </a:rPr>
                        <a:t>2</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Ашық Республикалық «Өркен» балалар бейнелеу өнеріә шығармашылығы байқауына жеңімпаз дайындағаны үшін</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Акбаров Қ.Б.</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Алғыс хат табыс етілді</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extLst>
                  <a:ext uri="{0D108BD9-81ED-4DB2-BD59-A6C34878D82A}">
                    <a16:rowId xmlns:a16="http://schemas.microsoft.com/office/drawing/2014/main" val="2461792267"/>
                  </a:ext>
                </a:extLst>
              </a:tr>
              <a:tr h="617609">
                <a:tc>
                  <a:txBody>
                    <a:bodyPr/>
                    <a:lstStyle/>
                    <a:p>
                      <a:r>
                        <a:rPr lang="kk-KZ" sz="1000">
                          <a:effectLst/>
                          <a:latin typeface="Times New Roman" panose="02020603050405020304" pitchFamily="18" charset="0"/>
                          <a:cs typeface="Times New Roman" panose="02020603050405020304" pitchFamily="18" charset="0"/>
                        </a:rPr>
                        <a:t>3</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Қазақ халқының өзіндік шығармашылығын, қолөнерін сақтау, насихаттау және одан әрі дамыту, орындаушылық шеберлігін арттыру, жаңарту мақсатында өткізілген «Сарыарқаның көшпелі мәдениеті» облыстық фестиваліне белсене қатысқаны үшін</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Акбаров Қ.Б.</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Шет ауданының әкімдігі, Мәдени – сауық орталығының Алғыс хаты табыс етілді</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extLst>
                  <a:ext uri="{0D108BD9-81ED-4DB2-BD59-A6C34878D82A}">
                    <a16:rowId xmlns:a16="http://schemas.microsoft.com/office/drawing/2014/main" val="1229699972"/>
                  </a:ext>
                </a:extLst>
              </a:tr>
              <a:tr h="720544">
                <a:tc>
                  <a:txBody>
                    <a:bodyPr/>
                    <a:lstStyle/>
                    <a:p>
                      <a:r>
                        <a:rPr lang="kk-KZ" sz="1000">
                          <a:effectLst/>
                          <a:latin typeface="Times New Roman" panose="02020603050405020304" pitchFamily="18" charset="0"/>
                          <a:cs typeface="Times New Roman" panose="02020603050405020304" pitchFamily="18" charset="0"/>
                        </a:rPr>
                        <a:t>4</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«Рухани жаңғыру» ақпараттық – сараптамалық орталығы және «QAZAQ BILIMI» республикалық ғылыми -әдістемелік, педагогикалық журанлының ұйымдастырған «Үздік педагогикалық мақала» республикалық конкурсының «Үздік сабақ жоспары» номинациясы бойынша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Абильдаева Кымбат Кенесовна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І дәрежелі дипломмен марапатталды</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extLst>
                  <a:ext uri="{0D108BD9-81ED-4DB2-BD59-A6C34878D82A}">
                    <a16:rowId xmlns:a16="http://schemas.microsoft.com/office/drawing/2014/main" val="180083447"/>
                  </a:ext>
                </a:extLst>
              </a:tr>
              <a:tr h="411740">
                <a:tc>
                  <a:txBody>
                    <a:bodyPr/>
                    <a:lstStyle/>
                    <a:p>
                      <a:r>
                        <a:rPr lang="kk-KZ" sz="1000">
                          <a:effectLst/>
                          <a:latin typeface="Times New Roman" panose="02020603050405020304" pitchFamily="18" charset="0"/>
                          <a:cs typeface="Times New Roman" panose="02020603050405020304" pitchFamily="18" charset="0"/>
                        </a:rPr>
                        <a:t>5</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«Бастауыш білім беру педагогикасы» пәні бойынша бастауыш сынып мұғалімдер арасында ұйымдастырылған Республикалық қашықтық олимпиадасына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Абильдаева Кымбат Кенесовна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І дәрежелі дипломмен марапатталды</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extLst>
                  <a:ext uri="{0D108BD9-81ED-4DB2-BD59-A6C34878D82A}">
                    <a16:rowId xmlns:a16="http://schemas.microsoft.com/office/drawing/2014/main" val="1686191028"/>
                  </a:ext>
                </a:extLst>
              </a:tr>
              <a:tr h="411740">
                <a:tc>
                  <a:txBody>
                    <a:bodyPr/>
                    <a:lstStyle/>
                    <a:p>
                      <a:r>
                        <a:rPr lang="kk-KZ" sz="1000">
                          <a:effectLst/>
                          <a:latin typeface="Times New Roman" panose="02020603050405020304" pitchFamily="18" charset="0"/>
                          <a:cs typeface="Times New Roman" panose="02020603050405020304" pitchFamily="18" charset="0"/>
                        </a:rPr>
                        <a:t>6</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Дүниетану, жаратылыстану пәндерінен 2-4 сынып оқушылары арасында өткен республикалық «ALTYN URPAQ» зияткерлік олипиадасы жеңімпаз дайындағаны үшін</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Абильдаева Кымбат Кенесовна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Алғыс хат табыс етілді</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extLst>
                  <a:ext uri="{0D108BD9-81ED-4DB2-BD59-A6C34878D82A}">
                    <a16:rowId xmlns:a16="http://schemas.microsoft.com/office/drawing/2014/main" val="3321677868"/>
                  </a:ext>
                </a:extLst>
              </a:tr>
              <a:tr h="308805">
                <a:tc>
                  <a:txBody>
                    <a:bodyPr/>
                    <a:lstStyle/>
                    <a:p>
                      <a:r>
                        <a:rPr lang="kk-KZ" sz="1000">
                          <a:effectLst/>
                          <a:latin typeface="Times New Roman" panose="02020603050405020304" pitchFamily="18" charset="0"/>
                          <a:cs typeface="Times New Roman" panose="02020603050405020304" pitchFamily="18" charset="0"/>
                        </a:rPr>
                        <a:t>7</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ІІ республикалық «Жас математика – YOUNG MATHEMATICIAN » зияткерлік олимпиадасына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Абильдаева Кымбат Кенесовна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Алғыс хат табыс етілді</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extLst>
                  <a:ext uri="{0D108BD9-81ED-4DB2-BD59-A6C34878D82A}">
                    <a16:rowId xmlns:a16="http://schemas.microsoft.com/office/drawing/2014/main" val="3289243646"/>
                  </a:ext>
                </a:extLst>
              </a:tr>
              <a:tr h="308805">
                <a:tc>
                  <a:txBody>
                    <a:bodyPr/>
                    <a:lstStyle/>
                    <a:p>
                      <a:r>
                        <a:rPr lang="kk-KZ" sz="1000">
                          <a:effectLst/>
                          <a:latin typeface="Times New Roman" panose="02020603050405020304" pitchFamily="18" charset="0"/>
                          <a:cs typeface="Times New Roman" panose="02020603050405020304" pitchFamily="18" charset="0"/>
                        </a:rPr>
                        <a:t>8</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ІІ республикалық «Жас математика – YOUNG MATHEMATICIAN » зияткерлік олимпиадасына дайындаған үшін</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Карина Шакиза Жаманкуловна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Алғыс хат табыс етілді</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extLst>
                  <a:ext uri="{0D108BD9-81ED-4DB2-BD59-A6C34878D82A}">
                    <a16:rowId xmlns:a16="http://schemas.microsoft.com/office/drawing/2014/main" val="750355880"/>
                  </a:ext>
                </a:extLst>
              </a:tr>
              <a:tr h="720544">
                <a:tc>
                  <a:txBody>
                    <a:bodyPr/>
                    <a:lstStyle/>
                    <a:p>
                      <a:r>
                        <a:rPr lang="kk-KZ" sz="1000">
                          <a:effectLst/>
                          <a:latin typeface="Times New Roman" panose="02020603050405020304" pitchFamily="18" charset="0"/>
                          <a:cs typeface="Times New Roman" panose="02020603050405020304" pitchFamily="18" charset="0"/>
                        </a:rPr>
                        <a:t>9</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«Рухани жаңғыру» ақпараттық – сараптамалық орталығы және «QAZAQ BILIMI» республикалық ғылыми -әдістемелік, педагогикалық жураналына 2022 жылғы ақпан айындағы №02 (53) санында «Сұраулы сөйлем» тақырыбында материал жариялағаны үшін</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a:effectLst/>
                          <a:latin typeface="Times New Roman" panose="02020603050405020304" pitchFamily="18" charset="0"/>
                          <a:cs typeface="Times New Roman" panose="02020603050405020304" pitchFamily="18" charset="0"/>
                        </a:rPr>
                        <a:t>Абильдаева Кымбат Кенесовна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tc>
                  <a:txBody>
                    <a:bodyPr/>
                    <a:lstStyle/>
                    <a:p>
                      <a:r>
                        <a:rPr lang="kk-KZ" sz="1000" dirty="0">
                          <a:effectLst/>
                          <a:latin typeface="Times New Roman" panose="02020603050405020304" pitchFamily="18" charset="0"/>
                          <a:cs typeface="Times New Roman" panose="02020603050405020304" pitchFamily="18" charset="0"/>
                        </a:rPr>
                        <a:t>Сертификатқа ие болды</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0" marR="42110" marT="0" marB="0"/>
                </a:tc>
                <a:extLst>
                  <a:ext uri="{0D108BD9-81ED-4DB2-BD59-A6C34878D82A}">
                    <a16:rowId xmlns:a16="http://schemas.microsoft.com/office/drawing/2014/main" val="2410354417"/>
                  </a:ext>
                </a:extLst>
              </a:tr>
            </a:tbl>
          </a:graphicData>
        </a:graphic>
      </p:graphicFrame>
      <p:sp>
        <p:nvSpPr>
          <p:cNvPr id="7" name="TextBox 6">
            <a:extLst>
              <a:ext uri="{FF2B5EF4-FFF2-40B4-BE49-F238E27FC236}">
                <a16:creationId xmlns:a16="http://schemas.microsoft.com/office/drawing/2014/main" id="{9D3C046E-2112-458D-A744-D3ACBD940FA9}"/>
              </a:ext>
            </a:extLst>
          </p:cNvPr>
          <p:cNvSpPr txBox="1"/>
          <p:nvPr/>
        </p:nvSpPr>
        <p:spPr>
          <a:xfrm>
            <a:off x="8020176" y="1120511"/>
            <a:ext cx="3877733" cy="3765133"/>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nSpc>
                <a:spcPts val="1365"/>
              </a:lnSpc>
            </a:pPr>
            <a:r>
              <a:rPr lang="kk-KZ" sz="1200" b="1" kern="1200" dirty="0">
                <a:solidFill>
                  <a:srgbClr val="000000"/>
                </a:solidFill>
                <a:effectLst/>
                <a:latin typeface="Times New Roman" panose="02020603050405020304" pitchFamily="18" charset="0"/>
                <a:ea typeface="Times New Roman" panose="02020603050405020304" pitchFamily="18" charset="0"/>
              </a:rPr>
              <a:t>Қорытынды:</a:t>
            </a:r>
            <a:endParaRPr lang="ru-RU" sz="1200" dirty="0">
              <a:effectLst/>
              <a:latin typeface="Times New Roman" panose="02020603050405020304" pitchFamily="18" charset="0"/>
              <a:ea typeface="Times New Roman" panose="02020603050405020304" pitchFamily="18" charset="0"/>
            </a:endParaRPr>
          </a:p>
          <a:p>
            <a:pPr indent="449580"/>
            <a:r>
              <a:rPr lang="kk-KZ" sz="1200" kern="1200" dirty="0">
                <a:solidFill>
                  <a:srgbClr val="000000"/>
                </a:solidFill>
                <a:effectLst/>
                <a:latin typeface="Times New Roman" panose="02020603050405020304" pitchFamily="18" charset="0"/>
                <a:ea typeface="Times New Roman" panose="02020603050405020304" pitchFamily="18" charset="0"/>
              </a:rPr>
              <a:t>Қорытындылай келгенде педагогтердің  оқушылармен ғылыми-зерттеу жұмыстарымен жеткілікті деңгейде айналыспауы, ғылыми жобалар байқауына қатысуының төмендеуіне әкелді. </a:t>
            </a:r>
            <a:endParaRPr lang="ru-RU" sz="1200" dirty="0">
              <a:effectLst/>
              <a:latin typeface="Times New Roman" panose="02020603050405020304" pitchFamily="18" charset="0"/>
              <a:ea typeface="Times New Roman" panose="02020603050405020304" pitchFamily="18" charset="0"/>
            </a:endParaRPr>
          </a:p>
          <a:p>
            <a:pPr indent="449580"/>
            <a:r>
              <a:rPr lang="kk-KZ" sz="1200" kern="1200" dirty="0">
                <a:solidFill>
                  <a:srgbClr val="000000"/>
                </a:solidFill>
                <a:effectLst/>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p>
            <a:pPr algn="just"/>
            <a:r>
              <a:rPr lang="kk-KZ" sz="1200" b="1" kern="1200" dirty="0">
                <a:solidFill>
                  <a:srgbClr val="000000"/>
                </a:solidFill>
                <a:effectLst/>
                <a:latin typeface="Times New Roman" panose="02020603050405020304" pitchFamily="18" charset="0"/>
                <a:ea typeface="Times New Roman" panose="02020603050405020304" pitchFamily="18" charset="0"/>
              </a:rPr>
              <a:t>Мәселе: </a:t>
            </a:r>
            <a:endParaRPr lang="ru-RU" sz="12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kk-KZ" sz="1200" dirty="0">
                <a:solidFill>
                  <a:srgbClr val="000000"/>
                </a:solidFill>
                <a:effectLst/>
                <a:latin typeface="Times New Roman" panose="02020603050405020304" pitchFamily="18" charset="0"/>
                <a:ea typeface="Times New Roman" panose="02020603050405020304" pitchFamily="18" charset="0"/>
              </a:rPr>
              <a:t>Мұғалімнің ғылыми-зерттеушілік жұмысқа жетекші ретінде қажетті деңгейде дайын болмауы</a:t>
            </a:r>
            <a:endParaRPr lang="ru-RU" sz="12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kk-KZ" sz="1200" dirty="0">
                <a:solidFill>
                  <a:srgbClr val="000000"/>
                </a:solidFill>
                <a:effectLst/>
                <a:latin typeface="Times New Roman" panose="02020603050405020304" pitchFamily="18" charset="0"/>
                <a:ea typeface="Times New Roman" panose="02020603050405020304" pitchFamily="18" charset="0"/>
              </a:rPr>
              <a:t>Мектепте оқу-зерттеу қызметін жүргізу кезінде педагог-магистрлердің болмауы немесе олардың инерттілігі</a:t>
            </a:r>
            <a:endParaRPr lang="ru-RU" sz="1200" dirty="0">
              <a:effectLst/>
              <a:latin typeface="Times New Roman" panose="02020603050405020304" pitchFamily="18" charset="0"/>
              <a:ea typeface="Times New Roman" panose="02020603050405020304" pitchFamily="18" charset="0"/>
            </a:endParaRPr>
          </a:p>
          <a:p>
            <a:pPr algn="just"/>
            <a:r>
              <a:rPr lang="kk-KZ" sz="1200" dirty="0">
                <a:effectLst/>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p>
            <a:pPr algn="just"/>
            <a:r>
              <a:rPr lang="kk-KZ" sz="1200" b="1" kern="1200" dirty="0">
                <a:solidFill>
                  <a:srgbClr val="000000"/>
                </a:solidFill>
                <a:effectLst/>
                <a:latin typeface="Times New Roman" panose="02020603050405020304" pitchFamily="18" charset="0"/>
                <a:ea typeface="Times New Roman" panose="02020603050405020304" pitchFamily="18" charset="0"/>
              </a:rPr>
              <a:t>Шешу жолдары:</a:t>
            </a:r>
            <a:endParaRPr lang="ru-RU" sz="12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kk-KZ" sz="1200" dirty="0">
                <a:solidFill>
                  <a:srgbClr val="000000"/>
                </a:solidFill>
                <a:effectLst/>
                <a:latin typeface="Times New Roman" panose="02020603050405020304" pitchFamily="18" charset="0"/>
                <a:ea typeface="Times New Roman" panose="02020603050405020304" pitchFamily="18" charset="0"/>
              </a:rPr>
              <a:t>Педагогикалық ұжымның ғылыми-әдістемелік әлеуетін жетілдіру жөніндегі жұмысты Әдістемелік кеңесте үйлестіру </a:t>
            </a:r>
            <a:endParaRPr lang="ru-RU" sz="1200" dirty="0">
              <a:effectLst/>
              <a:latin typeface="Times New Roman" panose="02020603050405020304" pitchFamily="18" charset="0"/>
              <a:ea typeface="Times New Roman" panose="02020603050405020304" pitchFamily="18" charset="0"/>
            </a:endParaRPr>
          </a:p>
          <a:p>
            <a:pPr marL="342900" lvl="0" indent="-342900">
              <a:lnSpc>
                <a:spcPts val="1365"/>
              </a:lnSpc>
              <a:buFont typeface="Symbol" panose="05050102010706020507" pitchFamily="18" charset="2"/>
              <a:buChar char=""/>
            </a:pPr>
            <a:r>
              <a:rPr lang="kk-KZ" sz="1200" dirty="0">
                <a:solidFill>
                  <a:srgbClr val="000000"/>
                </a:solidFill>
                <a:effectLst/>
                <a:latin typeface="Times New Roman" panose="02020603050405020304" pitchFamily="18" charset="0"/>
                <a:ea typeface="Times New Roman" panose="02020603050405020304" pitchFamily="18" charset="0"/>
              </a:rPr>
              <a:t>Зияткерлік конкурстар мен олимпиадалардың жеңімпаздары мен жүлдегерлерін дайындаған педагогтар үшін көтермелеу жүйесін құру</a:t>
            </a: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4385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C2F8F41B-B565-D9BA-13F3-6DC5D2A4AE17}"/>
              </a:ext>
            </a:extLst>
          </p:cNvPr>
          <p:cNvGraphicFramePr>
            <a:graphicFrameLocks noGrp="1"/>
          </p:cNvGraphicFramePr>
          <p:nvPr>
            <p:extLst>
              <p:ext uri="{D42A27DB-BD31-4B8C-83A1-F6EECF244321}">
                <p14:modId xmlns:p14="http://schemas.microsoft.com/office/powerpoint/2010/main" val="1800962292"/>
              </p:ext>
            </p:extLst>
          </p:nvPr>
        </p:nvGraphicFramePr>
        <p:xfrm>
          <a:off x="569843" y="576469"/>
          <a:ext cx="10349948" cy="5019588"/>
        </p:xfrm>
        <a:graphic>
          <a:graphicData uri="http://schemas.openxmlformats.org/drawingml/2006/table">
            <a:tbl>
              <a:tblPr firstRow="1" firstCol="1" bandRow="1">
                <a:tableStyleId>{BDBED569-4797-4DF1-A0F4-6AAB3CD982D8}</a:tableStyleId>
              </a:tblPr>
              <a:tblGrid>
                <a:gridCol w="6957391">
                  <a:extLst>
                    <a:ext uri="{9D8B030D-6E8A-4147-A177-3AD203B41FA5}">
                      <a16:colId xmlns:a16="http://schemas.microsoft.com/office/drawing/2014/main" val="2557759245"/>
                    </a:ext>
                  </a:extLst>
                </a:gridCol>
                <a:gridCol w="3392557">
                  <a:extLst>
                    <a:ext uri="{9D8B030D-6E8A-4147-A177-3AD203B41FA5}">
                      <a16:colId xmlns:a16="http://schemas.microsoft.com/office/drawing/2014/main" val="492029895"/>
                    </a:ext>
                  </a:extLst>
                </a:gridCol>
              </a:tblGrid>
              <a:tr h="323892">
                <a:tc>
                  <a:txBody>
                    <a:bodyPr/>
                    <a:lstStyle/>
                    <a:p>
                      <a:pPr algn="ctr">
                        <a:lnSpc>
                          <a:spcPct val="107000"/>
                        </a:lnSpc>
                        <a:spcAft>
                          <a:spcPts val="800"/>
                        </a:spcAft>
                      </a:pPr>
                      <a:r>
                        <a:rPr lang="kk-KZ" sz="1600" b="1" dirty="0">
                          <a:effectLst/>
                          <a:latin typeface="Times New Roman" panose="02020603050405020304" pitchFamily="18" charset="0"/>
                          <a:cs typeface="Times New Roman" panose="02020603050405020304" pitchFamily="18" charset="0"/>
                        </a:rPr>
                        <a:t>Күшті жақтары</a:t>
                      </a:r>
                      <a:endParaRPr lang="kk-KZ"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483" marR="27483" marT="0" marB="0"/>
                </a:tc>
                <a:tc>
                  <a:txBody>
                    <a:bodyPr/>
                    <a:lstStyle/>
                    <a:p>
                      <a:pPr algn="ctr">
                        <a:lnSpc>
                          <a:spcPct val="107000"/>
                        </a:lnSpc>
                        <a:spcAft>
                          <a:spcPts val="800"/>
                        </a:spcAft>
                      </a:pPr>
                      <a:r>
                        <a:rPr lang="kk-KZ" sz="1600" b="1" dirty="0">
                          <a:effectLst/>
                          <a:latin typeface="Times New Roman" panose="02020603050405020304" pitchFamily="18" charset="0"/>
                          <a:cs typeface="Times New Roman" panose="02020603050405020304" pitchFamily="18" charset="0"/>
                        </a:rPr>
                        <a:t>Әлсіз жақтары</a:t>
                      </a:r>
                      <a:endParaRPr lang="kk-KZ"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483" marR="27483" marT="0" marB="0"/>
                </a:tc>
                <a:extLst>
                  <a:ext uri="{0D108BD9-81ED-4DB2-BD59-A6C34878D82A}">
                    <a16:rowId xmlns:a16="http://schemas.microsoft.com/office/drawing/2014/main" val="2516498444"/>
                  </a:ext>
                </a:extLst>
              </a:tr>
              <a:tr h="1500082">
                <a:tc>
                  <a:txBody>
                    <a:bodyPr/>
                    <a:lstStyle/>
                    <a:p>
                      <a:pPr marL="285750" indent="-285750">
                        <a:lnSpc>
                          <a:spcPct val="107000"/>
                        </a:lnSpc>
                        <a:spcAft>
                          <a:spcPts val="800"/>
                        </a:spcAft>
                        <a:buFont typeface="Wingdings" panose="05000000000000000000" pitchFamily="2" charset="2"/>
                        <a:buChar char="Ø"/>
                      </a:pPr>
                      <a:r>
                        <a:rPr lang="kk-KZ" sz="1600" b="0" dirty="0">
                          <a:effectLst/>
                          <a:latin typeface="Times New Roman" panose="02020603050405020304" pitchFamily="18" charset="0"/>
                          <a:cs typeface="Times New Roman" panose="02020603050405020304" pitchFamily="18" charset="0"/>
                        </a:rPr>
                        <a:t>Шығармашылықпен жұмыс істейтін ұстаздардың бар болуы,</a:t>
                      </a:r>
                    </a:p>
                    <a:p>
                      <a:pPr marL="285750" indent="-285750">
                        <a:lnSpc>
                          <a:spcPct val="107000"/>
                        </a:lnSpc>
                        <a:spcAft>
                          <a:spcPts val="800"/>
                        </a:spcAft>
                        <a:buFont typeface="Wingdings" panose="05000000000000000000" pitchFamily="2" charset="2"/>
                        <a:buChar char="Ø"/>
                      </a:pPr>
                      <a:r>
                        <a:rPr lang="kk-KZ" sz="1600" b="0" dirty="0">
                          <a:effectLst/>
                          <a:latin typeface="Times New Roman" panose="02020603050405020304" pitchFamily="18" charset="0"/>
                          <a:cs typeface="Times New Roman" panose="02020603050405020304" pitchFamily="18" charset="0"/>
                        </a:rPr>
                        <a:t>Дарынды және талантты балалармен жүргізілетін жұмыстардың нәтижесі</a:t>
                      </a:r>
                    </a:p>
                  </a:txBody>
                  <a:tcPr marL="27483" marR="27483" marT="0" marB="0"/>
                </a:tc>
                <a:tc>
                  <a:txBody>
                    <a:bodyPr/>
                    <a:lstStyle/>
                    <a:p>
                      <a:pPr marL="0" indent="0" algn="l">
                        <a:lnSpc>
                          <a:spcPct val="107000"/>
                        </a:lnSpc>
                        <a:spcAft>
                          <a:spcPts val="800"/>
                        </a:spcAft>
                        <a:buFontTx/>
                        <a:buNone/>
                      </a:pPr>
                      <a:r>
                        <a:rPr lang="kk-KZ" sz="1800" dirty="0">
                          <a:effectLst/>
                          <a:latin typeface="Times New Roman" panose="02020603050405020304" pitchFamily="18" charset="0"/>
                          <a:cs typeface="Times New Roman" panose="02020603050405020304" pitchFamily="18" charset="0"/>
                        </a:rPr>
                        <a:t>9 сыныптан кейін жақсы оқитын оқушылардың колледжге кетіп қалуы</a:t>
                      </a:r>
                    </a:p>
                    <a:p>
                      <a:pPr marL="0" indent="0" algn="l">
                        <a:lnSpc>
                          <a:spcPct val="107000"/>
                        </a:lnSpc>
                        <a:spcAft>
                          <a:spcPts val="800"/>
                        </a:spcAft>
                        <a:buFontTx/>
                        <a:buNone/>
                      </a:pPr>
                      <a:r>
                        <a:rPr lang="kk-KZ" sz="1800" dirty="0">
                          <a:effectLst/>
                          <a:latin typeface="Times New Roman" panose="02020603050405020304" pitchFamily="18" charset="0"/>
                          <a:cs typeface="Times New Roman" panose="02020603050405020304" pitchFamily="18" charset="0"/>
                        </a:rPr>
                        <a:t>Мектеп бойынша бала санының азайуы</a:t>
                      </a:r>
                      <a:endParaRPr lang="kk-KZ" sz="12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kk-KZ" sz="1000" dirty="0">
                          <a:effectLst/>
                          <a:latin typeface="Times New Roman" panose="02020603050405020304" pitchFamily="18" charset="0"/>
                          <a:cs typeface="Times New Roman" panose="02020603050405020304" pitchFamily="18" charset="0"/>
                        </a:rPr>
                        <a:t> </a:t>
                      </a:r>
                      <a:endParaRPr lang="kk-KZ"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483" marR="27483" marT="0" marB="0"/>
                </a:tc>
                <a:extLst>
                  <a:ext uri="{0D108BD9-81ED-4DB2-BD59-A6C34878D82A}">
                    <a16:rowId xmlns:a16="http://schemas.microsoft.com/office/drawing/2014/main" val="720227352"/>
                  </a:ext>
                </a:extLst>
              </a:tr>
              <a:tr h="111540">
                <a:tc>
                  <a:txBody>
                    <a:bodyPr/>
                    <a:lstStyle/>
                    <a:p>
                      <a:pPr algn="ctr">
                        <a:lnSpc>
                          <a:spcPct val="107000"/>
                        </a:lnSpc>
                        <a:spcAft>
                          <a:spcPts val="800"/>
                        </a:spcAft>
                      </a:pPr>
                      <a:r>
                        <a:rPr lang="kk-KZ" sz="1600" b="1" dirty="0">
                          <a:solidFill>
                            <a:schemeClr val="tx1"/>
                          </a:solidFill>
                          <a:effectLst/>
                          <a:latin typeface="Times New Roman" panose="02020603050405020304" pitchFamily="18" charset="0"/>
                          <a:cs typeface="Times New Roman" panose="02020603050405020304" pitchFamily="18" charset="0"/>
                        </a:rPr>
                        <a:t>Мүмкіндіктер</a:t>
                      </a:r>
                      <a:endParaRPr lang="kk-KZ"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483" marR="27483" marT="0" marB="0"/>
                </a:tc>
                <a:tc>
                  <a:txBody>
                    <a:bodyPr/>
                    <a:lstStyle/>
                    <a:p>
                      <a:pPr algn="ctr">
                        <a:lnSpc>
                          <a:spcPct val="107000"/>
                        </a:lnSpc>
                        <a:spcAft>
                          <a:spcPts val="800"/>
                        </a:spcAft>
                      </a:pPr>
                      <a:r>
                        <a:rPr lang="kk-KZ" sz="1600" b="1" dirty="0">
                          <a:solidFill>
                            <a:schemeClr val="tx1"/>
                          </a:solidFill>
                          <a:effectLst/>
                          <a:latin typeface="Times New Roman" panose="02020603050405020304" pitchFamily="18" charset="0"/>
                          <a:cs typeface="Times New Roman" panose="02020603050405020304" pitchFamily="18" charset="0"/>
                        </a:rPr>
                        <a:t>Қауіп - қатер</a:t>
                      </a:r>
                      <a:endParaRPr lang="kk-KZ"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483" marR="27483" marT="0" marB="0"/>
                </a:tc>
                <a:extLst>
                  <a:ext uri="{0D108BD9-81ED-4DB2-BD59-A6C34878D82A}">
                    <a16:rowId xmlns:a16="http://schemas.microsoft.com/office/drawing/2014/main" val="2532355442"/>
                  </a:ext>
                </a:extLst>
              </a:tr>
              <a:tr h="2629596">
                <a:tc>
                  <a:txBody>
                    <a:bodyPr/>
                    <a:lstStyle/>
                    <a:p>
                      <a:pPr marL="285750" indent="-203200" algn="l">
                        <a:lnSpc>
                          <a:spcPct val="100000"/>
                        </a:lnSpc>
                        <a:spcAft>
                          <a:spcPts val="800"/>
                        </a:spcAft>
                        <a:buFont typeface="Wingdings" panose="05000000000000000000" pitchFamily="2" charset="2"/>
                        <a:buChar char="ü"/>
                      </a:pPr>
                      <a:r>
                        <a:rPr lang="kk-KZ" sz="1600" b="0" dirty="0">
                          <a:effectLst/>
                          <a:latin typeface="Times New Roman" panose="02020603050405020304" pitchFamily="18" charset="0"/>
                          <a:cs typeface="Times New Roman" panose="02020603050405020304" pitchFamily="18" charset="0"/>
                        </a:rPr>
                        <a:t>Ұстаздардың және жас мамандардың тәжірибесін шыңдау мақсатында</a:t>
                      </a:r>
                    </a:p>
                    <a:p>
                      <a:pPr marL="285750" indent="-203200" algn="l">
                        <a:lnSpc>
                          <a:spcPct val="100000"/>
                        </a:lnSpc>
                        <a:spcAft>
                          <a:spcPts val="800"/>
                        </a:spcAft>
                        <a:buFont typeface="Wingdings" panose="05000000000000000000" pitchFamily="2" charset="2"/>
                        <a:buNone/>
                      </a:pPr>
                      <a:r>
                        <a:rPr lang="kk-KZ" sz="1600" b="0" dirty="0">
                          <a:effectLst/>
                          <a:latin typeface="Times New Roman" panose="02020603050405020304" pitchFamily="18" charset="0"/>
                          <a:cs typeface="Times New Roman" panose="02020603050405020304" pitchFamily="18" charset="0"/>
                        </a:rPr>
                        <a:t>аудандық,облыстық кәсіби байқауларға, үздік тәжірибе алмасуда, аудандық</a:t>
                      </a:r>
                    </a:p>
                    <a:p>
                      <a:pPr marL="285750" indent="-203200" algn="l">
                        <a:lnSpc>
                          <a:spcPct val="100000"/>
                        </a:lnSpc>
                        <a:spcAft>
                          <a:spcPts val="800"/>
                        </a:spcAft>
                        <a:buFont typeface="Wingdings" panose="05000000000000000000" pitchFamily="2" charset="2"/>
                        <a:buNone/>
                      </a:pPr>
                      <a:r>
                        <a:rPr lang="kk-KZ" sz="1600" b="0" dirty="0">
                          <a:effectLst/>
                          <a:latin typeface="Times New Roman" panose="02020603050405020304" pitchFamily="18" charset="0"/>
                          <a:cs typeface="Times New Roman" panose="02020603050405020304" pitchFamily="18" charset="0"/>
                        </a:rPr>
                        <a:t>деңгейде семинарлар, вебинарлар, онлайн- сабақтар өткізуге мүмкіндігіміз бар.</a:t>
                      </a:r>
                    </a:p>
                    <a:p>
                      <a:pPr marL="285750" indent="-285750" algn="l">
                        <a:lnSpc>
                          <a:spcPct val="107000"/>
                        </a:lnSpc>
                        <a:spcAft>
                          <a:spcPts val="800"/>
                        </a:spcAft>
                        <a:buFont typeface="Wingdings" panose="05000000000000000000" pitchFamily="2" charset="2"/>
                        <a:buChar char="ü"/>
                      </a:pPr>
                      <a:r>
                        <a:rPr lang="kk-KZ" sz="1600" b="0" dirty="0">
                          <a:effectLst/>
                          <a:latin typeface="Times New Roman" panose="02020603050405020304" pitchFamily="18" charset="0"/>
                          <a:cs typeface="Times New Roman" panose="02020603050405020304" pitchFamily="18" charset="0"/>
                        </a:rPr>
                        <a:t>Оқушылардың қабілеттеріне қарай әртүрлі үйірме жұмыстарын жандандыруға мүмкіндігіміз бар.</a:t>
                      </a:r>
                    </a:p>
                    <a:p>
                      <a:pPr algn="l">
                        <a:lnSpc>
                          <a:spcPct val="107000"/>
                        </a:lnSpc>
                        <a:spcAft>
                          <a:spcPts val="800"/>
                        </a:spcAft>
                      </a:pPr>
                      <a:r>
                        <a:rPr lang="kk-KZ" sz="1600" dirty="0">
                          <a:effectLst/>
                          <a:latin typeface="Times New Roman" panose="02020603050405020304" pitchFamily="18" charset="0"/>
                          <a:cs typeface="Times New Roman" panose="02020603050405020304" pitchFamily="18" charset="0"/>
                        </a:rPr>
                        <a:t> </a:t>
                      </a:r>
                      <a:endParaRPr lang="kk-K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483" marR="27483" marT="0" marB="0"/>
                </a:tc>
                <a:tc>
                  <a:txBody>
                    <a:bodyPr/>
                    <a:lstStyle/>
                    <a:p>
                      <a:pPr algn="ctr">
                        <a:lnSpc>
                          <a:spcPct val="107000"/>
                        </a:lnSpc>
                        <a:spcAft>
                          <a:spcPts val="800"/>
                        </a:spcAft>
                      </a:pPr>
                      <a:r>
                        <a:rPr lang="kk-KZ" sz="1600" dirty="0">
                          <a:effectLst/>
                          <a:latin typeface="Times New Roman" panose="02020603050405020304" pitchFamily="18" charset="0"/>
                          <a:cs typeface="Times New Roman" panose="02020603050405020304" pitchFamily="18" charset="0"/>
                        </a:rPr>
                        <a:t>Мектептің  бала санының азаюына байланысты негізгі мектеп қатарына түсу және</a:t>
                      </a:r>
                      <a:r>
                        <a:rPr lang="kk-KZ" sz="1600" baseline="0" dirty="0">
                          <a:effectLst/>
                          <a:latin typeface="Times New Roman" panose="02020603050405020304" pitchFamily="18" charset="0"/>
                          <a:cs typeface="Times New Roman" panose="02020603050405020304" pitchFamily="18" charset="0"/>
                        </a:rPr>
                        <a:t> сапа көрсеткішінің төмендеу қаупі</a:t>
                      </a:r>
                      <a:endParaRPr lang="kk-KZ"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483" marR="27483" marT="0" marB="0"/>
                </a:tc>
                <a:extLst>
                  <a:ext uri="{0D108BD9-81ED-4DB2-BD59-A6C34878D82A}">
                    <a16:rowId xmlns:a16="http://schemas.microsoft.com/office/drawing/2014/main" val="1845106322"/>
                  </a:ext>
                </a:extLst>
              </a:tr>
            </a:tbl>
          </a:graphicData>
        </a:graphic>
      </p:graphicFrame>
      <p:sp>
        <p:nvSpPr>
          <p:cNvPr id="3" name="Rectangle 1">
            <a:extLst>
              <a:ext uri="{FF2B5EF4-FFF2-40B4-BE49-F238E27FC236}">
                <a16:creationId xmlns:a16="http://schemas.microsoft.com/office/drawing/2014/main" id="{2F48C3DA-AB33-CB27-4A1E-BACBE3DAF17F}"/>
              </a:ext>
            </a:extLst>
          </p:cNvPr>
          <p:cNvSpPr>
            <a:spLocks noChangeArrowheads="1"/>
          </p:cNvSpPr>
          <p:nvPr/>
        </p:nvSpPr>
        <p:spPr bwMode="auto">
          <a:xfrm>
            <a:off x="2490646" y="74367"/>
            <a:ext cx="61120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altLang="x-none"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Білім сапасының жалпы төмендеуі бойынша </a:t>
            </a:r>
            <a:r>
              <a:rPr kumimoji="0" lang="en-US" altLang="x-none"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SWOT </a:t>
            </a:r>
            <a:r>
              <a:rPr kumimoji="0" lang="en-US" altLang="x-none"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kk-KZ" altLang="x-none"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талдау</a:t>
            </a:r>
            <a:endParaRPr kumimoji="0" lang="kk-KZ" altLang="x-non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260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BF1E6F-97E8-46A3-879A-0ED29A16DD91}"/>
              </a:ext>
            </a:extLst>
          </p:cNvPr>
          <p:cNvSpPr txBox="1"/>
          <p:nvPr/>
        </p:nvSpPr>
        <p:spPr>
          <a:xfrm>
            <a:off x="-220134" y="142501"/>
            <a:ext cx="12632267" cy="369332"/>
          </a:xfrm>
          <a:prstGeom prst="rect">
            <a:avLst/>
          </a:prstGeom>
          <a:noFill/>
        </p:spPr>
        <p:txBody>
          <a:bodyPr wrap="square">
            <a:spAutoFit/>
          </a:bodyPr>
          <a:lstStyle/>
          <a:p>
            <a:pPr algn="ctr"/>
            <a:r>
              <a:rPr lang="kk-KZ" sz="1800" b="1" dirty="0">
                <a:effectLst/>
                <a:latin typeface="Times New Roman" panose="02020603050405020304" pitchFamily="18" charset="0"/>
                <a:ea typeface="Times New Roman" panose="02020603050405020304" pitchFamily="18" charset="0"/>
              </a:rPr>
              <a:t>V. МҰҒАЛІМНІҢ ШЕБЕРЛІК ЖӘНЕ ӘДІСТЕМЕЛІК ДАЙЫНДЫҚ ЖАҒДАЙЫНЫҢ ДЕҢГЕЙІН БАҚЫЛАУ</a:t>
            </a:r>
            <a:endParaRPr lang="ru-RU" sz="1400" dirty="0">
              <a:effectLst/>
              <a:latin typeface="Times New Roman" panose="02020603050405020304" pitchFamily="18" charset="0"/>
              <a:ea typeface="Times New Roman" panose="02020603050405020304" pitchFamily="18" charset="0"/>
            </a:endParaRPr>
          </a:p>
        </p:txBody>
      </p:sp>
      <p:graphicFrame>
        <p:nvGraphicFramePr>
          <p:cNvPr id="5" name="Таблица 4">
            <a:extLst>
              <a:ext uri="{FF2B5EF4-FFF2-40B4-BE49-F238E27FC236}">
                <a16:creationId xmlns:a16="http://schemas.microsoft.com/office/drawing/2014/main" id="{CE1A67E4-2559-4986-B2E1-D8A8D56F26A6}"/>
              </a:ext>
            </a:extLst>
          </p:cNvPr>
          <p:cNvGraphicFramePr>
            <a:graphicFrameLocks noGrp="1"/>
          </p:cNvGraphicFramePr>
          <p:nvPr>
            <p:extLst>
              <p:ext uri="{D42A27DB-BD31-4B8C-83A1-F6EECF244321}">
                <p14:modId xmlns:p14="http://schemas.microsoft.com/office/powerpoint/2010/main" val="2193591965"/>
              </p:ext>
            </p:extLst>
          </p:nvPr>
        </p:nvGraphicFramePr>
        <p:xfrm>
          <a:off x="287701" y="682830"/>
          <a:ext cx="5623241" cy="2882231"/>
        </p:xfrm>
        <a:graphic>
          <a:graphicData uri="http://schemas.openxmlformats.org/drawingml/2006/table">
            <a:tbl>
              <a:tblPr firstRow="1" bandRow="1">
                <a:tableStyleId>{5C22544A-7EE6-4342-B048-85BDC9FD1C3A}</a:tableStyleId>
              </a:tblPr>
              <a:tblGrid>
                <a:gridCol w="690426">
                  <a:extLst>
                    <a:ext uri="{9D8B030D-6E8A-4147-A177-3AD203B41FA5}">
                      <a16:colId xmlns:a16="http://schemas.microsoft.com/office/drawing/2014/main" val="662793091"/>
                    </a:ext>
                  </a:extLst>
                </a:gridCol>
                <a:gridCol w="458637">
                  <a:extLst>
                    <a:ext uri="{9D8B030D-6E8A-4147-A177-3AD203B41FA5}">
                      <a16:colId xmlns:a16="http://schemas.microsoft.com/office/drawing/2014/main" val="2633440302"/>
                    </a:ext>
                  </a:extLst>
                </a:gridCol>
                <a:gridCol w="319761">
                  <a:extLst>
                    <a:ext uri="{9D8B030D-6E8A-4147-A177-3AD203B41FA5}">
                      <a16:colId xmlns:a16="http://schemas.microsoft.com/office/drawing/2014/main" val="2272755165"/>
                    </a:ext>
                  </a:extLst>
                </a:gridCol>
                <a:gridCol w="331128">
                  <a:extLst>
                    <a:ext uri="{9D8B030D-6E8A-4147-A177-3AD203B41FA5}">
                      <a16:colId xmlns:a16="http://schemas.microsoft.com/office/drawing/2014/main" val="1374680648"/>
                    </a:ext>
                  </a:extLst>
                </a:gridCol>
                <a:gridCol w="331128">
                  <a:extLst>
                    <a:ext uri="{9D8B030D-6E8A-4147-A177-3AD203B41FA5}">
                      <a16:colId xmlns:a16="http://schemas.microsoft.com/office/drawing/2014/main" val="3488762714"/>
                    </a:ext>
                  </a:extLst>
                </a:gridCol>
                <a:gridCol w="430960">
                  <a:extLst>
                    <a:ext uri="{9D8B030D-6E8A-4147-A177-3AD203B41FA5}">
                      <a16:colId xmlns:a16="http://schemas.microsoft.com/office/drawing/2014/main" val="434044478"/>
                    </a:ext>
                  </a:extLst>
                </a:gridCol>
                <a:gridCol w="598995">
                  <a:extLst>
                    <a:ext uri="{9D8B030D-6E8A-4147-A177-3AD203B41FA5}">
                      <a16:colId xmlns:a16="http://schemas.microsoft.com/office/drawing/2014/main" val="3357213004"/>
                    </a:ext>
                  </a:extLst>
                </a:gridCol>
                <a:gridCol w="598995">
                  <a:extLst>
                    <a:ext uri="{9D8B030D-6E8A-4147-A177-3AD203B41FA5}">
                      <a16:colId xmlns:a16="http://schemas.microsoft.com/office/drawing/2014/main" val="397070004"/>
                    </a:ext>
                  </a:extLst>
                </a:gridCol>
                <a:gridCol w="490267">
                  <a:extLst>
                    <a:ext uri="{9D8B030D-6E8A-4147-A177-3AD203B41FA5}">
                      <a16:colId xmlns:a16="http://schemas.microsoft.com/office/drawing/2014/main" val="2388141466"/>
                    </a:ext>
                  </a:extLst>
                </a:gridCol>
                <a:gridCol w="686472">
                  <a:extLst>
                    <a:ext uri="{9D8B030D-6E8A-4147-A177-3AD203B41FA5}">
                      <a16:colId xmlns:a16="http://schemas.microsoft.com/office/drawing/2014/main" val="1915659355"/>
                    </a:ext>
                  </a:extLst>
                </a:gridCol>
                <a:gridCol w="686472">
                  <a:extLst>
                    <a:ext uri="{9D8B030D-6E8A-4147-A177-3AD203B41FA5}">
                      <a16:colId xmlns:a16="http://schemas.microsoft.com/office/drawing/2014/main" val="370974950"/>
                    </a:ext>
                  </a:extLst>
                </a:gridCol>
              </a:tblGrid>
              <a:tr h="347863">
                <a:tc rowSpan="2">
                  <a:txBody>
                    <a:bodyPr/>
                    <a:lstStyle/>
                    <a:p>
                      <a:r>
                        <a:rPr lang="kk-KZ" sz="1200" kern="1200" dirty="0">
                          <a:effectLst/>
                          <a:latin typeface="Times New Roman" panose="02020603050405020304" pitchFamily="18" charset="0"/>
                          <a:cs typeface="Times New Roman" panose="02020603050405020304" pitchFamily="18" charset="0"/>
                        </a:rPr>
                        <a:t>жылдар</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71755" marR="71755">
                        <a:spcAft>
                          <a:spcPts val="0"/>
                        </a:spcAft>
                      </a:pPr>
                      <a:r>
                        <a:rPr lang="kk-KZ" sz="1200" kern="1200">
                          <a:effectLst/>
                          <a:latin typeface="Times New Roman" panose="02020603050405020304" pitchFamily="18" charset="0"/>
                          <a:cs typeface="Times New Roman" panose="02020603050405020304" pitchFamily="18" charset="0"/>
                        </a:rPr>
                        <a:t>Мұғалімдер </a:t>
                      </a:r>
                      <a:r>
                        <a:rPr lang="ru-RU" sz="1200" kern="1200">
                          <a:effectLst/>
                          <a:latin typeface="Times New Roman" panose="02020603050405020304" pitchFamily="18" charset="0"/>
                          <a:cs typeface="Times New Roman" panose="02020603050405020304" pitchFamily="18" charset="0"/>
                        </a:rPr>
                        <a:t>с</a:t>
                      </a:r>
                      <a:r>
                        <a:rPr lang="kk-KZ" sz="1200" kern="1200">
                          <a:effectLst/>
                          <a:latin typeface="Times New Roman" panose="02020603050405020304" pitchFamily="18" charset="0"/>
                          <a:cs typeface="Times New Roman" panose="02020603050405020304" pitchFamily="18" charset="0"/>
                        </a:rPr>
                        <a:t>аны</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gridSpan="4">
                  <a:txBody>
                    <a:bodyPr/>
                    <a:lstStyle/>
                    <a:p>
                      <a:r>
                        <a:rPr lang="kk-KZ" sz="1200" kern="1200" dirty="0">
                          <a:effectLst/>
                          <a:latin typeface="Times New Roman" panose="02020603050405020304" pitchFamily="18" charset="0"/>
                          <a:ea typeface="Times New Roman" panose="02020603050405020304" pitchFamily="18" charset="0"/>
                          <a:cs typeface="Times New Roman" panose="02020603050405020304" pitchFamily="18" charset="0"/>
                        </a:rPr>
                        <a:t>  санаты </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a:r>
                        <a:rPr lang="ru-RU" sz="1200" kern="1200" dirty="0">
                          <a:effectLst/>
                          <a:latin typeface="Times New Roman" panose="02020603050405020304" pitchFamily="18" charset="0"/>
                          <a:cs typeface="Times New Roman" panose="02020603050405020304" pitchFamily="18" charset="0"/>
                        </a:rPr>
                        <a:t> Е</a:t>
                      </a:r>
                      <a:r>
                        <a:rPr lang="kk-KZ" sz="1200" kern="1200" dirty="0">
                          <a:effectLst/>
                          <a:latin typeface="Times New Roman" panose="02020603050405020304" pitchFamily="18" charset="0"/>
                          <a:cs typeface="Times New Roman" panose="02020603050405020304" pitchFamily="18" charset="0"/>
                        </a:rPr>
                        <a:t>ңбек еңбек өтілі</a:t>
                      </a:r>
                      <a:endParaRPr lang="ru-RU" sz="1100" dirty="0">
                        <a:effectLst/>
                        <a:latin typeface="Times New Roman" panose="02020603050405020304" pitchFamily="18" charset="0"/>
                        <a:cs typeface="Times New Roman" panose="02020603050405020304" pitchFamily="18" charset="0"/>
                      </a:endParaRPr>
                    </a:p>
                    <a:p>
                      <a:pPr algn="ct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962566481"/>
                  </a:ext>
                </a:extLst>
              </a:tr>
              <a:tr h="1085811">
                <a:tc vMerge="1">
                  <a:txBody>
                    <a:bodyPr/>
                    <a:lstStyle/>
                    <a:p>
                      <a:endParaRPr lang="ru-RU"/>
                    </a:p>
                  </a:txBody>
                  <a:tcPr/>
                </a:tc>
                <a:tc vMerge="1">
                  <a:txBody>
                    <a:bodyPr/>
                    <a:lstStyle/>
                    <a:p>
                      <a:endParaRPr lang="ru-RU"/>
                    </a:p>
                  </a:txBody>
                  <a:tcPr/>
                </a:tc>
                <a:tc>
                  <a:txBody>
                    <a:bodyPr/>
                    <a:lstStyle/>
                    <a:p>
                      <a:pPr marL="71755" marR="71755">
                        <a:spcAft>
                          <a:spcPts val="0"/>
                        </a:spcAft>
                      </a:pPr>
                      <a:r>
                        <a:rPr lang="ru-RU" sz="1200" kern="1200">
                          <a:effectLst/>
                          <a:latin typeface="Times New Roman" panose="02020603050405020304" pitchFamily="18" charset="0"/>
                          <a:cs typeface="Times New Roman" panose="02020603050405020304" pitchFamily="18" charset="0"/>
                        </a:rPr>
                        <a:t>санатсыз</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spcAft>
                          <a:spcPts val="0"/>
                        </a:spcAft>
                      </a:pPr>
                      <a:r>
                        <a:rPr lang="ru-RU" sz="1200">
                          <a:effectLst/>
                          <a:latin typeface="Times New Roman" panose="02020603050405020304" pitchFamily="18" charset="0"/>
                          <a:cs typeface="Times New Roman" panose="02020603050405020304" pitchFamily="18" charset="0"/>
                        </a:rPr>
                        <a:t>модератор</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spcAft>
                          <a:spcPts val="0"/>
                        </a:spcAft>
                      </a:pPr>
                      <a:r>
                        <a:rPr lang="kk-KZ" sz="1200" kern="1200">
                          <a:effectLst/>
                          <a:latin typeface="Times New Roman" panose="02020603050405020304" pitchFamily="18" charset="0"/>
                          <a:cs typeface="Times New Roman" panose="02020603050405020304" pitchFamily="18" charset="0"/>
                        </a:rPr>
                        <a:t>сарапшы</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spcAft>
                          <a:spcPts val="0"/>
                        </a:spcAft>
                      </a:pPr>
                      <a:r>
                        <a:rPr lang="ru-RU" sz="1200" kern="1200">
                          <a:effectLst/>
                          <a:latin typeface="Times New Roman" panose="02020603050405020304" pitchFamily="18" charset="0"/>
                          <a:cs typeface="Times New Roman" panose="02020603050405020304" pitchFamily="18" charset="0"/>
                        </a:rPr>
                        <a:t>з</a:t>
                      </a:r>
                      <a:r>
                        <a:rPr lang="kk-KZ" sz="1200" kern="1200">
                          <a:effectLst/>
                          <a:latin typeface="Times New Roman" panose="02020603050405020304" pitchFamily="18" charset="0"/>
                          <a:cs typeface="Times New Roman" panose="02020603050405020304" pitchFamily="18" charset="0"/>
                        </a:rPr>
                        <a:t>ерттеуші</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spcAft>
                          <a:spcPts val="0"/>
                        </a:spcAft>
                      </a:pPr>
                      <a:r>
                        <a:rPr lang="kk-KZ" sz="1200" kern="1200">
                          <a:effectLst/>
                          <a:latin typeface="Times New Roman" panose="02020603050405020304" pitchFamily="18" charset="0"/>
                          <a:cs typeface="Times New Roman" panose="02020603050405020304" pitchFamily="18" charset="0"/>
                        </a:rPr>
                        <a:t>8жылға дейін</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spcAft>
                          <a:spcPts val="0"/>
                        </a:spcAft>
                      </a:pPr>
                      <a:r>
                        <a:rPr lang="kk-KZ" sz="1200" kern="1200">
                          <a:effectLst/>
                          <a:latin typeface="Times New Roman" panose="02020603050405020304" pitchFamily="18" charset="0"/>
                          <a:cs typeface="Times New Roman" panose="02020603050405020304" pitchFamily="18" charset="0"/>
                        </a:rPr>
                        <a:t>20 жылға дейін</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spcAft>
                          <a:spcPts val="0"/>
                        </a:spcAft>
                      </a:pPr>
                      <a:r>
                        <a:rPr lang="kk-KZ" sz="1200" kern="1200">
                          <a:effectLst/>
                          <a:latin typeface="Times New Roman" panose="02020603050405020304" pitchFamily="18" charset="0"/>
                          <a:cs typeface="Times New Roman" panose="02020603050405020304" pitchFamily="18" charset="0"/>
                        </a:rPr>
                        <a:t>20-30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spcAft>
                          <a:spcPts val="0"/>
                        </a:spcAft>
                      </a:pPr>
                      <a:r>
                        <a:rPr lang="kk-KZ" sz="1200" kern="1200">
                          <a:effectLst/>
                          <a:latin typeface="Times New Roman" panose="02020603050405020304" pitchFamily="18" charset="0"/>
                          <a:cs typeface="Times New Roman" panose="02020603050405020304" pitchFamily="18" charset="0"/>
                        </a:rPr>
                        <a:t>30-40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spcAft>
                          <a:spcPts val="0"/>
                        </a:spcAft>
                      </a:pPr>
                      <a:r>
                        <a:rPr lang="kk-KZ" sz="1200" kern="1200">
                          <a:effectLst/>
                          <a:latin typeface="Times New Roman" panose="02020603050405020304" pitchFamily="18" charset="0"/>
                          <a:cs typeface="Times New Roman" panose="02020603050405020304" pitchFamily="18" charset="0"/>
                        </a:rPr>
                        <a:t>40-60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extLst>
                  <a:ext uri="{0D108BD9-81ED-4DB2-BD59-A6C34878D82A}">
                    <a16:rowId xmlns:a16="http://schemas.microsoft.com/office/drawing/2014/main" val="2856518367"/>
                  </a:ext>
                </a:extLst>
              </a:tr>
              <a:tr h="540070">
                <a:tc>
                  <a:txBody>
                    <a:bodyPr/>
                    <a:lstStyle/>
                    <a:p>
                      <a:r>
                        <a:rPr lang="kk-KZ" sz="1200" kern="1200">
                          <a:effectLst/>
                          <a:latin typeface="Times New Roman" panose="02020603050405020304" pitchFamily="18" charset="0"/>
                          <a:cs typeface="Times New Roman" panose="02020603050405020304" pitchFamily="18" charset="0"/>
                        </a:rPr>
                        <a:t>2021-2022</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a:effectLst/>
                          <a:latin typeface="Times New Roman" panose="02020603050405020304" pitchFamily="18" charset="0"/>
                          <a:cs typeface="Times New Roman" panose="02020603050405020304" pitchFamily="18" charset="0"/>
                        </a:rPr>
                        <a:t>26</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a:effectLst/>
                          <a:latin typeface="Times New Roman" panose="02020603050405020304" pitchFamily="18" charset="0"/>
                          <a:cs typeface="Times New Roman" panose="02020603050405020304" pitchFamily="18" charset="0"/>
                        </a:rPr>
                        <a:t>6</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a:effectLst/>
                          <a:latin typeface="Times New Roman" panose="02020603050405020304" pitchFamily="18" charset="0"/>
                          <a:cs typeface="Times New Roman" panose="02020603050405020304" pitchFamily="18" charset="0"/>
                        </a:rPr>
                        <a:t>9</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a:effectLst/>
                          <a:latin typeface="Times New Roman" panose="02020603050405020304" pitchFamily="18" charset="0"/>
                          <a:cs typeface="Times New Roman" panose="02020603050405020304" pitchFamily="18" charset="0"/>
                        </a:rPr>
                        <a:t>8</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a:effectLst/>
                          <a:latin typeface="Times New Roman" panose="02020603050405020304" pitchFamily="18" charset="0"/>
                          <a:cs typeface="Times New Roman" panose="02020603050405020304" pitchFamily="18" charset="0"/>
                        </a:rPr>
                        <a:t>3</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a:effectLst/>
                          <a:latin typeface="Times New Roman" panose="02020603050405020304" pitchFamily="18" charset="0"/>
                          <a:cs typeface="Times New Roman" panose="02020603050405020304" pitchFamily="18" charset="0"/>
                        </a:rPr>
                        <a:t>4</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a:effectLst/>
                          <a:latin typeface="Times New Roman" panose="02020603050405020304" pitchFamily="18" charset="0"/>
                          <a:cs typeface="Times New Roman" panose="02020603050405020304" pitchFamily="18" charset="0"/>
                        </a:rPr>
                        <a:t>12</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a:effectLst/>
                          <a:latin typeface="Times New Roman" panose="02020603050405020304" pitchFamily="18" charset="0"/>
                          <a:cs typeface="Times New Roman" panose="02020603050405020304" pitchFamily="18" charset="0"/>
                        </a:rPr>
                        <a:t>1</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a:effectLst/>
                          <a:latin typeface="Times New Roman" panose="02020603050405020304" pitchFamily="18" charset="0"/>
                          <a:cs typeface="Times New Roman" panose="02020603050405020304" pitchFamily="18" charset="0"/>
                        </a:rPr>
                        <a:t>8</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a:effectLst/>
                          <a:latin typeface="Times New Roman" panose="02020603050405020304" pitchFamily="18" charset="0"/>
                          <a:cs typeface="Times New Roman" panose="02020603050405020304" pitchFamily="18" charset="0"/>
                        </a:rPr>
                        <a:t>1</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3489328"/>
                  </a:ext>
                </a:extLst>
              </a:tr>
              <a:tr h="540070">
                <a:tc>
                  <a:txBody>
                    <a:bodyPr/>
                    <a:lstStyle/>
                    <a:p>
                      <a:r>
                        <a:rPr lang="kk-KZ" sz="1200" kern="1200">
                          <a:effectLst/>
                          <a:latin typeface="Times New Roman" panose="02020603050405020304" pitchFamily="18" charset="0"/>
                          <a:cs typeface="Times New Roman" panose="02020603050405020304" pitchFamily="18" charset="0"/>
                        </a:rPr>
                        <a:t>2022-2023</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a:effectLst/>
                          <a:latin typeface="Times New Roman" panose="02020603050405020304" pitchFamily="18" charset="0"/>
                          <a:cs typeface="Times New Roman" panose="02020603050405020304" pitchFamily="18" charset="0"/>
                        </a:rPr>
                        <a:t>28</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a:effectLst/>
                          <a:latin typeface="Times New Roman" panose="02020603050405020304" pitchFamily="18" charset="0"/>
                          <a:cs typeface="Times New Roman" panose="02020603050405020304" pitchFamily="18" charset="0"/>
                        </a:rPr>
                        <a:t>6</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a:effectLst/>
                          <a:latin typeface="Times New Roman" panose="02020603050405020304" pitchFamily="18" charset="0"/>
                          <a:cs typeface="Times New Roman" panose="02020603050405020304" pitchFamily="18" charset="0"/>
                        </a:rPr>
                        <a:t>9</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a:effectLst/>
                          <a:latin typeface="Times New Roman" panose="02020603050405020304" pitchFamily="18" charset="0"/>
                          <a:cs typeface="Times New Roman" panose="02020603050405020304" pitchFamily="18" charset="0"/>
                        </a:rPr>
                        <a:t>12</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a:effectLst/>
                          <a:latin typeface="Times New Roman" panose="02020603050405020304" pitchFamily="18" charset="0"/>
                          <a:cs typeface="Times New Roman" panose="02020603050405020304" pitchFamily="18" charset="0"/>
                        </a:rPr>
                        <a:t>1</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a:effectLst/>
                          <a:latin typeface="Times New Roman" panose="02020603050405020304" pitchFamily="18" charset="0"/>
                          <a:cs typeface="Times New Roman" panose="02020603050405020304" pitchFamily="18" charset="0"/>
                        </a:rPr>
                        <a:t>6</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a:effectLst/>
                          <a:latin typeface="Times New Roman" panose="02020603050405020304" pitchFamily="18" charset="0"/>
                          <a:cs typeface="Times New Roman" panose="02020603050405020304" pitchFamily="18" charset="0"/>
                        </a:rPr>
                        <a:t>10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a:effectLst/>
                          <a:latin typeface="Times New Roman" panose="02020603050405020304" pitchFamily="18" charset="0"/>
                          <a:cs typeface="Times New Roman" panose="02020603050405020304" pitchFamily="18" charset="0"/>
                        </a:rPr>
                        <a:t>8</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a:effectLst/>
                          <a:latin typeface="Times New Roman" panose="02020603050405020304" pitchFamily="18" charset="0"/>
                          <a:cs typeface="Times New Roman" panose="02020603050405020304" pitchFamily="18" charset="0"/>
                        </a:rPr>
                        <a:t>4</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400" dirty="0">
                          <a:effectLst/>
                          <a:latin typeface="Times New Roman" panose="02020603050405020304" pitchFamily="18" charset="0"/>
                          <a:cs typeface="Times New Roman" panose="02020603050405020304" pitchFamily="18" charset="0"/>
                        </a:rPr>
                        <a:t>0</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0209265"/>
                  </a:ext>
                </a:extLst>
              </a:tr>
              <a:tr h="362987">
                <a:tc>
                  <a:txBody>
                    <a:bodyPr/>
                    <a:lstStyle/>
                    <a:p>
                      <a:r>
                        <a:rPr lang="kk-KZ" sz="1200" kern="1200">
                          <a:effectLst/>
                          <a:latin typeface="Times New Roman" panose="02020603050405020304" pitchFamily="18" charset="0"/>
                          <a:cs typeface="Times New Roman" panose="02020603050405020304" pitchFamily="18" charset="0"/>
                        </a:rPr>
                        <a:t>2023-2024</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1400">
                          <a:effectLst/>
                          <a:latin typeface="Times New Roman" panose="02020603050405020304" pitchFamily="18" charset="0"/>
                          <a:cs typeface="Times New Roman" panose="02020603050405020304" pitchFamily="18" charset="0"/>
                        </a:rPr>
                        <a:t>26</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1400">
                          <a:effectLst/>
                          <a:latin typeface="Times New Roman" panose="02020603050405020304" pitchFamily="18" charset="0"/>
                          <a:cs typeface="Times New Roman" panose="02020603050405020304" pitchFamily="18" charset="0"/>
                        </a:rPr>
                        <a:t>7</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1400">
                          <a:effectLst/>
                          <a:latin typeface="Times New Roman" panose="02020603050405020304" pitchFamily="18" charset="0"/>
                          <a:cs typeface="Times New Roman" panose="02020603050405020304" pitchFamily="18" charset="0"/>
                        </a:rPr>
                        <a:t>10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1400">
                          <a:effectLst/>
                          <a:latin typeface="Times New Roman" panose="02020603050405020304" pitchFamily="18" charset="0"/>
                          <a:cs typeface="Times New Roman" panose="02020603050405020304" pitchFamily="18" charset="0"/>
                        </a:rPr>
                        <a:t>8</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1400">
                          <a:effectLst/>
                          <a:latin typeface="Times New Roman" panose="02020603050405020304" pitchFamily="18" charset="0"/>
                          <a:cs typeface="Times New Roman" panose="02020603050405020304" pitchFamily="18" charset="0"/>
                        </a:rPr>
                        <a:t>1</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1400">
                          <a:effectLst/>
                          <a:latin typeface="Times New Roman" panose="02020603050405020304" pitchFamily="18" charset="0"/>
                          <a:cs typeface="Times New Roman" panose="02020603050405020304" pitchFamily="18" charset="0"/>
                        </a:rPr>
                        <a:t>5</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1400">
                          <a:effectLst/>
                          <a:latin typeface="Times New Roman" panose="02020603050405020304" pitchFamily="18" charset="0"/>
                          <a:cs typeface="Times New Roman" panose="02020603050405020304" pitchFamily="18" charset="0"/>
                        </a:rPr>
                        <a:t>10</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1400">
                          <a:effectLst/>
                          <a:latin typeface="Times New Roman" panose="02020603050405020304" pitchFamily="18" charset="0"/>
                          <a:cs typeface="Times New Roman" panose="02020603050405020304" pitchFamily="18" charset="0"/>
                        </a:rPr>
                        <a:t>7</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1400">
                          <a:effectLst/>
                          <a:latin typeface="Times New Roman" panose="02020603050405020304" pitchFamily="18" charset="0"/>
                          <a:cs typeface="Times New Roman" panose="02020603050405020304" pitchFamily="18" charset="0"/>
                        </a:rPr>
                        <a:t>3</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1400" dirty="0">
                          <a:effectLst/>
                          <a:latin typeface="Times New Roman" panose="02020603050405020304" pitchFamily="18" charset="0"/>
                          <a:cs typeface="Times New Roman" panose="02020603050405020304" pitchFamily="18" charset="0"/>
                        </a:rPr>
                        <a:t>1</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85256770"/>
                  </a:ext>
                </a:extLst>
              </a:tr>
            </a:tbl>
          </a:graphicData>
        </a:graphic>
      </p:graphicFrame>
      <p:graphicFrame>
        <p:nvGraphicFramePr>
          <p:cNvPr id="6" name="Диаграмма 5">
            <a:extLst>
              <a:ext uri="{FF2B5EF4-FFF2-40B4-BE49-F238E27FC236}">
                <a16:creationId xmlns:a16="http://schemas.microsoft.com/office/drawing/2014/main" id="{D84112D1-5753-45D2-890C-18751576E1B0}"/>
              </a:ext>
            </a:extLst>
          </p:cNvPr>
          <p:cNvGraphicFramePr>
            <a:graphicFrameLocks/>
          </p:cNvGraphicFramePr>
          <p:nvPr>
            <p:extLst>
              <p:ext uri="{D42A27DB-BD31-4B8C-83A1-F6EECF244321}">
                <p14:modId xmlns:p14="http://schemas.microsoft.com/office/powerpoint/2010/main" val="3789909104"/>
              </p:ext>
            </p:extLst>
          </p:nvPr>
        </p:nvGraphicFramePr>
        <p:xfrm>
          <a:off x="533400" y="3972299"/>
          <a:ext cx="457200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3">
            <a:extLst>
              <a:ext uri="{FF2B5EF4-FFF2-40B4-BE49-F238E27FC236}">
                <a16:creationId xmlns:a16="http://schemas.microsoft.com/office/drawing/2014/main" id="{48B5D0A0-4069-4155-A9AA-C67A2A97CB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04" t="20625" r="29215" b="26094"/>
          <a:stretch/>
        </p:blipFill>
        <p:spPr bwMode="auto">
          <a:xfrm>
            <a:off x="8788453" y="3874910"/>
            <a:ext cx="3182449" cy="22842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id="{35223133-2D49-4C08-A30F-DAA8DF6C6A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0974" y="1175719"/>
            <a:ext cx="3008786" cy="18635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a:extLst>
              <a:ext uri="{FF2B5EF4-FFF2-40B4-BE49-F238E27FC236}">
                <a16:creationId xmlns:a16="http://schemas.microsoft.com/office/drawing/2014/main" id="{BD733FAA-EBE7-4A7C-89A2-976C460B78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2209" y="3864429"/>
            <a:ext cx="3008785" cy="22947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a:extLst>
              <a:ext uri="{FF2B5EF4-FFF2-40B4-BE49-F238E27FC236}">
                <a16:creationId xmlns:a16="http://schemas.microsoft.com/office/drawing/2014/main" id="{28F304E3-2B10-427C-A686-155506D79E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5999" y="1192183"/>
            <a:ext cx="2789918" cy="18635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200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F04951-D0C6-92FF-8945-DC6982A668A8}"/>
              </a:ext>
            </a:extLst>
          </p:cNvPr>
          <p:cNvSpPr txBox="1"/>
          <p:nvPr/>
        </p:nvSpPr>
        <p:spPr>
          <a:xfrm>
            <a:off x="538843" y="369471"/>
            <a:ext cx="11114314" cy="369332"/>
          </a:xfrm>
          <a:prstGeom prst="rect">
            <a:avLst/>
          </a:prstGeom>
          <a:noFill/>
        </p:spPr>
        <p:txBody>
          <a:bodyPr wrap="square">
            <a:spAutoFit/>
          </a:bodyPr>
          <a:lstStyle/>
          <a:p>
            <a:r>
              <a:rPr lang="ru-RU" b="1" dirty="0" err="1">
                <a:latin typeface="Times New Roman" pitchFamily="18" charset="0"/>
                <a:cs typeface="Times New Roman" pitchFamily="18" charset="0"/>
              </a:rPr>
              <a:t>Мұғалімнің</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шеберлік</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және</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әдістемелік</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дайындық</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жағдайының</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деңгейін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бақылау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талдамасы</a:t>
            </a:r>
            <a:r>
              <a:rPr lang="ru-RU" b="1" dirty="0">
                <a:latin typeface="Times New Roman" pitchFamily="18" charset="0"/>
                <a:cs typeface="Times New Roman" pitchFamily="18" charset="0"/>
              </a:rPr>
              <a:t> </a:t>
            </a:r>
            <a:endParaRPr lang="ru-KZ" dirty="0"/>
          </a:p>
        </p:txBody>
      </p:sp>
      <p:graphicFrame>
        <p:nvGraphicFramePr>
          <p:cNvPr id="6" name="Таблица 6">
            <a:extLst>
              <a:ext uri="{FF2B5EF4-FFF2-40B4-BE49-F238E27FC236}">
                <a16:creationId xmlns:a16="http://schemas.microsoft.com/office/drawing/2014/main" id="{4B8C07D1-121A-A853-5C1C-570814868CEC}"/>
              </a:ext>
            </a:extLst>
          </p:cNvPr>
          <p:cNvGraphicFramePr>
            <a:graphicFrameLocks noGrp="1"/>
          </p:cNvGraphicFramePr>
          <p:nvPr>
            <p:extLst>
              <p:ext uri="{D42A27DB-BD31-4B8C-83A1-F6EECF244321}">
                <p14:modId xmlns:p14="http://schemas.microsoft.com/office/powerpoint/2010/main" val="3660461882"/>
              </p:ext>
            </p:extLst>
          </p:nvPr>
        </p:nvGraphicFramePr>
        <p:xfrm>
          <a:off x="5959927" y="1189917"/>
          <a:ext cx="5693230" cy="4023360"/>
        </p:xfrm>
        <a:graphic>
          <a:graphicData uri="http://schemas.openxmlformats.org/drawingml/2006/table">
            <a:tbl>
              <a:tblPr firstRow="1" bandRow="1">
                <a:tableStyleId>{E8B1032C-EA38-4F05-BA0D-38AFFFC7BED3}</a:tableStyleId>
              </a:tblPr>
              <a:tblGrid>
                <a:gridCol w="2846615">
                  <a:extLst>
                    <a:ext uri="{9D8B030D-6E8A-4147-A177-3AD203B41FA5}">
                      <a16:colId xmlns:a16="http://schemas.microsoft.com/office/drawing/2014/main" val="3330676828"/>
                    </a:ext>
                  </a:extLst>
                </a:gridCol>
                <a:gridCol w="2846615">
                  <a:extLst>
                    <a:ext uri="{9D8B030D-6E8A-4147-A177-3AD203B41FA5}">
                      <a16:colId xmlns:a16="http://schemas.microsoft.com/office/drawing/2014/main" val="3954033226"/>
                    </a:ext>
                  </a:extLst>
                </a:gridCol>
              </a:tblGrid>
              <a:tr h="370840">
                <a:tc>
                  <a:txBody>
                    <a:bodyPr/>
                    <a:lstStyle/>
                    <a:p>
                      <a:r>
                        <a:rPr lang="kk-KZ" dirty="0">
                          <a:latin typeface="Times New Roman" panose="02020603050405020304" pitchFamily="18" charset="0"/>
                          <a:cs typeface="Times New Roman" panose="02020603050405020304" pitchFamily="18" charset="0"/>
                        </a:rPr>
                        <a:t>Күшті жақтары</a:t>
                      </a:r>
                    </a:p>
                    <a:p>
                      <a:r>
                        <a:rPr lang="kk-KZ" b="0" dirty="0">
                          <a:latin typeface="Times New Roman" panose="02020603050405020304" pitchFamily="18" charset="0"/>
                          <a:cs typeface="Times New Roman" panose="02020603050405020304" pitchFamily="18" charset="0"/>
                        </a:rPr>
                        <a:t>Біліктілік арттыру курстарына баруы</a:t>
                      </a:r>
                    </a:p>
                    <a:p>
                      <a:r>
                        <a:rPr lang="ru-RU" sz="1800" b="0" i="0"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0" i="0" kern="1200" dirty="0" err="1">
                          <a:solidFill>
                            <a:schemeClr val="tx1"/>
                          </a:solidFill>
                          <a:effectLst/>
                          <a:latin typeface="Times New Roman" panose="02020603050405020304" pitchFamily="18" charset="0"/>
                          <a:ea typeface="+mn-ea"/>
                          <a:cs typeface="Times New Roman" panose="02020603050405020304" pitchFamily="18" charset="0"/>
                        </a:rPr>
                        <a:t>Жаңа</a:t>
                      </a:r>
                      <a:r>
                        <a:rPr lang="ru-RU" sz="1800" b="0" i="0"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0" i="0" kern="1200" dirty="0" err="1">
                          <a:solidFill>
                            <a:schemeClr val="tx1"/>
                          </a:solidFill>
                          <a:effectLst/>
                          <a:latin typeface="Times New Roman" panose="02020603050405020304" pitchFamily="18" charset="0"/>
                          <a:ea typeface="+mn-ea"/>
                          <a:cs typeface="Times New Roman" panose="02020603050405020304" pitchFamily="18" charset="0"/>
                        </a:rPr>
                        <a:t>технологияны</a:t>
                      </a:r>
                      <a:r>
                        <a:rPr lang="ru-RU" sz="1800" b="0" i="0"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0" i="0" kern="1200" dirty="0" err="1">
                          <a:solidFill>
                            <a:schemeClr val="tx1"/>
                          </a:solidFill>
                          <a:effectLst/>
                          <a:latin typeface="Times New Roman" panose="02020603050405020304" pitchFamily="18" charset="0"/>
                          <a:ea typeface="+mn-ea"/>
                          <a:cs typeface="Times New Roman" panose="02020603050405020304" pitchFamily="18" charset="0"/>
                        </a:rPr>
                        <a:t>тиімді</a:t>
                      </a:r>
                      <a:r>
                        <a:rPr lang="ru-RU" sz="1800" b="0" i="0"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0" i="0" kern="1200" dirty="0" err="1">
                          <a:solidFill>
                            <a:schemeClr val="tx1"/>
                          </a:solidFill>
                          <a:effectLst/>
                          <a:latin typeface="Times New Roman" panose="02020603050405020304" pitchFamily="18" charset="0"/>
                          <a:ea typeface="+mn-ea"/>
                          <a:cs typeface="Times New Roman" panose="02020603050405020304" pitchFamily="18" charset="0"/>
                        </a:rPr>
                        <a:t>пайдалану</a:t>
                      </a:r>
                      <a:endParaRPr lang="ru-RU" sz="1800" b="0" i="0" kern="1200" dirty="0">
                        <a:solidFill>
                          <a:schemeClr val="tx1"/>
                        </a:solidFill>
                        <a:effectLst/>
                        <a:latin typeface="Times New Roman" panose="02020603050405020304" pitchFamily="18" charset="0"/>
                        <a:ea typeface="+mn-ea"/>
                        <a:cs typeface="Times New Roman" panose="02020603050405020304" pitchFamily="18" charset="0"/>
                      </a:endParaRPr>
                    </a:p>
                    <a:p>
                      <a:r>
                        <a:rPr lang="kk-KZ" b="0" dirty="0">
                          <a:latin typeface="Times New Roman" panose="02020603050405020304" pitchFamily="18" charset="0"/>
                          <a:cs typeface="Times New Roman" panose="02020603050405020304" pitchFamily="18" charset="0"/>
                        </a:rPr>
                        <a:t>Ұстаздардың аудандық, облыстық байқауларға қатысуы</a:t>
                      </a:r>
                    </a:p>
                    <a:p>
                      <a:endParaRPr lang="ru-KZ" b="0" dirty="0">
                        <a:latin typeface="Times New Roman" panose="02020603050405020304" pitchFamily="18" charset="0"/>
                        <a:cs typeface="Times New Roman" panose="02020603050405020304" pitchFamily="18" charset="0"/>
                      </a:endParaRPr>
                    </a:p>
                  </a:txBody>
                  <a:tcPr/>
                </a:tc>
                <a:tc>
                  <a:txBody>
                    <a:bodyPr/>
                    <a:lstStyle/>
                    <a:p>
                      <a:r>
                        <a:rPr lang="kk-KZ" dirty="0">
                          <a:latin typeface="Times New Roman" panose="02020603050405020304" pitchFamily="18" charset="0"/>
                          <a:cs typeface="Times New Roman" panose="02020603050405020304" pitchFamily="18" charset="0"/>
                        </a:rPr>
                        <a:t>Әлсіз жақтары</a:t>
                      </a:r>
                    </a:p>
                    <a:p>
                      <a:r>
                        <a:rPr lang="kk-KZ" b="0" dirty="0">
                          <a:latin typeface="Times New Roman" panose="02020603050405020304" pitchFamily="18" charset="0"/>
                          <a:cs typeface="Times New Roman" panose="02020603050405020304" pitchFamily="18" charset="0"/>
                        </a:rPr>
                        <a:t>Педагогикалық кадрлардың сапалық құрамының төмендігі</a:t>
                      </a:r>
                    </a:p>
                    <a:p>
                      <a:r>
                        <a:rPr lang="kk-KZ" b="0" dirty="0">
                          <a:latin typeface="Times New Roman" panose="02020603050405020304" pitchFamily="18" charset="0"/>
                          <a:cs typeface="Times New Roman" panose="02020603050405020304" pitchFamily="18" charset="0"/>
                        </a:rPr>
                        <a:t>Педагогтардың біліктілік курстарына сирек баруы</a:t>
                      </a:r>
                      <a:endParaRPr lang="ru-KZ"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51871134"/>
                  </a:ext>
                </a:extLst>
              </a:tr>
              <a:tr h="370840">
                <a:tc>
                  <a:txBody>
                    <a:bodyPr/>
                    <a:lstStyle/>
                    <a:p>
                      <a:r>
                        <a:rPr lang="kk-KZ" b="1" dirty="0">
                          <a:latin typeface="Times New Roman" panose="02020603050405020304" pitchFamily="18" charset="0"/>
                          <a:cs typeface="Times New Roman" panose="02020603050405020304" pitchFamily="18" charset="0"/>
                        </a:rPr>
                        <a:t>Мүмкіндіктері</a:t>
                      </a:r>
                    </a:p>
                    <a:p>
                      <a:r>
                        <a:rPr lang="ru-RU" sz="1800" b="0" i="0" kern="1200" dirty="0" err="1">
                          <a:solidFill>
                            <a:schemeClr val="tx1"/>
                          </a:solidFill>
                          <a:effectLst/>
                          <a:latin typeface="Times New Roman" panose="02020603050405020304" pitchFamily="18" charset="0"/>
                          <a:ea typeface="+mn-ea"/>
                          <a:cs typeface="Times New Roman" panose="02020603050405020304" pitchFamily="18" charset="0"/>
                        </a:rPr>
                        <a:t>Мұғалімдердің</a:t>
                      </a:r>
                      <a:r>
                        <a:rPr lang="ru-RU" sz="1800" b="0" i="0"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0" i="0" kern="1200" dirty="0" err="1">
                          <a:solidFill>
                            <a:schemeClr val="tx1"/>
                          </a:solidFill>
                          <a:effectLst/>
                          <a:latin typeface="Times New Roman" panose="02020603050405020304" pitchFamily="18" charset="0"/>
                          <a:ea typeface="+mn-ea"/>
                          <a:cs typeface="Times New Roman" panose="02020603050405020304" pitchFamily="18" charset="0"/>
                        </a:rPr>
                        <a:t>өзіндік</a:t>
                      </a:r>
                      <a:r>
                        <a:rPr lang="ru-RU" sz="1800" b="0" i="0"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0" i="0" kern="1200" dirty="0" err="1">
                          <a:solidFill>
                            <a:schemeClr val="tx1"/>
                          </a:solidFill>
                          <a:effectLst/>
                          <a:latin typeface="Times New Roman" panose="02020603050405020304" pitchFamily="18" charset="0"/>
                          <a:ea typeface="+mn-ea"/>
                          <a:cs typeface="Times New Roman" panose="02020603050405020304" pitchFamily="18" charset="0"/>
                        </a:rPr>
                        <a:t>білім</a:t>
                      </a:r>
                      <a:r>
                        <a:rPr lang="ru-RU" sz="1800" b="0" i="0"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0" i="0" kern="1200" dirty="0" err="1">
                          <a:solidFill>
                            <a:schemeClr val="tx1"/>
                          </a:solidFill>
                          <a:effectLst/>
                          <a:latin typeface="Times New Roman" panose="02020603050405020304" pitchFamily="18" charset="0"/>
                          <a:ea typeface="+mn-ea"/>
                          <a:cs typeface="Times New Roman" panose="02020603050405020304" pitchFamily="18" charset="0"/>
                        </a:rPr>
                        <a:t>жетілдіру</a:t>
                      </a:r>
                      <a:r>
                        <a:rPr lang="ru-RU" sz="1800" b="0" i="0"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0" i="0" kern="1200" dirty="0" err="1">
                          <a:solidFill>
                            <a:schemeClr val="tx1"/>
                          </a:solidFill>
                          <a:effectLst/>
                          <a:latin typeface="Times New Roman" panose="02020603050405020304" pitchFamily="18" charset="0"/>
                          <a:ea typeface="+mn-ea"/>
                          <a:cs typeface="Times New Roman" panose="02020603050405020304" pitchFamily="18" charset="0"/>
                        </a:rPr>
                        <a:t>жұмыстарына</a:t>
                      </a:r>
                      <a:r>
                        <a:rPr lang="ru-RU" sz="1800" b="0" i="0"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0" i="0" kern="1200" dirty="0" err="1">
                          <a:solidFill>
                            <a:schemeClr val="tx1"/>
                          </a:solidFill>
                          <a:effectLst/>
                          <a:latin typeface="Times New Roman" panose="02020603050405020304" pitchFamily="18" charset="0"/>
                          <a:ea typeface="+mn-ea"/>
                          <a:cs typeface="Times New Roman" panose="02020603050405020304" pitchFamily="18" charset="0"/>
                        </a:rPr>
                        <a:t>ынталану</a:t>
                      </a:r>
                      <a:endParaRPr lang="ru-RU" sz="1800" b="0" i="0" kern="1200" dirty="0">
                        <a:solidFill>
                          <a:schemeClr val="tx1"/>
                        </a:solidFill>
                        <a:effectLst/>
                        <a:latin typeface="Times New Roman" panose="02020603050405020304" pitchFamily="18" charset="0"/>
                        <a:ea typeface="+mn-ea"/>
                        <a:cs typeface="Times New Roman" panose="02020603050405020304" pitchFamily="18" charset="0"/>
                      </a:endParaRPr>
                    </a:p>
                    <a:p>
                      <a:endParaRPr lang="ru-KZ" dirty="0">
                        <a:latin typeface="Times New Roman" panose="02020603050405020304" pitchFamily="18" charset="0"/>
                        <a:cs typeface="Times New Roman" panose="02020603050405020304" pitchFamily="18" charset="0"/>
                      </a:endParaRPr>
                    </a:p>
                  </a:txBody>
                  <a:tcPr/>
                </a:tc>
                <a:tc>
                  <a:txBody>
                    <a:bodyPr/>
                    <a:lstStyle/>
                    <a:p>
                      <a:r>
                        <a:rPr lang="kk-KZ" b="1" dirty="0">
                          <a:latin typeface="Times New Roman" panose="02020603050405020304" pitchFamily="18" charset="0"/>
                          <a:cs typeface="Times New Roman" panose="02020603050405020304" pitchFamily="18" charset="0"/>
                        </a:rPr>
                        <a:t>Қауіптер</a:t>
                      </a:r>
                    </a:p>
                    <a:p>
                      <a:r>
                        <a:rPr lang="kk-KZ" dirty="0">
                          <a:latin typeface="Times New Roman" panose="02020603050405020304" pitchFamily="18" charset="0"/>
                          <a:cs typeface="Times New Roman" panose="02020603050405020304" pitchFamily="18" charset="0"/>
                        </a:rPr>
                        <a:t>Өзара сабақ алмасу аздығы</a:t>
                      </a:r>
                    </a:p>
                    <a:p>
                      <a:r>
                        <a:rPr lang="kk-KZ" dirty="0">
                          <a:latin typeface="Times New Roman" panose="02020603050405020304" pitchFamily="18" charset="0"/>
                          <a:cs typeface="Times New Roman" panose="02020603050405020304" pitchFamily="18" charset="0"/>
                        </a:rPr>
                        <a:t>Оқу мен оқытудың жаңа әдіс тәсілдерін үнемі қолданбау</a:t>
                      </a:r>
                      <a:endParaRPr lang="ru-KZ"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6943286"/>
                  </a:ext>
                </a:extLst>
              </a:tr>
            </a:tbl>
          </a:graphicData>
        </a:graphic>
      </p:graphicFrame>
      <p:sp>
        <p:nvSpPr>
          <p:cNvPr id="7" name="TextBox 6">
            <a:extLst>
              <a:ext uri="{FF2B5EF4-FFF2-40B4-BE49-F238E27FC236}">
                <a16:creationId xmlns:a16="http://schemas.microsoft.com/office/drawing/2014/main" id="{D783E449-06E0-4838-8F2C-1B16FCDBC0A3}"/>
              </a:ext>
            </a:extLst>
          </p:cNvPr>
          <p:cNvSpPr txBox="1"/>
          <p:nvPr/>
        </p:nvSpPr>
        <p:spPr>
          <a:xfrm>
            <a:off x="620487" y="939440"/>
            <a:ext cx="5094513" cy="4247317"/>
          </a:xfrm>
          <a:prstGeom prst="rect">
            <a:avLst/>
          </a:prstGeom>
          <a:noFill/>
        </p:spPr>
        <p:txBody>
          <a:bodyPr wrap="square">
            <a:spAutoFit/>
          </a:bodyPr>
          <a:lstStyle/>
          <a:p>
            <a:r>
              <a:rPr lang="kk-KZ" sz="1800" b="1" kern="1200" dirty="0">
                <a:solidFill>
                  <a:srgbClr val="000000"/>
                </a:solidFill>
                <a:effectLst/>
                <a:latin typeface="Times New Roman" panose="02020603050405020304" pitchFamily="18" charset="0"/>
                <a:ea typeface="Times New Roman" panose="02020603050405020304" pitchFamily="18" charset="0"/>
              </a:rPr>
              <a:t>Қорытынды</a:t>
            </a:r>
            <a:r>
              <a:rPr lang="kk-KZ" sz="1800" kern="1200" dirty="0">
                <a:solidFill>
                  <a:srgbClr val="000000"/>
                </a:solidFill>
                <a:effectLst/>
                <a:latin typeface="Times New Roman" panose="02020603050405020304" pitchFamily="18" charset="0"/>
                <a:ea typeface="Times New Roman" panose="02020603050405020304" pitchFamily="18" charset="0"/>
              </a:rPr>
              <a:t>: Педагогтардың сапалық құрамы төмен</a:t>
            </a:r>
            <a:endParaRPr lang="ru-RU" sz="1600" dirty="0">
              <a:effectLst/>
              <a:latin typeface="Times New Roman" panose="02020603050405020304" pitchFamily="18" charset="0"/>
              <a:ea typeface="Times New Roman" panose="02020603050405020304" pitchFamily="18" charset="0"/>
            </a:endParaRPr>
          </a:p>
          <a:p>
            <a:r>
              <a:rPr lang="kk-KZ" sz="1800" b="1" kern="1200" dirty="0">
                <a:solidFill>
                  <a:srgbClr val="000000"/>
                </a:solidFill>
                <a:effectLst/>
                <a:latin typeface="Times New Roman" panose="02020603050405020304" pitchFamily="18" charset="0"/>
                <a:ea typeface="Times New Roman" panose="02020603050405020304" pitchFamily="18" charset="0"/>
              </a:rPr>
              <a:t>Мәселе:</a:t>
            </a:r>
            <a:endParaRPr lang="ru-RU" sz="16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kk-KZ" sz="1800" kern="1200" dirty="0">
                <a:solidFill>
                  <a:srgbClr val="000000"/>
                </a:solidFill>
                <a:effectLst/>
                <a:latin typeface="Times New Roman" panose="02020603050405020304" pitchFamily="18" charset="0"/>
                <a:ea typeface="Times New Roman" panose="02020603050405020304" pitchFamily="18" charset="0"/>
              </a:rPr>
              <a:t>Сарапшылардың саны </a:t>
            </a:r>
            <a:r>
              <a:rPr lang="ru-RU" sz="1800" kern="1200" dirty="0">
                <a:solidFill>
                  <a:srgbClr val="000000"/>
                </a:solidFill>
                <a:effectLst/>
                <a:latin typeface="Times New Roman" panose="02020603050405020304" pitchFamily="18" charset="0"/>
                <a:ea typeface="Times New Roman" panose="02020603050405020304" pitchFamily="18" charset="0"/>
              </a:rPr>
              <a:t>12</a:t>
            </a:r>
            <a:r>
              <a:rPr lang="kk-KZ" sz="1800" kern="1200" dirty="0">
                <a:solidFill>
                  <a:srgbClr val="000000"/>
                </a:solidFill>
                <a:effectLst/>
                <a:latin typeface="Times New Roman" panose="02020603050405020304" pitchFamily="18" charset="0"/>
                <a:ea typeface="Times New Roman" panose="02020603050405020304" pitchFamily="18" charset="0"/>
              </a:rPr>
              <a:t>-ден </a:t>
            </a:r>
            <a:r>
              <a:rPr lang="ru-RU" sz="1800" kern="1200" dirty="0">
                <a:solidFill>
                  <a:srgbClr val="000000"/>
                </a:solidFill>
                <a:effectLst/>
                <a:latin typeface="Times New Roman" panose="02020603050405020304" pitchFamily="18" charset="0"/>
                <a:ea typeface="Times New Roman" panose="02020603050405020304" pitchFamily="18" charset="0"/>
              </a:rPr>
              <a:t>8-</a:t>
            </a:r>
            <a:r>
              <a:rPr lang="kk-KZ" sz="1800" kern="1200" dirty="0">
                <a:solidFill>
                  <a:srgbClr val="000000"/>
                </a:solidFill>
                <a:effectLst/>
                <a:latin typeface="Times New Roman" panose="02020603050405020304" pitchFamily="18" charset="0"/>
                <a:ea typeface="Times New Roman" panose="02020603050405020304" pitchFamily="18" charset="0"/>
              </a:rPr>
              <a:t>ге кеміді</a:t>
            </a:r>
            <a:endParaRPr lang="ru-RU" sz="16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kk-KZ" sz="1800" kern="1200" dirty="0">
                <a:solidFill>
                  <a:srgbClr val="000000"/>
                </a:solidFill>
                <a:effectLst/>
                <a:latin typeface="Times New Roman" panose="02020603050405020304" pitchFamily="18" charset="0"/>
                <a:ea typeface="Times New Roman" panose="02020603050405020304" pitchFamily="18" charset="0"/>
              </a:rPr>
              <a:t>Жас мамандар үлесінің көптігі</a:t>
            </a:r>
            <a:endParaRPr lang="ru-RU" sz="1600" dirty="0">
              <a:effectLst/>
              <a:latin typeface="Times New Roman" panose="02020603050405020304" pitchFamily="18" charset="0"/>
              <a:ea typeface="Times New Roman" panose="02020603050405020304" pitchFamily="18" charset="0"/>
            </a:endParaRPr>
          </a:p>
          <a:p>
            <a:r>
              <a:rPr lang="kk-KZ" sz="1800" b="1" kern="1200" dirty="0">
                <a:solidFill>
                  <a:srgbClr val="000000"/>
                </a:solidFill>
                <a:effectLst/>
                <a:latin typeface="Times New Roman" panose="02020603050405020304" pitchFamily="18" charset="0"/>
                <a:ea typeface="Times New Roman" panose="02020603050405020304" pitchFamily="18" charset="0"/>
              </a:rPr>
              <a:t>Шешу жолдары</a:t>
            </a:r>
            <a:r>
              <a:rPr lang="kk-KZ" sz="1800" kern="1200" dirty="0">
                <a:solidFill>
                  <a:srgbClr val="000000"/>
                </a:solidFill>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kk-KZ" sz="1800" kern="1200" dirty="0">
                <a:solidFill>
                  <a:srgbClr val="000000"/>
                </a:solidFill>
                <a:effectLst/>
                <a:latin typeface="Times New Roman" panose="02020603050405020304" pitchFamily="18" charset="0"/>
                <a:ea typeface="Times New Roman" panose="02020603050405020304" pitchFamily="18" charset="0"/>
              </a:rPr>
              <a:t>Мұғалімнің кәсіби өсуі үшін түрлі бірлестіктердің жұмысын ұйымдастыру</a:t>
            </a:r>
            <a:endParaRPr lang="ru-RU" sz="1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kk-KZ" sz="1800" kern="1200" dirty="0">
                <a:solidFill>
                  <a:srgbClr val="000000"/>
                </a:solidFill>
                <a:effectLst/>
                <a:latin typeface="Times New Roman" panose="02020603050405020304" pitchFamily="18" charset="0"/>
                <a:ea typeface="Times New Roman" panose="02020603050405020304" pitchFamily="18" charset="0"/>
              </a:rPr>
              <a:t>Педагогикалық ұжымның әдістемелік жұмысын жетілдіруге бағытталған </a:t>
            </a:r>
            <a:r>
              <a:rPr lang="en-US" sz="1800" kern="1200" dirty="0">
                <a:solidFill>
                  <a:srgbClr val="000000"/>
                </a:solidFill>
                <a:effectLst/>
                <a:latin typeface="Times New Roman" panose="02020603050405020304" pitchFamily="18" charset="0"/>
                <a:ea typeface="Times New Roman" panose="02020603050405020304" pitchFamily="18" charset="0"/>
              </a:rPr>
              <a:t>Lesson Study </a:t>
            </a:r>
            <a:r>
              <a:rPr lang="kk-KZ" sz="1800" kern="1200" dirty="0">
                <a:solidFill>
                  <a:srgbClr val="000000"/>
                </a:solidFill>
                <a:effectLst/>
                <a:latin typeface="Times New Roman" panose="02020603050405020304" pitchFamily="18" charset="0"/>
                <a:ea typeface="Times New Roman" panose="02020603050405020304" pitchFamily="18" charset="0"/>
              </a:rPr>
              <a:t>зерттеулерін ұйымдастыру</a:t>
            </a:r>
            <a:endParaRPr lang="ru-RU" sz="1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kk-KZ" sz="1800" kern="1200" dirty="0">
                <a:solidFill>
                  <a:srgbClr val="000000"/>
                </a:solidFill>
                <a:effectLst/>
                <a:latin typeface="Times New Roman" panose="02020603050405020304" pitchFamily="18" charset="0"/>
                <a:ea typeface="Times New Roman" panose="02020603050405020304" pitchFamily="18" charset="0"/>
              </a:rPr>
              <a:t>Біліктілікті арттыру курстарына жіберу.</a:t>
            </a:r>
            <a:endParaRPr lang="ru-RU" sz="1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kk-KZ" sz="1800" kern="1200" dirty="0">
                <a:solidFill>
                  <a:srgbClr val="000000"/>
                </a:solidFill>
                <a:effectLst/>
                <a:latin typeface="Times New Roman" panose="02020603050405020304" pitchFamily="18" charset="0"/>
                <a:ea typeface="Times New Roman" panose="02020603050405020304" pitchFamily="18" charset="0"/>
              </a:rPr>
              <a:t>Педагогтардың біліктіліктерін арттыру мақсатында семинарлар өткізу және сабақты зерттеуді ұйымдастыру</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5928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B636E9-9A23-4C3E-A4F5-2FE1E3817D89}"/>
              </a:ext>
            </a:extLst>
          </p:cNvPr>
          <p:cNvSpPr txBox="1"/>
          <p:nvPr/>
        </p:nvSpPr>
        <p:spPr>
          <a:xfrm>
            <a:off x="87085" y="166692"/>
            <a:ext cx="10450286" cy="369332"/>
          </a:xfrm>
          <a:prstGeom prst="rect">
            <a:avLst/>
          </a:prstGeom>
          <a:noFill/>
        </p:spPr>
        <p:txBody>
          <a:bodyPr wrap="square">
            <a:spAutoFit/>
          </a:bodyPr>
          <a:lstStyle/>
          <a:p>
            <a:pPr algn="ctr"/>
            <a:r>
              <a:rPr lang="kk-KZ" sz="1800" b="1" dirty="0">
                <a:effectLst/>
                <a:latin typeface="Times New Roman" panose="02020603050405020304" pitchFamily="18" charset="0"/>
                <a:ea typeface="Times New Roman" panose="02020603050405020304" pitchFamily="18" charset="0"/>
              </a:rPr>
              <a:t>VІ. ТӘРБИЕ ПРОЦЕСІНІҢ, ӨТКІЗІЛГЕН ІС –ШАРАЛАРДЫҢ САПАСЫН БАҚЫЛАУ</a:t>
            </a:r>
            <a:endParaRPr lang="ru-RU" sz="1600" dirty="0">
              <a:effectLst/>
              <a:latin typeface="Times New Roman" panose="02020603050405020304" pitchFamily="18" charset="0"/>
              <a:ea typeface="Times New Roman" panose="02020603050405020304" pitchFamily="18" charset="0"/>
            </a:endParaRPr>
          </a:p>
        </p:txBody>
      </p:sp>
      <p:pic>
        <p:nvPicPr>
          <p:cNvPr id="7" name="Рисунок 6">
            <a:extLst>
              <a:ext uri="{FF2B5EF4-FFF2-40B4-BE49-F238E27FC236}">
                <a16:creationId xmlns:a16="http://schemas.microsoft.com/office/drawing/2014/main" id="{2F12914B-6781-43C3-95AC-D271C6B708D8}"/>
              </a:ext>
            </a:extLst>
          </p:cNvPr>
          <p:cNvPicPr>
            <a:picLocks noChangeAspect="1"/>
          </p:cNvPicPr>
          <p:nvPr/>
        </p:nvPicPr>
        <p:blipFill rotWithShape="1">
          <a:blip r:embed="rId2"/>
          <a:srcRect l="28660" t="25080" r="14286" b="16349"/>
          <a:stretch/>
        </p:blipFill>
        <p:spPr>
          <a:xfrm>
            <a:off x="391886" y="707570"/>
            <a:ext cx="11244943" cy="5878287"/>
          </a:xfrm>
          <a:prstGeom prst="rect">
            <a:avLst/>
          </a:prstGeom>
        </p:spPr>
      </p:pic>
    </p:spTree>
    <p:extLst>
      <p:ext uri="{BB962C8B-B14F-4D97-AF65-F5344CB8AC3E}">
        <p14:creationId xmlns:p14="http://schemas.microsoft.com/office/powerpoint/2010/main" val="3605927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821574" y="507075"/>
            <a:ext cx="10515600" cy="6176963"/>
          </a:xfrm>
        </p:spPr>
        <p:txBody>
          <a:bodyPr>
            <a:normAutofit fontScale="55000" lnSpcReduction="20000"/>
          </a:bodyPr>
          <a:lstStyle/>
          <a:p>
            <a:pPr marL="0" indent="0" algn="ctr">
              <a:lnSpc>
                <a:spcPct val="115000"/>
              </a:lnSpc>
              <a:spcAft>
                <a:spcPts val="0"/>
              </a:spcAft>
              <a:buNone/>
            </a:pPr>
            <a:r>
              <a:rPr lang="kk-KZ" sz="5100" b="1" i="1" dirty="0">
                <a:latin typeface="Times New Roman" panose="02020603050405020304" pitchFamily="18" charset="0"/>
                <a:ea typeface="Times New Roman" panose="02020603050405020304" pitchFamily="18" charset="0"/>
                <a:cs typeface="Times New Roman" panose="02020603050405020304" pitchFamily="18" charset="0"/>
              </a:rPr>
              <a:t>Мектепішілік бақылаудың мақсаты:</a:t>
            </a:r>
            <a:endParaRPr lang="ru-RU" sz="5100" b="1" i="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0"/>
              </a:spcAft>
              <a:buNone/>
            </a:pPr>
            <a:r>
              <a:rPr lang="kk-KZ" dirty="0">
                <a:latin typeface="Times New Roman" panose="02020603050405020304" pitchFamily="18" charset="0"/>
                <a:ea typeface="Calibri" panose="020F0502020204030204" pitchFamily="34" charset="0"/>
                <a:cs typeface="Times New Roman" panose="02020603050405020304" pitchFamily="18" charset="0"/>
              </a:rPr>
              <a:t>1.Педагогикалық процестің жұмыс барысы мен дамуының Қазақстан Республикасының мемлекеттік білім беру стандартының талаптарына сәйкестендіре отырып, о</a:t>
            </a:r>
            <a:r>
              <a:rPr lang="kk-KZ" dirty="0">
                <a:latin typeface="Times New Roman" panose="02020603050405020304" pitchFamily="18" charset="0"/>
                <a:ea typeface="Times New Roman" panose="02020603050405020304" pitchFamily="18" charset="0"/>
                <a:cs typeface="Times New Roman" panose="02020603050405020304" pitchFamily="18" charset="0"/>
              </a:rPr>
              <a:t>қушының жеке ерекшеліктерін, қызығушылықтарын, білім беру мүмкіндіктерін және денсаулық жағдайын ескеріп, оқушылардың даму динамикасын, педагогтердің білім беру әлеуетін іске асыру негізінде оқу процесін жетілдіру.</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r>
              <a:rPr lang="kk-KZ" i="1" dirty="0">
                <a:latin typeface="Times New Roman" panose="02020603050405020304" pitchFamily="18" charset="0"/>
                <a:ea typeface="Calibri" panose="020F0502020204030204" pitchFamily="34" charset="0"/>
                <a:cs typeface="Times New Roman" panose="02020603050405020304" pitchFamily="18" charset="0"/>
              </a:rPr>
              <a:t> </a:t>
            </a:r>
          </a:p>
          <a:p>
            <a:pPr marL="0" indent="0" algn="ctr">
              <a:buNone/>
            </a:pPr>
            <a:r>
              <a:rPr lang="kk-KZ" sz="4500" b="1" i="1" dirty="0">
                <a:latin typeface="Times New Roman" panose="02020603050405020304" pitchFamily="18" charset="0"/>
                <a:cs typeface="Times New Roman" panose="02020603050405020304" pitchFamily="18" charset="0"/>
              </a:rPr>
              <a:t>Мектепішілік бақылау міндеттері:</a:t>
            </a:r>
            <a:endParaRPr lang="ru-RU" sz="4500" b="1" i="1" dirty="0">
              <a:latin typeface="Times New Roman" panose="02020603050405020304" pitchFamily="18" charset="0"/>
              <a:cs typeface="Times New Roman" panose="02020603050405020304" pitchFamily="18" charset="0"/>
            </a:endParaRPr>
          </a:p>
          <a:p>
            <a:pPr marL="0" indent="0">
              <a:buNone/>
            </a:pPr>
            <a:r>
              <a:rPr lang="kk-KZ" dirty="0">
                <a:latin typeface="Times New Roman" panose="02020603050405020304" pitchFamily="18" charset="0"/>
                <a:cs typeface="Times New Roman" panose="02020603050405020304" pitchFamily="18" charset="0"/>
              </a:rPr>
              <a:t>1. Педагогтардың жауапкершілігін арттыру, оқу пәндерін оқыту тәжірибесіне жаңа, озық инновациялық әдістерін жүзеге асыру;</a:t>
            </a:r>
            <a:endParaRPr lang="ru-RU" dirty="0">
              <a:latin typeface="Times New Roman" panose="02020603050405020304" pitchFamily="18" charset="0"/>
              <a:cs typeface="Times New Roman" panose="02020603050405020304" pitchFamily="18" charset="0"/>
            </a:endParaRPr>
          </a:p>
          <a:p>
            <a:pPr marL="0" indent="0">
              <a:buNone/>
            </a:pPr>
            <a:r>
              <a:rPr lang="kk-KZ" dirty="0">
                <a:latin typeface="Times New Roman" panose="02020603050405020304" pitchFamily="18" charset="0"/>
                <a:cs typeface="Times New Roman" panose="02020603050405020304" pitchFamily="18" charset="0"/>
              </a:rPr>
              <a:t>2.Оқушылардың білім, білік, дағдыларын, білім алуда жауапкершілігі мен қызығушылығын қалыптастыру;</a:t>
            </a:r>
            <a:endParaRPr lang="ru-RU" dirty="0">
              <a:latin typeface="Times New Roman" panose="02020603050405020304" pitchFamily="18" charset="0"/>
              <a:cs typeface="Times New Roman" panose="02020603050405020304" pitchFamily="18" charset="0"/>
            </a:endParaRPr>
          </a:p>
          <a:p>
            <a:pPr marL="0" lvl="0" indent="0">
              <a:buNone/>
            </a:pPr>
            <a:r>
              <a:rPr lang="kk-KZ" dirty="0">
                <a:latin typeface="Times New Roman" panose="02020603050405020304" pitchFamily="18" charset="0"/>
                <a:cs typeface="Times New Roman" panose="02020603050405020304" pitchFamily="18" charset="0"/>
              </a:rPr>
              <a:t>3. Оқу-тәрбие үрдісі жағдайын диагностикалау, мемлекеттік білім беру стандартының талаптарына сай бақылау жүйесін жетілдіру және тиімсіз жақтарын анықтау, кемшіліктерді жою жолдарын қарастыру;</a:t>
            </a:r>
            <a:endParaRPr lang="ru-RU" dirty="0">
              <a:latin typeface="Times New Roman" panose="02020603050405020304" pitchFamily="18" charset="0"/>
              <a:cs typeface="Times New Roman" panose="02020603050405020304" pitchFamily="18" charset="0"/>
            </a:endParaRPr>
          </a:p>
          <a:p>
            <a:pPr marL="0" lvl="0" indent="0">
              <a:buNone/>
            </a:pPr>
            <a:r>
              <a:rPr lang="kk-KZ" dirty="0">
                <a:latin typeface="Times New Roman" panose="02020603050405020304" pitchFamily="18" charset="0"/>
                <a:cs typeface="Times New Roman" panose="02020603050405020304" pitchFamily="18" charset="0"/>
              </a:rPr>
              <a:t>4.Оқушылардың даму динамикасын бақылау, жартыжылдық және жыл бойы олардың деңгейлерін белгілеу;</a:t>
            </a:r>
            <a:endParaRPr lang="ru-RU" dirty="0">
              <a:latin typeface="Times New Roman" panose="02020603050405020304" pitchFamily="18" charset="0"/>
              <a:cs typeface="Times New Roman" panose="02020603050405020304" pitchFamily="18" charset="0"/>
            </a:endParaRPr>
          </a:p>
          <a:p>
            <a:pPr marL="0" indent="0">
              <a:buNone/>
            </a:pPr>
            <a:r>
              <a:rPr lang="kk-KZ" dirty="0">
                <a:latin typeface="Times New Roman" panose="02020603050405020304" pitchFamily="18" charset="0"/>
                <a:cs typeface="Times New Roman" panose="02020603050405020304" pitchFamily="18" charset="0"/>
              </a:rPr>
              <a:t>5. Жеке тұлғаны оқыту мен тәрбиелеу мақсаттарын табысты жүзеге асыру үшін мұғалімді үздіксіз дамыту,педагогтардың кәсіби шеберлігі мен кәсіби құзыреттілігін арттыру арқылы білім сапасын арттыруды қамтамасыз ету;</a:t>
            </a:r>
            <a:endParaRPr lang="ru-RU" dirty="0">
              <a:latin typeface="Times New Roman" panose="02020603050405020304" pitchFamily="18" charset="0"/>
              <a:cs typeface="Times New Roman" panose="02020603050405020304" pitchFamily="18" charset="0"/>
            </a:endParaRPr>
          </a:p>
          <a:p>
            <a:pPr marL="0" indent="0">
              <a:buNone/>
            </a:pPr>
            <a:r>
              <a:rPr lang="kk-KZ" dirty="0">
                <a:latin typeface="Times New Roman" panose="02020603050405020304" pitchFamily="18" charset="0"/>
                <a:cs typeface="Times New Roman" panose="02020603050405020304" pitchFamily="18" charset="0"/>
              </a:rPr>
              <a:t>6.Ұжымның және оның жеке мүшелерінің жұмысында жоспарланған нәтижеден ауытқуларды анықтау, «мұғалім-оқушы», «жетекші-мұғалім» сенім және бірлескен атмосферасын құру;</a:t>
            </a:r>
            <a:endParaRPr lang="ru-RU" dirty="0">
              <a:latin typeface="Times New Roman" panose="02020603050405020304" pitchFamily="18" charset="0"/>
              <a:cs typeface="Times New Roman" panose="02020603050405020304" pitchFamily="18" charset="0"/>
            </a:endParaRPr>
          </a:p>
          <a:p>
            <a:pPr marL="0" lvl="0" indent="0">
              <a:buNone/>
            </a:pPr>
            <a:r>
              <a:rPr lang="ru-RU" dirty="0">
                <a:latin typeface="Times New Roman" panose="02020603050405020304" pitchFamily="18" charset="0"/>
                <a:cs typeface="Times New Roman" panose="02020603050405020304" pitchFamily="18" charset="0"/>
              </a:rPr>
              <a:t>7.Бақылау </a:t>
            </a:r>
            <a:r>
              <a:rPr lang="ru-RU" dirty="0" err="1">
                <a:latin typeface="Times New Roman" pitchFamily="18" charset="0"/>
                <a:cs typeface="Times New Roman" pitchFamily="18" charset="0"/>
              </a:rPr>
              <a:t>нәтижелерінің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негізінде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педагогтарға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әдістемелік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көмек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көрсету</a:t>
            </a:r>
            <a:r>
              <a:rPr lang="ru-RU" dirty="0">
                <a:latin typeface="Times New Roman" pitchFamily="18" charset="0"/>
                <a:cs typeface="Times New Roman" pitchFamily="18" charset="0"/>
              </a:rPr>
              <a:t>;</a:t>
            </a:r>
          </a:p>
          <a:p>
            <a:pPr marL="0" lvl="0" indent="0">
              <a:buNone/>
            </a:pPr>
            <a:r>
              <a:rPr lang="ru-RU" dirty="0">
                <a:latin typeface="Times New Roman" pitchFamily="18" charset="0"/>
                <a:cs typeface="Times New Roman" pitchFamily="18" charset="0"/>
              </a:rPr>
              <a:t>8.Мұғалімдердің </a:t>
            </a:r>
            <a:r>
              <a:rPr lang="ru-RU" dirty="0" err="1">
                <a:latin typeface="Times New Roman" pitchFamily="18" charset="0"/>
                <a:cs typeface="Times New Roman" pitchFamily="18" charset="0"/>
              </a:rPr>
              <a:t>сабақ</a:t>
            </a:r>
            <a:r>
              <a:rPr lang="ru-RU" dirty="0">
                <a:latin typeface="Times New Roman" pitchFamily="18" charset="0"/>
                <a:cs typeface="Times New Roman" pitchFamily="18" charset="0"/>
              </a:rPr>
              <a:t> пен </a:t>
            </a:r>
            <a:r>
              <a:rPr lang="ru-RU" dirty="0" err="1">
                <a:latin typeface="Times New Roman" pitchFamily="18" charset="0"/>
                <a:cs typeface="Times New Roman" pitchFamily="18" charset="0"/>
              </a:rPr>
              <a:t>сыныптан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тыс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шаралары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үйірме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таңдау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пәні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қосымша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сабақтар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арасындағы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бірізділікті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қалыптастыру</a:t>
            </a:r>
            <a:r>
              <a:rPr lang="ru-RU" dirty="0">
                <a:latin typeface="Times New Roman" pitchFamily="18" charset="0"/>
                <a:cs typeface="Times New Roman" pitchFamily="18" charset="0"/>
              </a:rPr>
              <a:t>;</a:t>
            </a:r>
          </a:p>
          <a:p>
            <a:pPr marL="0" lvl="0" indent="0">
              <a:buNone/>
            </a:pPr>
            <a:r>
              <a:rPr lang="ru-RU" dirty="0">
                <a:latin typeface="Times New Roman" pitchFamily="18" charset="0"/>
                <a:cs typeface="Times New Roman" pitchFamily="18" charset="0"/>
              </a:rPr>
              <a:t>9. </a:t>
            </a:r>
            <a:r>
              <a:rPr lang="ru-RU" dirty="0" err="1">
                <a:latin typeface="Times New Roman" pitchFamily="18" charset="0"/>
                <a:cs typeface="Times New Roman" pitchFamily="18" charset="0"/>
              </a:rPr>
              <a:t>Жаңа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мазмұнды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білім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берудің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әдістері</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технологияларын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жетілдіру</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жаңартылған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мазмұндағы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тәжірибелік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базаны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қалыптастыру</a:t>
            </a:r>
            <a:r>
              <a:rPr lang="ru-RU" dirty="0">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val="2233166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0784" y="302514"/>
            <a:ext cx="9414163" cy="475488"/>
          </a:xfrm>
        </p:spPr>
        <p:txBody>
          <a:bodyPr>
            <a:noAutofit/>
          </a:bodyPr>
          <a:lstStyle/>
          <a:p>
            <a:pPr algn="ctr"/>
            <a:r>
              <a:rPr lang="kk-KZ" sz="2800" b="1" i="1" dirty="0">
                <a:solidFill>
                  <a:srgbClr val="002060"/>
                </a:solidFill>
                <a:latin typeface="Times New Roman" pitchFamily="18" charset="0"/>
                <a:cs typeface="Times New Roman" pitchFamily="18" charset="0"/>
              </a:rPr>
              <a:t>Тәрбиенің 8 бағыты бойынша атқарылған іс-шаралар</a:t>
            </a:r>
            <a:endParaRPr lang="ru-RU" sz="2800" b="1" i="1" dirty="0">
              <a:solidFill>
                <a:srgbClr val="002060"/>
              </a:solidFill>
              <a:latin typeface="Times New Roman" pitchFamily="18" charset="0"/>
              <a:cs typeface="Times New Roman" pitchFamily="18" charset="0"/>
            </a:endParaRPr>
          </a:p>
        </p:txBody>
      </p:sp>
      <p:pic>
        <p:nvPicPr>
          <p:cNvPr id="7170" name="Picture 2" descr="C:\Users\Администратор\Desktop\ФОТО 2022-2023\алтын күз\20221014_153037.jpg"/>
          <p:cNvPicPr>
            <a:picLocks noChangeAspect="1" noChangeArrowheads="1"/>
          </p:cNvPicPr>
          <p:nvPr/>
        </p:nvPicPr>
        <p:blipFill>
          <a:blip r:embed="rId2" cstate="print"/>
          <a:srcRect/>
          <a:stretch>
            <a:fillRect/>
          </a:stretch>
        </p:blipFill>
        <p:spPr bwMode="auto">
          <a:xfrm>
            <a:off x="6246877" y="1066799"/>
            <a:ext cx="2479546" cy="3051749"/>
          </a:xfrm>
          <a:prstGeom prst="rect">
            <a:avLst/>
          </a:prstGeom>
          <a:noFill/>
        </p:spPr>
      </p:pic>
      <p:pic>
        <p:nvPicPr>
          <p:cNvPr id="8" name="Picture 3" descr="C:\Users\Администратор\Desktop\ФОТО 2022-2023\20221114_084816.jpg"/>
          <p:cNvPicPr>
            <a:picLocks noChangeAspect="1" noChangeArrowheads="1"/>
          </p:cNvPicPr>
          <p:nvPr/>
        </p:nvPicPr>
        <p:blipFill>
          <a:blip r:embed="rId3" cstate="print"/>
          <a:srcRect/>
          <a:stretch>
            <a:fillRect/>
          </a:stretch>
        </p:blipFill>
        <p:spPr bwMode="auto">
          <a:xfrm>
            <a:off x="274322" y="1066800"/>
            <a:ext cx="2479546" cy="2846886"/>
          </a:xfrm>
          <a:prstGeom prst="rect">
            <a:avLst/>
          </a:prstGeom>
          <a:noFill/>
        </p:spPr>
      </p:pic>
      <p:pic>
        <p:nvPicPr>
          <p:cNvPr id="9" name="Picture 2" descr="C:\Users\Администратор\Desktop\ФОТО 2022-2023\мұғ күні\20221003_095115.jpg"/>
          <p:cNvPicPr>
            <a:picLocks noChangeAspect="1" noChangeArrowheads="1"/>
          </p:cNvPicPr>
          <p:nvPr/>
        </p:nvPicPr>
        <p:blipFill>
          <a:blip r:embed="rId4" cstate="print"/>
          <a:srcRect/>
          <a:stretch>
            <a:fillRect/>
          </a:stretch>
        </p:blipFill>
        <p:spPr bwMode="auto">
          <a:xfrm>
            <a:off x="3354322" y="1118217"/>
            <a:ext cx="2284477" cy="2924131"/>
          </a:xfrm>
          <a:prstGeom prst="rect">
            <a:avLst/>
          </a:prstGeom>
          <a:noFill/>
        </p:spPr>
      </p:pic>
      <p:pic>
        <p:nvPicPr>
          <p:cNvPr id="11" name="Рисунок 10" descr="C:\Users\Администратор\Desktop\ФОТО 2022-2023\полиция кездесу\20220913_103548.jpg"/>
          <p:cNvPicPr/>
          <p:nvPr/>
        </p:nvPicPr>
        <p:blipFill>
          <a:blip r:embed="rId5" cstate="print"/>
          <a:srcRect/>
          <a:stretch>
            <a:fillRect/>
          </a:stretch>
        </p:blipFill>
        <p:spPr bwMode="auto">
          <a:xfrm>
            <a:off x="9334501" y="1362948"/>
            <a:ext cx="2479546" cy="2755600"/>
          </a:xfrm>
          <a:prstGeom prst="rect">
            <a:avLst/>
          </a:prstGeom>
          <a:noFill/>
          <a:ln w="9525">
            <a:noFill/>
            <a:miter lim="800000"/>
            <a:headEnd/>
            <a:tailEnd/>
          </a:ln>
        </p:spPr>
      </p:pic>
      <p:pic>
        <p:nvPicPr>
          <p:cNvPr id="12" name="Picture 2" descr="C:\Users\Администратор\Desktop\ФОТО 2022-2023\ашық тәрб сағ Ләззат мұғ\IMG-20221017-WA0002.jpg"/>
          <p:cNvPicPr>
            <a:picLocks noChangeAspect="1" noChangeArrowheads="1"/>
          </p:cNvPicPr>
          <p:nvPr/>
        </p:nvPicPr>
        <p:blipFill>
          <a:blip r:embed="rId6" cstate="print"/>
          <a:srcRect/>
          <a:stretch>
            <a:fillRect/>
          </a:stretch>
        </p:blipFill>
        <p:spPr bwMode="auto">
          <a:xfrm>
            <a:off x="264417" y="4304053"/>
            <a:ext cx="2532862" cy="2251433"/>
          </a:xfrm>
          <a:prstGeom prst="rect">
            <a:avLst/>
          </a:prstGeom>
          <a:noFill/>
        </p:spPr>
      </p:pic>
      <p:pic>
        <p:nvPicPr>
          <p:cNvPr id="13" name="Picture 2" descr="C:\Users\Администратор\Desktop\ФОТО 2022-2023\республика күні\20221021_232948.jpg"/>
          <p:cNvPicPr>
            <a:picLocks noChangeAspect="1" noChangeArrowheads="1"/>
          </p:cNvPicPr>
          <p:nvPr/>
        </p:nvPicPr>
        <p:blipFill>
          <a:blip r:embed="rId7" cstate="print"/>
          <a:srcRect/>
          <a:stretch>
            <a:fillRect/>
          </a:stretch>
        </p:blipFill>
        <p:spPr bwMode="auto">
          <a:xfrm>
            <a:off x="3333015" y="4619070"/>
            <a:ext cx="2083586" cy="2257218"/>
          </a:xfrm>
          <a:prstGeom prst="rect">
            <a:avLst/>
          </a:prstGeom>
          <a:noFill/>
        </p:spPr>
      </p:pic>
      <p:pic>
        <p:nvPicPr>
          <p:cNvPr id="14" name="Picture 2" descr="C:\Users\Администратор\Desktop\ФОТО 2022-2023\ұлдар фото\20221114_122238.jpg"/>
          <p:cNvPicPr>
            <a:picLocks noGrp="1" noChangeAspect="1" noChangeArrowheads="1"/>
          </p:cNvPicPr>
          <p:nvPr>
            <p:ph idx="1"/>
          </p:nvPr>
        </p:nvPicPr>
        <p:blipFill>
          <a:blip r:embed="rId8" cstate="print"/>
          <a:srcRect/>
          <a:stretch>
            <a:fillRect/>
          </a:stretch>
        </p:blipFill>
        <p:spPr bwMode="auto">
          <a:xfrm>
            <a:off x="6196583" y="4216908"/>
            <a:ext cx="2479545" cy="2686174"/>
          </a:xfrm>
          <a:prstGeom prst="rect">
            <a:avLst/>
          </a:prstGeom>
          <a:noFill/>
        </p:spPr>
      </p:pic>
      <p:pic>
        <p:nvPicPr>
          <p:cNvPr id="15" name="Picture 2" descr="C:\Users\Администратор\Desktop\ФОТО 2022-2023\тіл күні\20220908_154130.jpg"/>
          <p:cNvPicPr>
            <a:picLocks noChangeAspect="1" noChangeArrowheads="1"/>
          </p:cNvPicPr>
          <p:nvPr/>
        </p:nvPicPr>
        <p:blipFill>
          <a:blip r:embed="rId9" cstate="print"/>
          <a:srcRect/>
          <a:stretch>
            <a:fillRect/>
          </a:stretch>
        </p:blipFill>
        <p:spPr bwMode="auto">
          <a:xfrm>
            <a:off x="9456109" y="4319158"/>
            <a:ext cx="2471473" cy="2557130"/>
          </a:xfrm>
          <a:prstGeom prst="rect">
            <a:avLst/>
          </a:prstGeom>
          <a:noFill/>
          <a:ln>
            <a:solidFill>
              <a:srgbClr val="0070C0"/>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8584" y="277202"/>
            <a:ext cx="5949461" cy="707537"/>
          </a:xfrm>
        </p:spPr>
        <p:txBody>
          <a:bodyPr>
            <a:noAutofit/>
          </a:bodyPr>
          <a:lstStyle/>
          <a:p>
            <a:pPr algn="ctr"/>
            <a:r>
              <a:rPr lang="kk-KZ" sz="1600" b="1" dirty="0">
                <a:solidFill>
                  <a:srgbClr val="002060"/>
                </a:solidFill>
                <a:latin typeface="Times New Roman" pitchFamily="18" charset="0"/>
                <a:cs typeface="Times New Roman" pitchFamily="18" charset="0"/>
              </a:rPr>
              <a:t>“</a:t>
            </a:r>
            <a:r>
              <a:rPr lang="kk-KZ" sz="1800" b="1" dirty="0">
                <a:solidFill>
                  <a:srgbClr val="002060"/>
                </a:solidFill>
                <a:latin typeface="Times New Roman" pitchFamily="18" charset="0"/>
                <a:cs typeface="Times New Roman" pitchFamily="18" charset="0"/>
              </a:rPr>
              <a:t>Оқуға </a:t>
            </a:r>
            <a:r>
              <a:rPr lang="kk-KZ" sz="2000" b="1" dirty="0">
                <a:solidFill>
                  <a:srgbClr val="002060"/>
                </a:solidFill>
                <a:latin typeface="Times New Roman" pitchFamily="18" charset="0"/>
                <a:cs typeface="Times New Roman" pitchFamily="18" charset="0"/>
              </a:rPr>
              <a:t>құштар</a:t>
            </a:r>
            <a:r>
              <a:rPr lang="kk-KZ" sz="1800" b="1" dirty="0">
                <a:solidFill>
                  <a:srgbClr val="002060"/>
                </a:solidFill>
                <a:latin typeface="Times New Roman" pitchFamily="18" charset="0"/>
                <a:cs typeface="Times New Roman" pitchFamily="18" charset="0"/>
              </a:rPr>
              <a:t> мектеп”жобасы</a:t>
            </a:r>
            <a:endParaRPr lang="ru-RU" sz="1600" b="1" dirty="0">
              <a:solidFill>
                <a:srgbClr val="002060"/>
              </a:solidFill>
              <a:latin typeface="Times New Roman" pitchFamily="18" charset="0"/>
              <a:cs typeface="Times New Roman" pitchFamily="18" charset="0"/>
            </a:endParaRPr>
          </a:p>
        </p:txBody>
      </p:sp>
      <p:pic>
        <p:nvPicPr>
          <p:cNvPr id="6" name="Рисунок 5" descr="C:\Users\Администратор\AppData\Local\Microsoft\Windows\Temporary Internet Files\Content.Word\20221127_115905.jpg"/>
          <p:cNvPicPr/>
          <p:nvPr/>
        </p:nvPicPr>
        <p:blipFill>
          <a:blip r:embed="rId2" cstate="print"/>
          <a:srcRect/>
          <a:stretch>
            <a:fillRect/>
          </a:stretch>
        </p:blipFill>
        <p:spPr bwMode="auto">
          <a:xfrm>
            <a:off x="285942" y="1152525"/>
            <a:ext cx="4789641" cy="5428273"/>
          </a:xfrm>
          <a:prstGeom prst="rect">
            <a:avLst/>
          </a:prstGeom>
          <a:noFill/>
          <a:ln w="9525">
            <a:noFill/>
            <a:miter lim="800000"/>
            <a:headEnd/>
            <a:tailEnd/>
          </a:ln>
        </p:spPr>
      </p:pic>
      <p:pic>
        <p:nvPicPr>
          <p:cNvPr id="7" name="Рисунок 6" descr="C:\Users\Администратор\AppData\Local\Microsoft\Windows\Temporary Internet Files\Content.Word\20221127_115940.jpg"/>
          <p:cNvPicPr/>
          <p:nvPr/>
        </p:nvPicPr>
        <p:blipFill>
          <a:blip r:embed="rId3" cstate="print"/>
          <a:srcRect/>
          <a:stretch>
            <a:fillRect/>
          </a:stretch>
        </p:blipFill>
        <p:spPr bwMode="auto">
          <a:xfrm>
            <a:off x="5720861" y="1146175"/>
            <a:ext cx="6078415" cy="530737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3666B86D-3812-4C11-B7F6-8E27F5AFC0A9}"/>
              </a:ext>
            </a:extLst>
          </p:cNvPr>
          <p:cNvGraphicFramePr>
            <a:graphicFrameLocks noGrp="1"/>
          </p:cNvGraphicFramePr>
          <p:nvPr>
            <p:extLst>
              <p:ext uri="{D42A27DB-BD31-4B8C-83A1-F6EECF244321}">
                <p14:modId xmlns:p14="http://schemas.microsoft.com/office/powerpoint/2010/main" val="890891983"/>
              </p:ext>
            </p:extLst>
          </p:nvPr>
        </p:nvGraphicFramePr>
        <p:xfrm>
          <a:off x="299357" y="559631"/>
          <a:ext cx="11593286" cy="5632387"/>
        </p:xfrm>
        <a:graphic>
          <a:graphicData uri="http://schemas.openxmlformats.org/drawingml/2006/table">
            <a:tbl>
              <a:tblPr firstRow="1" firstCol="1" bandRow="1">
                <a:tableStyleId>{8A107856-5554-42FB-B03E-39F5DBC370BA}</a:tableStyleId>
              </a:tblPr>
              <a:tblGrid>
                <a:gridCol w="5796643">
                  <a:extLst>
                    <a:ext uri="{9D8B030D-6E8A-4147-A177-3AD203B41FA5}">
                      <a16:colId xmlns:a16="http://schemas.microsoft.com/office/drawing/2014/main" val="930706520"/>
                    </a:ext>
                  </a:extLst>
                </a:gridCol>
                <a:gridCol w="5796643">
                  <a:extLst>
                    <a:ext uri="{9D8B030D-6E8A-4147-A177-3AD203B41FA5}">
                      <a16:colId xmlns:a16="http://schemas.microsoft.com/office/drawing/2014/main" val="43450394"/>
                    </a:ext>
                  </a:extLst>
                </a:gridCol>
              </a:tblGrid>
              <a:tr h="1729637">
                <a:tc>
                  <a:txBody>
                    <a:bodyPr/>
                    <a:lstStyle/>
                    <a:p>
                      <a:pPr algn="ctr">
                        <a:lnSpc>
                          <a:spcPct val="115000"/>
                        </a:lnSpc>
                        <a:spcAft>
                          <a:spcPts val="1000"/>
                        </a:spcAft>
                      </a:pPr>
                      <a:r>
                        <a:rPr lang="kk-KZ" sz="1400" dirty="0">
                          <a:effectLst/>
                          <a:latin typeface="Times New Roman" panose="02020603050405020304" pitchFamily="18" charset="0"/>
                          <a:cs typeface="Times New Roman" panose="02020603050405020304" pitchFamily="18" charset="0"/>
                        </a:rPr>
                        <a:t>Әлді</a:t>
                      </a:r>
                      <a:endParaRPr lang="ru-RU" sz="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kk-KZ" sz="1400" b="0" dirty="0">
                          <a:effectLst/>
                          <a:latin typeface="Times New Roman" panose="02020603050405020304" pitchFamily="18" charset="0"/>
                          <a:cs typeface="Times New Roman" panose="02020603050405020304" pitchFamily="18" charset="0"/>
                        </a:rPr>
                        <a:t>Ауыл мектеп оқушыларының рухани адамгершілік құндылықтарын сақталуы;</a:t>
                      </a:r>
                      <a:endParaRPr lang="ru-RU" sz="1200" b="0" dirty="0">
                        <a:effectLst/>
                        <a:latin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kk-KZ" sz="1400" b="0" dirty="0">
                          <a:effectLst/>
                          <a:latin typeface="Times New Roman" panose="02020603050405020304" pitchFamily="18" charset="0"/>
                          <a:cs typeface="Times New Roman" panose="02020603050405020304" pitchFamily="18" charset="0"/>
                        </a:rPr>
                        <a:t>Құқықтық тәрбие бойынша мектепішілік есепте тұрған оқушылардың жоқтығы;</a:t>
                      </a:r>
                      <a:endParaRPr lang="ru-RU" sz="1200" b="0" dirty="0">
                        <a:effectLst/>
                        <a:latin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kk-KZ" sz="1400" b="0" dirty="0">
                          <a:effectLst/>
                          <a:latin typeface="Times New Roman" panose="02020603050405020304" pitchFamily="18" charset="0"/>
                          <a:cs typeface="Times New Roman" panose="02020603050405020304" pitchFamily="18" charset="0"/>
                        </a:rPr>
                        <a:t>Қоғамдық жұмыстардың өз мәнінде өткізілуі;</a:t>
                      </a:r>
                      <a:endParaRPr lang="ru-RU" sz="1200" b="0" dirty="0">
                        <a:effectLst/>
                        <a:latin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kk-KZ" sz="1400" b="0" dirty="0">
                          <a:effectLst/>
                          <a:latin typeface="Times New Roman" panose="02020603050405020304" pitchFamily="18" charset="0"/>
                          <a:cs typeface="Times New Roman" panose="02020603050405020304" pitchFamily="18" charset="0"/>
                        </a:rPr>
                        <a:t>Демеушілік жұмыстарының жоғары деңгейде жүргізілуі. </a:t>
                      </a:r>
                      <a:endParaRPr lang="ru-RU" sz="1200" b="0" dirty="0">
                        <a:effectLst/>
                        <a:latin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kk-KZ" sz="1400" b="0" dirty="0">
                          <a:effectLst/>
                          <a:latin typeface="Times New Roman" panose="02020603050405020304" pitchFamily="18" charset="0"/>
                          <a:cs typeface="Times New Roman" panose="02020603050405020304" pitchFamily="18" charset="0"/>
                        </a:rPr>
                        <a:t>Кәсіптік бағдар беру кабинетінің жұмыс істеуі, бітіруші түлектерге бағыт-бағдар берілуі</a:t>
                      </a:r>
                      <a:endParaRPr lang="ru-RU" sz="1200" b="0" dirty="0">
                        <a:effectLst/>
                        <a:latin typeface="Times New Roman" panose="02020603050405020304" pitchFamily="18" charset="0"/>
                        <a:cs typeface="Times New Roman" panose="02020603050405020304" pitchFamily="18" charset="0"/>
                      </a:endParaRPr>
                    </a:p>
                  </a:txBody>
                  <a:tcPr marL="52394" marR="52394" marT="0" marB="0"/>
                </a:tc>
                <a:tc>
                  <a:txBody>
                    <a:bodyPr/>
                    <a:lstStyle/>
                    <a:p>
                      <a:pPr algn="ctr">
                        <a:lnSpc>
                          <a:spcPct val="115000"/>
                        </a:lnSpc>
                        <a:spcAft>
                          <a:spcPts val="1000"/>
                        </a:spcAft>
                      </a:pPr>
                      <a:r>
                        <a:rPr lang="kk-KZ" sz="1400" dirty="0">
                          <a:effectLst/>
                          <a:latin typeface="Times New Roman" panose="02020603050405020304" pitchFamily="18" charset="0"/>
                          <a:cs typeface="Times New Roman" panose="02020603050405020304" pitchFamily="18" charset="0"/>
                        </a:rPr>
                        <a:t>Әлсіз</a:t>
                      </a:r>
                      <a:endParaRPr lang="ru-RU" sz="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kk-KZ" sz="1400" b="0" dirty="0">
                          <a:effectLst/>
                          <a:latin typeface="Times New Roman" panose="02020603050405020304" pitchFamily="18" charset="0"/>
                          <a:cs typeface="Times New Roman" panose="02020603050405020304" pitchFamily="18" charset="0"/>
                        </a:rPr>
                        <a:t>Жоғары сынып оқушыларының, ата-аналарының жауапкершіліктерінің аздығы ;</a:t>
                      </a:r>
                      <a:endParaRPr lang="ru-RU" sz="1200" b="0" dirty="0">
                        <a:effectLst/>
                        <a:latin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kk-KZ" sz="1400" b="0" dirty="0">
                          <a:effectLst/>
                          <a:latin typeface="Times New Roman" panose="02020603050405020304" pitchFamily="18" charset="0"/>
                          <a:cs typeface="Times New Roman" panose="02020603050405020304" pitchFamily="18" charset="0"/>
                        </a:rPr>
                        <a:t>Спорттық сайыстарға оқушылардың көп тартылмауы.</a:t>
                      </a:r>
                      <a:endParaRPr lang="ru-RU" sz="1200" b="0" dirty="0">
                        <a:effectLst/>
                        <a:latin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kk-KZ" sz="1400" b="0" dirty="0">
                          <a:effectLst/>
                          <a:latin typeface="Times New Roman" panose="02020603050405020304" pitchFamily="18" charset="0"/>
                          <a:cs typeface="Times New Roman" panose="02020603050405020304" pitchFamily="18" charset="0"/>
                        </a:rPr>
                        <a:t>Ата-аналар  балаларының тәрбие  мәселесіне  көңіл  бөлмеуі немесе  жұмыс бастылық  бірінші  орынға  қойып,  назар аудармауында</a:t>
                      </a:r>
                      <a:endParaRPr lang="ru-RU" sz="1200" b="0" dirty="0">
                        <a:effectLst/>
                        <a:latin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rabicPeriod"/>
                      </a:pPr>
                      <a:r>
                        <a:rPr lang="kk-KZ" sz="1400" b="0" dirty="0">
                          <a:effectLst/>
                          <a:latin typeface="Times New Roman" panose="02020603050405020304" pitchFamily="18" charset="0"/>
                          <a:cs typeface="Times New Roman" panose="02020603050405020304" pitchFamily="18" charset="0"/>
                        </a:rPr>
                        <a:t>Өткізілген сынып  сағаттар,  сыныптан  тыс  шараларға ата-аналар  ықпалының  төмендігі</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394" marR="52394" marT="0" marB="0"/>
                </a:tc>
                <a:extLst>
                  <a:ext uri="{0D108BD9-81ED-4DB2-BD59-A6C34878D82A}">
                    <a16:rowId xmlns:a16="http://schemas.microsoft.com/office/drawing/2014/main" val="1562219278"/>
                  </a:ext>
                </a:extLst>
              </a:tr>
              <a:tr h="3047681">
                <a:tc>
                  <a:txBody>
                    <a:bodyPr/>
                    <a:lstStyle/>
                    <a:p>
                      <a:pPr algn="ctr">
                        <a:lnSpc>
                          <a:spcPct val="115000"/>
                        </a:lnSpc>
                        <a:spcAft>
                          <a:spcPts val="1000"/>
                        </a:spcAft>
                      </a:pPr>
                      <a:r>
                        <a:rPr lang="kk-KZ" sz="1400" dirty="0">
                          <a:effectLst/>
                          <a:latin typeface="Times New Roman" panose="02020603050405020304" pitchFamily="18" charset="0"/>
                          <a:cs typeface="Times New Roman" panose="02020603050405020304" pitchFamily="18" charset="0"/>
                        </a:rPr>
                        <a:t>Мүмкіндіктер</a:t>
                      </a:r>
                      <a:endParaRPr lang="ru-RU" sz="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kk-KZ" sz="1400" b="0" dirty="0">
                          <a:effectLst/>
                          <a:latin typeface="Times New Roman" panose="02020603050405020304" pitchFamily="18" charset="0"/>
                          <a:cs typeface="Times New Roman" panose="02020603050405020304" pitchFamily="18" charset="0"/>
                        </a:rPr>
                        <a:t>Ата-аналарды мектепте өткізіліп жатқан қоғамдық жұмыстарға, дөңгелек үстел, тренинг, отырыстарға жиі қатыстыру;</a:t>
                      </a:r>
                      <a:endParaRPr lang="ru-RU" sz="1200" b="0" dirty="0">
                        <a:effectLst/>
                        <a:latin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rabicPeriod"/>
                      </a:pPr>
                      <a:r>
                        <a:rPr lang="kk-KZ" sz="1400" b="0" dirty="0">
                          <a:solidFill>
                            <a:schemeClr val="tx1"/>
                          </a:solidFill>
                          <a:effectLst/>
                          <a:latin typeface="Times New Roman" panose="02020603050405020304" pitchFamily="18" charset="0"/>
                          <a:cs typeface="Times New Roman" panose="02020603050405020304" pitchFamily="18" charset="0"/>
                        </a:rPr>
                        <a:t>Жалпы </a:t>
                      </a:r>
                      <a:r>
                        <a:rPr lang="kk-KZ" sz="1400" b="0" dirty="0">
                          <a:effectLst/>
                          <a:latin typeface="Times New Roman" panose="02020603050405020304" pitchFamily="18" charset="0"/>
                          <a:cs typeface="Times New Roman" panose="02020603050405020304" pitchFamily="18" charset="0"/>
                        </a:rPr>
                        <a:t>тәрбие бойынша оқушылардың қызығушылығын ояту арқылы, көптеген мектепішілік сайыстар, жарыстар ұйымдастыру арқылы аудандық, облыстық, республикалық және халықаралық деңгейдегі жетістіктерге жету</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394" marR="52394" marT="0" marB="0"/>
                </a:tc>
                <a:tc>
                  <a:txBody>
                    <a:bodyPr/>
                    <a:lstStyle/>
                    <a:p>
                      <a:pPr algn="ctr">
                        <a:lnSpc>
                          <a:spcPct val="115000"/>
                        </a:lnSpc>
                        <a:spcAft>
                          <a:spcPts val="1000"/>
                        </a:spcAft>
                      </a:pPr>
                      <a:r>
                        <a:rPr lang="kk-KZ" sz="1400" b="1" dirty="0">
                          <a:effectLst/>
                          <a:latin typeface="Times New Roman" panose="02020603050405020304" pitchFamily="18" charset="0"/>
                          <a:cs typeface="Times New Roman" panose="02020603050405020304" pitchFamily="18" charset="0"/>
                        </a:rPr>
                        <a:t>Қауіп-қатер </a:t>
                      </a:r>
                      <a:endParaRPr lang="ru-RU" sz="1200" b="1" dirty="0">
                        <a:effectLst/>
                        <a:latin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kk-KZ" sz="1400" dirty="0">
                          <a:effectLst/>
                          <a:latin typeface="Times New Roman" panose="02020603050405020304" pitchFamily="18" charset="0"/>
                          <a:cs typeface="Times New Roman" panose="02020603050405020304" pitchFamily="18" charset="0"/>
                        </a:rPr>
                        <a:t>Оқушылардың бос уақыттарында интернет желісін ретсіз қолдануын әркез назарда ұстамау; </a:t>
                      </a:r>
                      <a:endParaRPr lang="ru-RU" sz="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kk-KZ" sz="1400" dirty="0">
                          <a:effectLst/>
                          <a:latin typeface="Times New Roman" panose="02020603050405020304" pitchFamily="18" charset="0"/>
                          <a:cs typeface="Times New Roman" panose="02020603050405020304" pitchFamily="18" charset="0"/>
                        </a:rPr>
                        <a:t>Ауыл учаскелік инспекторымен жазғы демалыс уақытында ата-аналар тығыз байланыста болмауы;</a:t>
                      </a:r>
                      <a:endParaRPr lang="ru-RU" sz="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kk-KZ" sz="1400" dirty="0">
                          <a:effectLst/>
                          <a:latin typeface="Times New Roman" panose="02020603050405020304" pitchFamily="18" charset="0"/>
                          <a:cs typeface="Times New Roman" panose="02020603050405020304" pitchFamily="18" charset="0"/>
                        </a:rPr>
                        <a:t>Демеушілердің игі істерінің  баспа беттеріне жарияланбауы.</a:t>
                      </a:r>
                      <a:endParaRPr lang="ru-RU" sz="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kk-KZ" sz="1400" dirty="0">
                          <a:effectLst/>
                          <a:latin typeface="Times New Roman" panose="02020603050405020304" pitchFamily="18" charset="0"/>
                          <a:cs typeface="Times New Roman" panose="02020603050405020304" pitchFamily="18" charset="0"/>
                        </a:rPr>
                        <a:t>Ата-аналардың   мектеппен  тығыз  байланыстың  жоқтығы, сынып жетекшілердің  бір  сарынды  жиналыстарды  өткізуі. Сынып жиналыстарының  форматын  өзгерту. Мектеп  психологының   әлсіз тұстарының  басымдылығы.</a:t>
                      </a:r>
                      <a:endParaRPr lang="ru-RU" sz="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kk-KZ" sz="1400" dirty="0">
                          <a:effectLst/>
                          <a:latin typeface="Times New Roman" panose="02020603050405020304" pitchFamily="18" charset="0"/>
                          <a:cs typeface="Times New Roman" panose="02020603050405020304" pitchFamily="18" charset="0"/>
                        </a:rPr>
                        <a:t>Отбасындағы тәрбиенің  өз  дәрежесінде  берілмеуі,  ата-аналардың  өз  міндеттерінің  басым  бөлігін  ұстаздарға  артуы.  Қоғам  мәселесін  үш  одақ  бірігіп  талқыламаудың  әсері.</a:t>
                      </a:r>
                      <a:endParaRPr lang="ru-RU" sz="1200" dirty="0">
                        <a:effectLst/>
                        <a:latin typeface="Times New Roman" panose="02020603050405020304" pitchFamily="18" charset="0"/>
                        <a:cs typeface="Times New Roman" panose="02020603050405020304" pitchFamily="18" charset="0"/>
                      </a:endParaRPr>
                    </a:p>
                  </a:txBody>
                  <a:tcPr marL="52394" marR="52394" marT="0" marB="0"/>
                </a:tc>
                <a:extLst>
                  <a:ext uri="{0D108BD9-81ED-4DB2-BD59-A6C34878D82A}">
                    <a16:rowId xmlns:a16="http://schemas.microsoft.com/office/drawing/2014/main" val="3863766341"/>
                  </a:ext>
                </a:extLst>
              </a:tr>
            </a:tbl>
          </a:graphicData>
        </a:graphic>
      </p:graphicFrame>
      <p:sp>
        <p:nvSpPr>
          <p:cNvPr id="6" name="TextBox 5">
            <a:extLst>
              <a:ext uri="{FF2B5EF4-FFF2-40B4-BE49-F238E27FC236}">
                <a16:creationId xmlns:a16="http://schemas.microsoft.com/office/drawing/2014/main" id="{572914F8-9BEC-40DF-AD08-1FA13E98B468}"/>
              </a:ext>
            </a:extLst>
          </p:cNvPr>
          <p:cNvSpPr txBox="1"/>
          <p:nvPr/>
        </p:nvSpPr>
        <p:spPr>
          <a:xfrm>
            <a:off x="2797628" y="168947"/>
            <a:ext cx="6096000" cy="390684"/>
          </a:xfrm>
          <a:prstGeom prst="rect">
            <a:avLst/>
          </a:prstGeom>
          <a:noFill/>
        </p:spPr>
        <p:txBody>
          <a:bodyPr wrap="square">
            <a:spAutoFit/>
          </a:bodyPr>
          <a:lstStyle/>
          <a:p>
            <a:pPr algn="ctr">
              <a:lnSpc>
                <a:spcPct val="115000"/>
              </a:lnSpc>
              <a:spcAft>
                <a:spcPts val="1000"/>
              </a:spcAft>
            </a:pPr>
            <a:r>
              <a:rPr lang="kk-KZ" sz="1800" b="1" dirty="0">
                <a:effectLst/>
                <a:latin typeface="Times New Roman" panose="02020603050405020304" pitchFamily="18" charset="0"/>
                <a:ea typeface="Times New Roman" panose="02020603050405020304" pitchFamily="18" charset="0"/>
                <a:cs typeface="Arial" panose="020B0604020202020204" pitchFamily="34" charset="0"/>
              </a:rPr>
              <a:t>Тәрбие жұмысы бойынша SWOT талдау</a:t>
            </a:r>
            <a:endParaRPr lang="ru-RU"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7277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b="1" dirty="0">
                <a:latin typeface="Times New Roman" panose="02020603050405020304" pitchFamily="18" charset="0"/>
                <a:cs typeface="Times New Roman" pitchFamily="18" charset="0"/>
              </a:rPr>
              <a:t>"Орта, </a:t>
            </a:r>
            <a:r>
              <a:rPr lang="ru-RU" sz="2000" b="1" dirty="0" err="1">
                <a:latin typeface="Times New Roman" panose="02020603050405020304" pitchFamily="18" charset="0"/>
                <a:cs typeface="Times New Roman" pitchFamily="18" charset="0"/>
              </a:rPr>
              <a:t>техникалық</a:t>
            </a:r>
            <a:r>
              <a:rPr lang="ru-RU" sz="2000" b="1" dirty="0">
                <a:latin typeface="Times New Roman" panose="02020603050405020304" pitchFamily="18" charset="0"/>
                <a:cs typeface="Times New Roman" pitchFamily="18" charset="0"/>
              </a:rPr>
              <a:t> </a:t>
            </a:r>
            <a:r>
              <a:rPr lang="ru-RU" sz="2000" b="1" dirty="0" err="1">
                <a:latin typeface="Times New Roman" panose="02020603050405020304" pitchFamily="18" charset="0"/>
                <a:cs typeface="Times New Roman" pitchFamily="18" charset="0"/>
              </a:rPr>
              <a:t>және</a:t>
            </a:r>
            <a:r>
              <a:rPr lang="ru-RU" sz="2000" b="1" dirty="0">
                <a:latin typeface="Times New Roman" panose="02020603050405020304" pitchFamily="18" charset="0"/>
                <a:cs typeface="Times New Roman" pitchFamily="18" charset="0"/>
              </a:rPr>
              <a:t> </a:t>
            </a:r>
            <a:r>
              <a:rPr lang="ru-RU" sz="2000" b="1" dirty="0" err="1">
                <a:latin typeface="Times New Roman" panose="02020603050405020304" pitchFamily="18" charset="0"/>
                <a:cs typeface="Times New Roman" pitchFamily="18" charset="0"/>
              </a:rPr>
              <a:t>кәсіптік</a:t>
            </a:r>
            <a:r>
              <a:rPr lang="ru-RU" sz="2000" b="1" dirty="0">
                <a:latin typeface="Times New Roman" panose="02020603050405020304" pitchFamily="18" charset="0"/>
                <a:cs typeface="Times New Roman" pitchFamily="18" charset="0"/>
              </a:rPr>
              <a:t>, орта </a:t>
            </a:r>
            <a:r>
              <a:rPr lang="ru-RU" sz="2000" b="1" dirty="0" err="1">
                <a:latin typeface="Times New Roman" panose="02020603050405020304" pitchFamily="18" charset="0"/>
                <a:cs typeface="Times New Roman" pitchFamily="18" charset="0"/>
              </a:rPr>
              <a:t>білімнен</a:t>
            </a:r>
            <a:r>
              <a:rPr lang="ru-RU" sz="2000" b="1" dirty="0">
                <a:latin typeface="Times New Roman" panose="02020603050405020304" pitchFamily="18" charset="0"/>
                <a:cs typeface="Times New Roman" pitchFamily="18" charset="0"/>
              </a:rPr>
              <a:t> </a:t>
            </a:r>
            <a:r>
              <a:rPr lang="ru-RU" sz="2000" b="1" dirty="0" err="1">
                <a:latin typeface="Times New Roman" panose="02020603050405020304" pitchFamily="18" charset="0"/>
                <a:cs typeface="Times New Roman" pitchFamily="18" charset="0"/>
              </a:rPr>
              <a:t>кейінгі</a:t>
            </a:r>
            <a:r>
              <a:rPr lang="ru-RU" sz="2000" b="1" dirty="0">
                <a:latin typeface="Times New Roman" panose="02020603050405020304" pitchFamily="18" charset="0"/>
                <a:cs typeface="Times New Roman" pitchFamily="18" charset="0"/>
              </a:rPr>
              <a:t> </a:t>
            </a:r>
            <a:r>
              <a:rPr lang="ru-RU" sz="2000" b="1" dirty="0" err="1">
                <a:latin typeface="Times New Roman" panose="02020603050405020304" pitchFamily="18" charset="0"/>
                <a:cs typeface="Times New Roman" pitchFamily="18" charset="0"/>
              </a:rPr>
              <a:t>білім</a:t>
            </a:r>
            <a:r>
              <a:rPr lang="ru-RU" sz="2000" b="1" dirty="0">
                <a:latin typeface="Times New Roman" panose="02020603050405020304" pitchFamily="18" charset="0"/>
                <a:cs typeface="Times New Roman" pitchFamily="18" charset="0"/>
              </a:rPr>
              <a:t> беру </a:t>
            </a:r>
            <a:r>
              <a:rPr lang="ru-RU" sz="2000" b="1" dirty="0" err="1">
                <a:latin typeface="Times New Roman" panose="02020603050405020304" pitchFamily="18" charset="0"/>
                <a:cs typeface="Times New Roman" pitchFamily="18" charset="0"/>
              </a:rPr>
              <a:t>ұйымдары</a:t>
            </a:r>
            <a:r>
              <a:rPr lang="ru-RU" sz="2000" b="1" dirty="0">
                <a:latin typeface="Times New Roman" panose="02020603050405020304" pitchFamily="18" charset="0"/>
                <a:cs typeface="Times New Roman" pitchFamily="18" charset="0"/>
              </a:rPr>
              <a:t> </a:t>
            </a:r>
            <a:r>
              <a:rPr lang="ru-RU" sz="2000" b="1" dirty="0" err="1">
                <a:latin typeface="Times New Roman" panose="02020603050405020304" pitchFamily="18" charset="0"/>
                <a:cs typeface="Times New Roman" pitchFamily="18" charset="0"/>
              </a:rPr>
              <a:t>педагогтерінің</a:t>
            </a:r>
            <a:r>
              <a:rPr lang="ru-RU" sz="2000" b="1" dirty="0">
                <a:latin typeface="Times New Roman" panose="02020603050405020304" pitchFamily="18" charset="0"/>
                <a:cs typeface="Times New Roman" pitchFamily="18" charset="0"/>
              </a:rPr>
              <a:t> </a:t>
            </a:r>
            <a:r>
              <a:rPr lang="ru-RU" sz="2000" b="1" dirty="0" err="1">
                <a:latin typeface="Times New Roman" panose="02020603050405020304" pitchFamily="18" charset="0"/>
                <a:cs typeface="Times New Roman" pitchFamily="18" charset="0"/>
              </a:rPr>
              <a:t>жүргізуі</a:t>
            </a:r>
            <a:r>
              <a:rPr lang="ru-RU" sz="2000" b="1" dirty="0">
                <a:latin typeface="Times New Roman" panose="02020603050405020304" pitchFamily="18" charset="0"/>
                <a:cs typeface="Times New Roman" pitchFamily="18" charset="0"/>
              </a:rPr>
              <a:t> </a:t>
            </a:r>
            <a:r>
              <a:rPr lang="ru-RU" sz="2000" b="1" dirty="0" err="1">
                <a:latin typeface="Times New Roman" panose="02020603050405020304" pitchFamily="18" charset="0"/>
                <a:cs typeface="Times New Roman" pitchFamily="18" charset="0"/>
              </a:rPr>
              <a:t>үшін</a:t>
            </a:r>
            <a:r>
              <a:rPr lang="ru-RU" sz="2000" b="1" dirty="0">
                <a:latin typeface="Times New Roman" panose="02020603050405020304" pitchFamily="18" charset="0"/>
                <a:cs typeface="Times New Roman" pitchFamily="18" charset="0"/>
              </a:rPr>
              <a:t> </a:t>
            </a:r>
            <a:r>
              <a:rPr lang="ru-RU" sz="2000" b="1" dirty="0" err="1">
                <a:latin typeface="Times New Roman" panose="02020603050405020304" pitchFamily="18" charset="0"/>
                <a:cs typeface="Times New Roman" pitchFamily="18" charset="0"/>
              </a:rPr>
              <a:t>міндетті</a:t>
            </a:r>
            <a:r>
              <a:rPr lang="ru-RU" sz="2000" b="1" dirty="0">
                <a:latin typeface="Times New Roman" panose="02020603050405020304" pitchFamily="18" charset="0"/>
                <a:cs typeface="Times New Roman" pitchFamily="18" charset="0"/>
              </a:rPr>
              <a:t> </a:t>
            </a:r>
            <a:r>
              <a:rPr lang="ru-RU" sz="2000" b="1" dirty="0" err="1">
                <a:latin typeface="Times New Roman" panose="02020603050405020304" pitchFamily="18" charset="0"/>
                <a:cs typeface="Times New Roman" pitchFamily="18" charset="0"/>
              </a:rPr>
              <a:t>құжаттардың</a:t>
            </a:r>
            <a:r>
              <a:rPr lang="ru-RU" sz="2000" b="1" dirty="0">
                <a:latin typeface="Times New Roman" panose="02020603050405020304" pitchFamily="18" charset="0"/>
                <a:cs typeface="Times New Roman" pitchFamily="18" charset="0"/>
              </a:rPr>
              <a:t> </a:t>
            </a:r>
            <a:r>
              <a:rPr lang="ru-RU" sz="2000" b="1" dirty="0" err="1">
                <a:latin typeface="Times New Roman" panose="02020603050405020304" pitchFamily="18" charset="0"/>
                <a:cs typeface="Times New Roman" pitchFamily="18" charset="0"/>
              </a:rPr>
              <a:t>тізбесін</a:t>
            </a:r>
            <a:r>
              <a:rPr lang="ru-RU" sz="2000" b="1" dirty="0">
                <a:latin typeface="Times New Roman" panose="02020603050405020304" pitchFamily="18" charset="0"/>
                <a:cs typeface="Times New Roman" pitchFamily="18" charset="0"/>
              </a:rPr>
              <a:t> </a:t>
            </a:r>
            <a:r>
              <a:rPr lang="ru-RU" sz="2000" b="1" dirty="0" err="1">
                <a:latin typeface="Times New Roman" panose="02020603050405020304" pitchFamily="18" charset="0"/>
                <a:cs typeface="Times New Roman" pitchFamily="18" charset="0"/>
              </a:rPr>
              <a:t>және</a:t>
            </a:r>
            <a:r>
              <a:rPr lang="ru-RU" sz="2000" b="1" dirty="0">
                <a:latin typeface="Times New Roman" panose="02020603050405020304" pitchFamily="18" charset="0"/>
                <a:cs typeface="Times New Roman" pitchFamily="18" charset="0"/>
              </a:rPr>
              <a:t> </a:t>
            </a:r>
            <a:r>
              <a:rPr lang="ru-RU" sz="2000" b="1" dirty="0" err="1">
                <a:latin typeface="Times New Roman" panose="02020603050405020304" pitchFamily="18" charset="0"/>
                <a:cs typeface="Times New Roman" pitchFamily="18" charset="0"/>
              </a:rPr>
              <a:t>олардың</a:t>
            </a:r>
            <a:r>
              <a:rPr lang="ru-RU" sz="2000" b="1" dirty="0">
                <a:latin typeface="Times New Roman" panose="02020603050405020304" pitchFamily="18" charset="0"/>
                <a:cs typeface="Times New Roman" pitchFamily="18" charset="0"/>
              </a:rPr>
              <a:t> </a:t>
            </a:r>
            <a:r>
              <a:rPr lang="ru-RU" sz="2000" b="1" dirty="0" err="1">
                <a:latin typeface="Times New Roman" panose="02020603050405020304" pitchFamily="18" charset="0"/>
                <a:cs typeface="Times New Roman" pitchFamily="18" charset="0"/>
              </a:rPr>
              <a:t>нысандарын</a:t>
            </a:r>
            <a:r>
              <a:rPr lang="ru-RU" sz="2000" b="1" dirty="0">
                <a:latin typeface="Times New Roman" panose="02020603050405020304" pitchFamily="18" charset="0"/>
                <a:cs typeface="Times New Roman" pitchFamily="18" charset="0"/>
              </a:rPr>
              <a:t> </a:t>
            </a:r>
            <a:r>
              <a:rPr lang="ru-RU" sz="2000" b="1" dirty="0" err="1">
                <a:latin typeface="Times New Roman" panose="02020603050405020304" pitchFamily="18" charset="0"/>
                <a:cs typeface="Times New Roman" pitchFamily="18" charset="0"/>
              </a:rPr>
              <a:t>бекіту</a:t>
            </a:r>
            <a:r>
              <a:rPr lang="ru-RU" sz="2000" b="1" dirty="0">
                <a:latin typeface="Times New Roman" panose="02020603050405020304" pitchFamily="18" charset="0"/>
                <a:cs typeface="Times New Roman" pitchFamily="18" charset="0"/>
              </a:rPr>
              <a:t> </a:t>
            </a:r>
            <a:r>
              <a:rPr lang="ru-RU" sz="2000" b="1" dirty="0" err="1">
                <a:latin typeface="Times New Roman" panose="02020603050405020304" pitchFamily="18" charset="0"/>
                <a:cs typeface="Times New Roman" pitchFamily="18" charset="0"/>
              </a:rPr>
              <a:t>туралы"Қазақстан</a:t>
            </a:r>
            <a:r>
              <a:rPr lang="ru-RU" sz="2000" b="1" dirty="0">
                <a:latin typeface="Times New Roman" panose="02020603050405020304" pitchFamily="18" charset="0"/>
                <a:cs typeface="Times New Roman" pitchFamily="18" charset="0"/>
              </a:rPr>
              <a:t> </a:t>
            </a:r>
            <a:r>
              <a:rPr lang="ru-RU" sz="2000" b="1" dirty="0" err="1">
                <a:latin typeface="Times New Roman" panose="02020603050405020304" pitchFamily="18" charset="0"/>
                <a:cs typeface="Times New Roman" pitchFamily="18" charset="0"/>
              </a:rPr>
              <a:t>Республикасы</a:t>
            </a:r>
            <a:r>
              <a:rPr lang="ru-RU" sz="2000" b="1" dirty="0">
                <a:latin typeface="Times New Roman" panose="02020603050405020304" pitchFamily="18" charset="0"/>
                <a:cs typeface="Times New Roman" pitchFamily="18" charset="0"/>
              </a:rPr>
              <a:t> </a:t>
            </a:r>
            <a:r>
              <a:rPr lang="ru-RU" sz="2000" b="1" dirty="0" err="1">
                <a:latin typeface="Times New Roman" panose="02020603050405020304" pitchFamily="18" charset="0"/>
                <a:cs typeface="Times New Roman" pitchFamily="18" charset="0"/>
              </a:rPr>
              <a:t>Білім</a:t>
            </a:r>
            <a:r>
              <a:rPr lang="ru-RU" sz="2000" b="1" dirty="0">
                <a:latin typeface="Times New Roman" panose="02020603050405020304" pitchFamily="18" charset="0"/>
                <a:cs typeface="Times New Roman" pitchFamily="18" charset="0"/>
              </a:rPr>
              <a:t> </a:t>
            </a:r>
            <a:r>
              <a:rPr lang="ru-RU" sz="2000" b="1" dirty="0" err="1">
                <a:latin typeface="Times New Roman" panose="02020603050405020304" pitchFamily="18" charset="0"/>
                <a:cs typeface="Times New Roman" pitchFamily="18" charset="0"/>
              </a:rPr>
              <a:t>және</a:t>
            </a:r>
            <a:r>
              <a:rPr lang="ru-RU" sz="2000" b="1" dirty="0">
                <a:latin typeface="Times New Roman" panose="02020603050405020304" pitchFamily="18" charset="0"/>
                <a:cs typeface="Times New Roman" pitchFamily="18" charset="0"/>
              </a:rPr>
              <a:t> </a:t>
            </a:r>
            <a:r>
              <a:rPr lang="ru-RU" sz="2000" b="1" dirty="0" err="1">
                <a:latin typeface="Times New Roman" panose="02020603050405020304" pitchFamily="18" charset="0"/>
                <a:cs typeface="Times New Roman" pitchFamily="18" charset="0"/>
              </a:rPr>
              <a:t>ғылым</a:t>
            </a:r>
            <a:r>
              <a:rPr lang="ru-RU" sz="2000" b="1" dirty="0">
                <a:latin typeface="Times New Roman" panose="02020603050405020304" pitchFamily="18" charset="0"/>
                <a:cs typeface="Times New Roman" pitchFamily="18" charset="0"/>
              </a:rPr>
              <a:t> </a:t>
            </a:r>
            <a:r>
              <a:rPr lang="ru-RU" sz="2000" b="1" dirty="0" err="1">
                <a:latin typeface="Times New Roman" panose="02020603050405020304" pitchFamily="18" charset="0"/>
                <a:cs typeface="Times New Roman" pitchFamily="18" charset="0"/>
              </a:rPr>
              <a:t>министрінің</a:t>
            </a:r>
            <a:r>
              <a:rPr lang="ru-RU" sz="2000" b="1" dirty="0">
                <a:latin typeface="Times New Roman" panose="02020603050405020304" pitchFamily="18" charset="0"/>
                <a:cs typeface="Times New Roman" pitchFamily="18" charset="0"/>
              </a:rPr>
              <a:t> 2020 </a:t>
            </a:r>
            <a:r>
              <a:rPr lang="ru-RU" sz="2000" b="1" dirty="0" err="1">
                <a:latin typeface="Times New Roman" panose="02020603050405020304" pitchFamily="18" charset="0"/>
                <a:cs typeface="Times New Roman" pitchFamily="18" charset="0"/>
              </a:rPr>
              <a:t>жылғы</a:t>
            </a:r>
            <a:r>
              <a:rPr lang="ru-RU" sz="2000" b="1" dirty="0">
                <a:latin typeface="Times New Roman" panose="02020603050405020304" pitchFamily="18" charset="0"/>
                <a:cs typeface="Times New Roman" pitchFamily="18" charset="0"/>
              </a:rPr>
              <a:t> 6 </a:t>
            </a:r>
            <a:r>
              <a:rPr lang="ru-RU" sz="2000" b="1" dirty="0" err="1">
                <a:latin typeface="Times New Roman" panose="02020603050405020304" pitchFamily="18" charset="0"/>
                <a:cs typeface="Times New Roman" pitchFamily="18" charset="0"/>
              </a:rPr>
              <a:t>сәуірдегі</a:t>
            </a:r>
            <a:r>
              <a:rPr lang="ru-RU" sz="2000" b="1" dirty="0">
                <a:latin typeface="Times New Roman" panose="02020603050405020304" pitchFamily="18" charset="0"/>
                <a:cs typeface="Times New Roman" pitchFamily="18" charset="0"/>
              </a:rPr>
              <a:t> № 130 </a:t>
            </a:r>
            <a:r>
              <a:rPr lang="ru-RU" sz="2000" b="1" dirty="0" err="1">
                <a:latin typeface="Times New Roman" panose="02020603050405020304" pitchFamily="18" charset="0"/>
                <a:cs typeface="Times New Roman" pitchFamily="18" charset="0"/>
              </a:rPr>
              <a:t>мектепішілік</a:t>
            </a:r>
            <a:r>
              <a:rPr lang="ru-RU" sz="2000" b="1" dirty="0">
                <a:latin typeface="Times New Roman" panose="02020603050405020304" pitchFamily="18" charset="0"/>
                <a:cs typeface="Times New Roman" pitchFamily="18" charset="0"/>
              </a:rPr>
              <a:t> </a:t>
            </a:r>
            <a:r>
              <a:rPr lang="ru-RU" sz="2000" b="1" dirty="0" err="1">
                <a:latin typeface="Times New Roman" panose="02020603050405020304" pitchFamily="18" charset="0"/>
                <a:cs typeface="Times New Roman" pitchFamily="18" charset="0"/>
              </a:rPr>
              <a:t>бақылау</a:t>
            </a:r>
            <a:r>
              <a:rPr lang="ru-RU" sz="2000" b="1" dirty="0">
                <a:latin typeface="Times New Roman" panose="02020603050405020304" pitchFamily="18" charset="0"/>
                <a:cs typeface="Times New Roman" pitchFamily="18" charset="0"/>
              </a:rPr>
              <a:t> </a:t>
            </a:r>
            <a:r>
              <a:rPr lang="ru-RU" sz="2000" b="1" dirty="0" err="1">
                <a:latin typeface="Times New Roman" panose="02020603050405020304" pitchFamily="18" charset="0"/>
                <a:cs typeface="Times New Roman" pitchFamily="18" charset="0"/>
              </a:rPr>
              <a:t>жоспары</a:t>
            </a:r>
            <a:br>
              <a:rPr lang="ru-RU" sz="2000" b="1" dirty="0">
                <a:latin typeface="Times New Roman" panose="02020603050405020304" pitchFamily="18" charset="0"/>
                <a:cs typeface="Times New Roman" pitchFamily="18" charset="0"/>
              </a:rPr>
            </a:br>
            <a:endParaRPr lang="ru-RU" sz="2000" dirty="0"/>
          </a:p>
        </p:txBody>
      </p:sp>
      <p:sp>
        <p:nvSpPr>
          <p:cNvPr id="3" name="Объект 2"/>
          <p:cNvSpPr>
            <a:spLocks noGrp="1"/>
          </p:cNvSpPr>
          <p:nvPr>
            <p:ph idx="1"/>
          </p:nvPr>
        </p:nvSpPr>
        <p:spPr/>
        <p:txBody>
          <a:bodyPr>
            <a:normAutofit lnSpcReduction="10000"/>
          </a:bodyPr>
          <a:lstStyle/>
          <a:p>
            <a:pPr marL="0" indent="0" algn="ctr">
              <a:buNone/>
            </a:pPr>
            <a:r>
              <a:rPr lang="ru-RU" b="1" dirty="0" err="1">
                <a:latin typeface="Times New Roman" pitchFamily="18" charset="0"/>
                <a:cs typeface="Times New Roman" pitchFamily="18" charset="0"/>
              </a:rPr>
              <a:t>Мектепішілік</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бақылау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жоспарыны</a:t>
            </a:r>
            <a:r>
              <a:rPr lang="kk-KZ" b="1" dirty="0">
                <a:latin typeface="Times New Roman" pitchFamily="18" charset="0"/>
                <a:cs typeface="Times New Roman" pitchFamily="18" charset="0"/>
              </a:rPr>
              <a:t>ң 6 бағыты</a:t>
            </a:r>
            <a:endParaRPr lang="ru-RU" b="1" dirty="0">
              <a:solidFill>
                <a:srgbClr val="002060"/>
              </a:solidFill>
              <a:latin typeface="Times New Roman" pitchFamily="18" charset="0"/>
              <a:ea typeface="Tahoma" panose="020B0604030504040204" pitchFamily="34" charset="0"/>
              <a:cs typeface="Times New Roman" pitchFamily="18" charset="0"/>
              <a:sym typeface="Oswald"/>
            </a:endParaRPr>
          </a:p>
          <a:p>
            <a:pPr lvl="0"/>
            <a:endParaRPr lang="ru-RU" sz="1600" dirty="0">
              <a:latin typeface="Times New Roman" pitchFamily="18" charset="0"/>
              <a:ea typeface="Oswald"/>
              <a:cs typeface="Times New Roman" pitchFamily="18" charset="0"/>
              <a:sym typeface="Oswald"/>
            </a:endParaRPr>
          </a:p>
          <a:p>
            <a:pPr marL="0" lvl="0" indent="0">
              <a:buNone/>
            </a:pPr>
            <a:r>
              <a:rPr lang="ru-RU" sz="2400" dirty="0">
                <a:latin typeface="Times New Roman" pitchFamily="18" charset="0"/>
                <a:ea typeface="Oswald"/>
                <a:cs typeface="Times New Roman" pitchFamily="18" charset="0"/>
                <a:sym typeface="Oswald"/>
              </a:rPr>
              <a:t>1. </a:t>
            </a:r>
            <a:r>
              <a:rPr lang="ru-RU" sz="2400" dirty="0" err="1">
                <a:latin typeface="Times New Roman" pitchFamily="18" charset="0"/>
                <a:cs typeface="Times New Roman" pitchFamily="18" charset="0"/>
              </a:rPr>
              <a:t>Нормативтік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құжаттардың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орындалуын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талаптарға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сәйкес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мектеп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құжаттамасының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жүргізілуін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бақылау</a:t>
            </a:r>
            <a:r>
              <a:rPr lang="ru-RU" sz="2400" dirty="0">
                <a:latin typeface="Times New Roman" pitchFamily="18" charset="0"/>
                <a:cs typeface="Times New Roman" pitchFamily="18" charset="0"/>
              </a:rPr>
              <a:t>;</a:t>
            </a:r>
          </a:p>
          <a:p>
            <a:pPr marL="0" lvl="0" indent="0">
              <a:buNone/>
            </a:pPr>
            <a:r>
              <a:rPr lang="ru-RU" sz="2400" dirty="0">
                <a:latin typeface="Times New Roman" pitchFamily="18" charset="0"/>
                <a:ea typeface="Oswald"/>
                <a:cs typeface="Times New Roman" pitchFamily="18" charset="0"/>
                <a:sym typeface="Oswald"/>
              </a:rPr>
              <a:t>2. </a:t>
            </a:r>
            <a:r>
              <a:rPr lang="ru-RU" sz="2400" dirty="0" err="1">
                <a:latin typeface="Times New Roman" pitchFamily="18" charset="0"/>
                <a:cs typeface="Times New Roman" pitchFamily="18" charset="0"/>
              </a:rPr>
              <a:t>Оқу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үдерісінің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сапасын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бақылау</a:t>
            </a:r>
            <a:r>
              <a:rPr lang="ru-RU" sz="2400" dirty="0">
                <a:latin typeface="Times New Roman" pitchFamily="18" charset="0"/>
                <a:cs typeface="Times New Roman" pitchFamily="18" charset="0"/>
              </a:rPr>
              <a:t>; </a:t>
            </a:r>
          </a:p>
          <a:p>
            <a:pPr marL="0" lvl="0" indent="0">
              <a:buNone/>
            </a:pPr>
            <a:r>
              <a:rPr lang="ru-RU" sz="2400" dirty="0">
                <a:latin typeface="Times New Roman" pitchFamily="18" charset="0"/>
                <a:ea typeface="Oswald"/>
                <a:cs typeface="Times New Roman" pitchFamily="18" charset="0"/>
                <a:sym typeface="Oswald"/>
              </a:rPr>
              <a:t>3. </a:t>
            </a:r>
            <a:r>
              <a:rPr lang="ru-RU" sz="2400" dirty="0" err="1">
                <a:latin typeface="Times New Roman" pitchFamily="18" charset="0"/>
                <a:cs typeface="Times New Roman" pitchFamily="18" charset="0"/>
              </a:rPr>
              <a:t>Білімдегі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олқылықтардың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орнын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толтыру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бойынша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жұмысты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үлгерімі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төмен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оқушылармен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жұмысты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бақылау</a:t>
            </a:r>
            <a:r>
              <a:rPr lang="ru-RU" sz="2400" dirty="0">
                <a:latin typeface="Times New Roman" pitchFamily="18" charset="0"/>
                <a:cs typeface="Times New Roman" pitchFamily="18" charset="0"/>
              </a:rPr>
              <a:t>; </a:t>
            </a:r>
          </a:p>
          <a:p>
            <a:pPr marL="0" lvl="0" indent="0">
              <a:buNone/>
            </a:pPr>
            <a:r>
              <a:rPr lang="ru-RU" sz="2400" dirty="0">
                <a:latin typeface="Times New Roman" pitchFamily="18" charset="0"/>
                <a:ea typeface="Oswald"/>
                <a:cs typeface="Times New Roman" pitchFamily="18" charset="0"/>
                <a:sym typeface="Oswald"/>
              </a:rPr>
              <a:t>4.</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Оқу-зерттеу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қызметі</a:t>
            </a:r>
            <a:r>
              <a:rPr lang="ru-RU" sz="2400" dirty="0">
                <a:latin typeface="Times New Roman" pitchFamily="18" charset="0"/>
                <a:cs typeface="Times New Roman" pitchFamily="18" charset="0"/>
              </a:rPr>
              <a:t>; </a:t>
            </a:r>
          </a:p>
          <a:p>
            <a:pPr marL="0" lvl="0" indent="0">
              <a:buNone/>
            </a:pPr>
            <a:r>
              <a:rPr lang="ru-RU" sz="2400" dirty="0">
                <a:latin typeface="Times New Roman" pitchFamily="18" charset="0"/>
                <a:ea typeface="Oswald"/>
                <a:cs typeface="Times New Roman" pitchFamily="18" charset="0"/>
                <a:sym typeface="Oswald"/>
              </a:rPr>
              <a:t>5. </a:t>
            </a:r>
            <a:r>
              <a:rPr lang="ru-RU" sz="2400" dirty="0" err="1">
                <a:latin typeface="Times New Roman" pitchFamily="18" charset="0"/>
                <a:cs typeface="Times New Roman" pitchFamily="18" charset="0"/>
              </a:rPr>
              <a:t>Мұғалімнің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шеберлік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деңгейі</a:t>
            </a:r>
            <a:r>
              <a:rPr lang="ru-RU" sz="2400" dirty="0">
                <a:latin typeface="Times New Roman" pitchFamily="18" charset="0"/>
                <a:cs typeface="Times New Roman" pitchFamily="18" charset="0"/>
              </a:rPr>
              <a:t> мен </a:t>
            </a:r>
            <a:r>
              <a:rPr lang="ru-RU" sz="2400" dirty="0" err="1">
                <a:latin typeface="Times New Roman" pitchFamily="18" charset="0"/>
                <a:cs typeface="Times New Roman" pitchFamily="18" charset="0"/>
              </a:rPr>
              <a:t>әдістемелік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дайындығының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жай-күйін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бақылау</a:t>
            </a:r>
            <a:r>
              <a:rPr lang="ru-RU" sz="2400" dirty="0">
                <a:latin typeface="Times New Roman" pitchFamily="18" charset="0"/>
                <a:cs typeface="Times New Roman" pitchFamily="18" charset="0"/>
              </a:rPr>
              <a:t>; </a:t>
            </a:r>
          </a:p>
          <a:p>
            <a:pPr marL="0" lvl="0" indent="0">
              <a:buNone/>
            </a:pPr>
            <a:r>
              <a:rPr lang="ru-RU" sz="2400" dirty="0">
                <a:latin typeface="Times New Roman" pitchFamily="18" charset="0"/>
                <a:ea typeface="Oswald"/>
                <a:cs typeface="Times New Roman" pitchFamily="18" charset="0"/>
                <a:sym typeface="Oswald"/>
              </a:rPr>
              <a:t>6. </a:t>
            </a:r>
            <a:r>
              <a:rPr lang="ru-RU" sz="2400" dirty="0" err="1">
                <a:latin typeface="Times New Roman" pitchFamily="18" charset="0"/>
                <a:cs typeface="Times New Roman" pitchFamily="18" charset="0"/>
              </a:rPr>
              <a:t>Тәрбие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процесінің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сапасын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іс-шараларды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өткізуді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бақылау</a:t>
            </a:r>
            <a:r>
              <a:rPr lang="ru-RU" sz="2400" dirty="0">
                <a:latin typeface="Times New Roman" pitchFamily="18" charset="0"/>
                <a:cs typeface="Times New Roman" pitchFamily="18" charset="0"/>
              </a:rPr>
              <a:t>.</a:t>
            </a:r>
            <a:endParaRPr lang="ru-RU" sz="2400" dirty="0">
              <a:latin typeface="Times New Roman" pitchFamily="18" charset="0"/>
              <a:ea typeface="Oswald"/>
              <a:cs typeface="Times New Roman" pitchFamily="18" charset="0"/>
              <a:sym typeface="Oswald"/>
            </a:endParaRPr>
          </a:p>
          <a:p>
            <a:endParaRPr lang="ru-RU" sz="1600" dirty="0"/>
          </a:p>
        </p:txBody>
      </p:sp>
    </p:spTree>
    <p:extLst>
      <p:ext uri="{BB962C8B-B14F-4D97-AF65-F5344CB8AC3E}">
        <p14:creationId xmlns:p14="http://schemas.microsoft.com/office/powerpoint/2010/main" val="1054981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70EE84-05F2-474A-9457-69C8C4E7719A}"/>
              </a:ext>
            </a:extLst>
          </p:cNvPr>
          <p:cNvSpPr txBox="1"/>
          <p:nvPr/>
        </p:nvSpPr>
        <p:spPr>
          <a:xfrm>
            <a:off x="376518" y="281952"/>
            <a:ext cx="11331388" cy="646331"/>
          </a:xfrm>
          <a:prstGeom prst="rect">
            <a:avLst/>
          </a:prstGeom>
          <a:noFill/>
        </p:spPr>
        <p:txBody>
          <a:bodyPr wrap="square">
            <a:spAutoFit/>
          </a:bodyPr>
          <a:lstStyle/>
          <a:p>
            <a:r>
              <a:rPr lang="ru-RU" sz="1800" b="1" dirty="0">
                <a:solidFill>
                  <a:srgbClr val="002060"/>
                </a:solidFill>
                <a:latin typeface="Times New Roman" panose="02020603050405020304" pitchFamily="18" charset="0"/>
                <a:cs typeface="Times New Roman" panose="02020603050405020304" pitchFamily="18" charset="0"/>
              </a:rPr>
              <a:t>1. </a:t>
            </a:r>
            <a:r>
              <a:rPr lang="ru-RU" sz="1800" b="1" dirty="0" err="1">
                <a:solidFill>
                  <a:srgbClr val="002060"/>
                </a:solidFill>
                <a:latin typeface="Times New Roman" panose="02020603050405020304" pitchFamily="18" charset="0"/>
                <a:cs typeface="Times New Roman" panose="02020603050405020304" pitchFamily="18" charset="0"/>
              </a:rPr>
              <a:t>Нормативтік</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құжаттардың</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орындалуын</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және</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талаптарға</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сәйкес</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мектеп</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құжаттамасының</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жүргізілуін</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бақылау</a:t>
            </a:r>
            <a:r>
              <a:rPr lang="ru-RU" sz="1800" b="1" dirty="0">
                <a:solidFill>
                  <a:srgbClr val="00206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33F8F01C-8DFD-45DB-B422-9D1CC2FE08B1}"/>
              </a:ext>
            </a:extLst>
          </p:cNvPr>
          <p:cNvSpPr txBox="1"/>
          <p:nvPr/>
        </p:nvSpPr>
        <p:spPr>
          <a:xfrm>
            <a:off x="376518" y="1262838"/>
            <a:ext cx="11331388" cy="4524315"/>
          </a:xfrm>
          <a:prstGeom prst="rect">
            <a:avLst/>
          </a:prstGeom>
          <a:noFill/>
        </p:spPr>
        <p:txBody>
          <a:bodyPr wrap="square">
            <a:spAutoFit/>
          </a:bodyPr>
          <a:lstStyle/>
          <a:p>
            <a:pPr indent="457200" algn="ctr"/>
            <a:r>
              <a:rPr lang="kk-KZ" sz="1800" b="1" dirty="0">
                <a:effectLst/>
                <a:latin typeface="Times New Roman" panose="02020603050405020304" pitchFamily="18" charset="0"/>
                <a:ea typeface="Times New Roman" panose="02020603050405020304" pitchFamily="18" charset="0"/>
              </a:rPr>
              <a:t>Мектепішілік бақылауды ұйымдастыруда келесі міндеттер </a:t>
            </a:r>
            <a:r>
              <a:rPr lang="kk-KZ" sz="1800" b="1" spc="-285" dirty="0">
                <a:effectLst/>
                <a:latin typeface="Times New Roman" panose="02020603050405020304" pitchFamily="18" charset="0"/>
                <a:ea typeface="Times New Roman" panose="02020603050405020304" pitchFamily="18" charset="0"/>
              </a:rPr>
              <a:t> б</a:t>
            </a:r>
            <a:r>
              <a:rPr lang="kk-KZ" sz="1800" b="1" dirty="0">
                <a:effectLst/>
                <a:latin typeface="Times New Roman" panose="02020603050405020304" pitchFamily="18" charset="0"/>
                <a:ea typeface="Times New Roman" panose="02020603050405020304" pitchFamily="18" charset="0"/>
              </a:rPr>
              <a:t>асшылыққа</a:t>
            </a:r>
            <a:r>
              <a:rPr lang="kk-KZ" sz="1800" b="1" spc="5" dirty="0">
                <a:effectLst/>
                <a:latin typeface="Times New Roman" panose="02020603050405020304" pitchFamily="18" charset="0"/>
                <a:ea typeface="Times New Roman" panose="02020603050405020304" pitchFamily="18" charset="0"/>
              </a:rPr>
              <a:t> </a:t>
            </a:r>
            <a:r>
              <a:rPr lang="kk-KZ" sz="1800" b="1" dirty="0">
                <a:effectLst/>
                <a:latin typeface="Times New Roman" panose="02020603050405020304" pitchFamily="18" charset="0"/>
                <a:ea typeface="Times New Roman" panose="02020603050405020304" pitchFamily="18" charset="0"/>
              </a:rPr>
              <a:t>алынды</a:t>
            </a:r>
            <a:endParaRPr lang="ru-RU" sz="1600" dirty="0">
              <a:effectLst/>
              <a:latin typeface="Times New Roman" panose="02020603050405020304" pitchFamily="18" charset="0"/>
              <a:ea typeface="Times New Roman" panose="02020603050405020304" pitchFamily="18" charset="0"/>
            </a:endParaRPr>
          </a:p>
          <a:p>
            <a:pPr indent="457200" algn="ctr"/>
            <a:r>
              <a:rPr lang="kk-KZ" sz="1800" b="1" dirty="0">
                <a:effectLst/>
                <a:latin typeface="Times New Roman" panose="02020603050405020304" pitchFamily="18" charset="0"/>
                <a:ea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endParaRPr>
          </a:p>
          <a:p>
            <a:pPr marR="351155" indent="457200"/>
            <a:r>
              <a:rPr lang="kk-KZ" sz="1800" dirty="0">
                <a:effectLst/>
                <a:latin typeface="Times New Roman" panose="02020603050405020304" pitchFamily="18" charset="0"/>
                <a:ea typeface="Times New Roman" panose="02020603050405020304" pitchFamily="18" charset="0"/>
              </a:rPr>
              <a:t>Қазақстан Республикасы Ағарту Министрінің 2022 жылғы 3 тамыздағы № 348 «Мектепке дейінгі тәрбие  мен білім беу, бастауыш,негізгі орта, жалпы орта, техникалық және кәсіптік орта білімнен кейінгі білім берудің мемлекекеттік жалпыға міндетті стандарттарын бекіту туралы» бұйрығы талаптарын орындау.</a:t>
            </a:r>
            <a:endParaRPr lang="ru-RU" sz="1600" dirty="0">
              <a:effectLst/>
              <a:latin typeface="Times New Roman" panose="02020603050405020304" pitchFamily="18" charset="0"/>
              <a:ea typeface="Times New Roman" panose="02020603050405020304" pitchFamily="18" charset="0"/>
            </a:endParaRPr>
          </a:p>
          <a:p>
            <a:pPr indent="457200"/>
            <a:r>
              <a:rPr lang="kk-KZ" sz="1800" dirty="0">
                <a:effectLst/>
                <a:latin typeface="Times New Roman" panose="02020603050405020304" pitchFamily="18" charset="0"/>
                <a:ea typeface="Times New Roman" panose="02020603050405020304" pitchFamily="18" charset="0"/>
              </a:rPr>
              <a:t>Қазақстан Республикасы Білім және Ғылым министрінің 2022 жылғы 8қарашадағы № 500 </a:t>
            </a:r>
            <a:endParaRPr lang="ru-RU" sz="1600" dirty="0">
              <a:effectLst/>
              <a:latin typeface="Times New Roman" panose="02020603050405020304" pitchFamily="18" charset="0"/>
              <a:ea typeface="Times New Roman" panose="02020603050405020304" pitchFamily="18" charset="0"/>
            </a:endParaRPr>
          </a:p>
          <a:p>
            <a:pPr marR="441325"/>
            <a:r>
              <a:rPr lang="kk-KZ" sz="1800" dirty="0">
                <a:effectLst/>
                <a:latin typeface="Times New Roman" panose="02020603050405020304" pitchFamily="18" charset="0"/>
                <a:ea typeface="Times New Roman" panose="02020603050405020304" pitchFamily="18" charset="0"/>
              </a:rPr>
              <a:t> «Қазақстан Республикасындағы бастауыш, негізгі орта және жалпы орта білім берудің үлгілік оқу бағдарламаларын бекіту туралы» бұйрығы талаптапрын орындау.</a:t>
            </a:r>
            <a:endParaRPr lang="ru-RU" sz="1600" dirty="0">
              <a:latin typeface="Times New Roman" panose="02020603050405020304" pitchFamily="18" charset="0"/>
              <a:ea typeface="Times New Roman" panose="02020603050405020304" pitchFamily="18" charset="0"/>
            </a:endParaRPr>
          </a:p>
          <a:p>
            <a:pPr marR="441325"/>
            <a:r>
              <a:rPr lang="ru-RU" sz="1600" b="0" kern="0" dirty="0">
                <a:effectLst/>
                <a:latin typeface="Times New Roman" panose="02020603050405020304" pitchFamily="18" charset="0"/>
                <a:ea typeface="Times New Roman" panose="02020603050405020304" pitchFamily="18" charset="0"/>
              </a:rPr>
              <a:t>      </a:t>
            </a:r>
            <a:r>
              <a:rPr lang="kk-KZ" sz="1800" b="0" kern="0" dirty="0">
                <a:effectLst/>
                <a:latin typeface="Times New Roman" panose="02020603050405020304" pitchFamily="18" charset="0"/>
                <a:ea typeface="Times New Roman" panose="02020603050405020304" pitchFamily="18" charset="0"/>
              </a:rPr>
              <a:t>«Қазақстан Республикасы Ағарту Министрінің 2022 жылғы 16 қыркүйектегі № 399 «Жалпы білім беру мен курстардың бастауыш, негізгі орта және жалпы орта білім берудің деңгейін таңдаудың  үлгілік оқу бағдарламаларын бекіту туралы» бұйрығы талаптарын орындау.</a:t>
            </a:r>
            <a:endParaRPr lang="ru-RU" sz="1800" b="1" kern="0" dirty="0">
              <a:effectLst/>
              <a:latin typeface="Times New Roman" panose="02020603050405020304" pitchFamily="18" charset="0"/>
              <a:ea typeface="Times New Roman" panose="02020603050405020304" pitchFamily="18" charset="0"/>
            </a:endParaRPr>
          </a:p>
          <a:p>
            <a:pPr marR="531495" indent="457200"/>
            <a:r>
              <a:rPr lang="kk-KZ" sz="1800" dirty="0">
                <a:effectLst/>
                <a:latin typeface="Times New Roman" panose="02020603050405020304" pitchFamily="18" charset="0"/>
                <a:ea typeface="Times New Roman" panose="02020603050405020304" pitchFamily="18" charset="0"/>
              </a:rPr>
              <a:t>Қазақстан Республикасы Білім және ғылым министрінің 2020 жылғы 6 сәуірдегі № 130 «Мектепке дейінгі тәрбие және оқыту, орта, арнаулы, қосымша, техникалық және кәсіптік, орта білімнен кейінгі білім беру ұйымдарының педагогтері жүргізу үшін міндетті құжаттардың  тізбесін және олардың  нысандарын бекіту туралы» бұйрығы талаптарын орындау.</a:t>
            </a:r>
            <a:endParaRPr lang="ru-RU" sz="1600" dirty="0">
              <a:effectLst/>
              <a:latin typeface="Times New Roman" panose="02020603050405020304" pitchFamily="18" charset="0"/>
              <a:ea typeface="Times New Roman" panose="02020603050405020304" pitchFamily="18" charset="0"/>
            </a:endParaRPr>
          </a:p>
          <a:p>
            <a:pPr marR="531495" indent="457200"/>
            <a:r>
              <a:rPr lang="kk-KZ" sz="1800" dirty="0">
                <a:effectLst/>
                <a:latin typeface="Times New Roman" panose="02020603050405020304" pitchFamily="18" charset="0"/>
                <a:ea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7861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5" y="2806041"/>
            <a:ext cx="9842269" cy="35960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875904" y="243071"/>
            <a:ext cx="8440189" cy="503664"/>
          </a:xfrm>
          <a:prstGeom prst="rect">
            <a:avLst/>
          </a:prstGeom>
        </p:spPr>
        <p:txBody>
          <a:bodyPr wrap="square">
            <a:spAutoFit/>
          </a:bodyPr>
          <a:lstStyle/>
          <a:p>
            <a:pPr algn="ctr">
              <a:lnSpc>
                <a:spcPct val="115000"/>
              </a:lnSpc>
              <a:spcAft>
                <a:spcPts val="1000"/>
              </a:spcAft>
            </a:pPr>
            <a:r>
              <a:rPr lang="kk-KZ" sz="1200" b="1" dirty="0">
                <a:latin typeface="Times New Roman"/>
                <a:ea typeface="Times New Roman"/>
              </a:rPr>
              <a:t>І. НОРМАТИВТІК ҚҰЖАТТАРДЫҢ ОРЫНДАЛУЫН ЖӘНЕ ТАЛАПТАРҒА СӘЙКЕС МЕКТЕП ҚҰЖАТТАМАСЫНЫҢ ЖҮРГІЗІЛУІН БАҚЫЛАУ</a:t>
            </a:r>
            <a:endParaRPr lang="ru-RU" sz="1050" dirty="0">
              <a:ea typeface="Calibri"/>
            </a:endParaRPr>
          </a:p>
        </p:txBody>
      </p:sp>
      <p:graphicFrame>
        <p:nvGraphicFramePr>
          <p:cNvPr id="2" name="Таблица 1">
            <a:extLst>
              <a:ext uri="{FF2B5EF4-FFF2-40B4-BE49-F238E27FC236}">
                <a16:creationId xmlns:a16="http://schemas.microsoft.com/office/drawing/2014/main" id="{308D4991-0F67-358C-ECF6-EDDBE303A4B2}"/>
              </a:ext>
            </a:extLst>
          </p:cNvPr>
          <p:cNvGraphicFramePr>
            <a:graphicFrameLocks noGrp="1"/>
          </p:cNvGraphicFramePr>
          <p:nvPr>
            <p:extLst>
              <p:ext uri="{D42A27DB-BD31-4B8C-83A1-F6EECF244321}">
                <p14:modId xmlns:p14="http://schemas.microsoft.com/office/powerpoint/2010/main" val="310066632"/>
              </p:ext>
            </p:extLst>
          </p:nvPr>
        </p:nvGraphicFramePr>
        <p:xfrm>
          <a:off x="1080655" y="746735"/>
          <a:ext cx="9842268" cy="2059306"/>
        </p:xfrm>
        <a:graphic>
          <a:graphicData uri="http://schemas.openxmlformats.org/drawingml/2006/table">
            <a:tbl>
              <a:tblPr firstRow="1" firstCol="1" bandRow="1">
                <a:tableStyleId>{5C22544A-7EE6-4342-B048-85BDC9FD1C3A}</a:tableStyleId>
              </a:tblPr>
              <a:tblGrid>
                <a:gridCol w="445157">
                  <a:extLst>
                    <a:ext uri="{9D8B030D-6E8A-4147-A177-3AD203B41FA5}">
                      <a16:colId xmlns:a16="http://schemas.microsoft.com/office/drawing/2014/main" val="174375477"/>
                    </a:ext>
                  </a:extLst>
                </a:gridCol>
                <a:gridCol w="2524538">
                  <a:extLst>
                    <a:ext uri="{9D8B030D-6E8A-4147-A177-3AD203B41FA5}">
                      <a16:colId xmlns:a16="http://schemas.microsoft.com/office/drawing/2014/main" val="1202066029"/>
                    </a:ext>
                  </a:extLst>
                </a:gridCol>
                <a:gridCol w="3363413">
                  <a:extLst>
                    <a:ext uri="{9D8B030D-6E8A-4147-A177-3AD203B41FA5}">
                      <a16:colId xmlns:a16="http://schemas.microsoft.com/office/drawing/2014/main" val="3822577897"/>
                    </a:ext>
                  </a:extLst>
                </a:gridCol>
                <a:gridCol w="3509160">
                  <a:extLst>
                    <a:ext uri="{9D8B030D-6E8A-4147-A177-3AD203B41FA5}">
                      <a16:colId xmlns:a16="http://schemas.microsoft.com/office/drawing/2014/main" val="2610691247"/>
                    </a:ext>
                  </a:extLst>
                </a:gridCol>
              </a:tblGrid>
              <a:tr h="167436">
                <a:tc>
                  <a:txBody>
                    <a:bodyPr/>
                    <a:lstStyle/>
                    <a:p>
                      <a:pPr>
                        <a:lnSpc>
                          <a:spcPct val="115000"/>
                        </a:lnSpc>
                        <a:spcAft>
                          <a:spcPts val="1000"/>
                        </a:spcAft>
                      </a:pPr>
                      <a:r>
                        <a:rPr lang="kk-KZ" sz="1400">
                          <a:effectLst/>
                          <a:latin typeface="Times New Roman" panose="02020603050405020304" pitchFamily="18" charset="0"/>
                          <a:cs typeface="Times New Roman" panose="02020603050405020304" pitchFamily="18" charset="0"/>
                        </a:rPr>
                        <a:t>№</a:t>
                      </a:r>
                      <a:endParaRPr lang="ru-K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kk-KZ" sz="1400">
                          <a:effectLst/>
                          <a:latin typeface="Times New Roman" panose="02020603050405020304" pitchFamily="18" charset="0"/>
                          <a:cs typeface="Times New Roman" panose="02020603050405020304" pitchFamily="18" charset="0"/>
                        </a:rPr>
                        <a:t>Бақылау объектісі</a:t>
                      </a:r>
                      <a:endParaRPr lang="ru-K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kk-KZ" sz="1400">
                          <a:effectLst/>
                          <a:latin typeface="Times New Roman" panose="02020603050405020304" pitchFamily="18" charset="0"/>
                          <a:cs typeface="Times New Roman" panose="02020603050405020304" pitchFamily="18" charset="0"/>
                        </a:rPr>
                        <a:t>Мәселе</a:t>
                      </a:r>
                      <a:endParaRPr lang="ru-K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kk-KZ" sz="1400">
                          <a:effectLst/>
                          <a:latin typeface="Times New Roman" panose="02020603050405020304" pitchFamily="18" charset="0"/>
                          <a:cs typeface="Times New Roman" panose="02020603050405020304" pitchFamily="18" charset="0"/>
                        </a:rPr>
                        <a:t>Шешім</a:t>
                      </a:r>
                      <a:endParaRPr lang="ru-K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5343551"/>
                  </a:ext>
                </a:extLst>
              </a:tr>
              <a:tr h="1510977">
                <a:tc>
                  <a:txBody>
                    <a:bodyPr/>
                    <a:lstStyle/>
                    <a:p>
                      <a:pPr>
                        <a:lnSpc>
                          <a:spcPct val="115000"/>
                        </a:lnSpc>
                        <a:spcAft>
                          <a:spcPts val="1000"/>
                        </a:spcAft>
                      </a:pPr>
                      <a:r>
                        <a:rPr lang="kk-KZ" sz="1400">
                          <a:effectLst/>
                          <a:latin typeface="Times New Roman" panose="02020603050405020304" pitchFamily="18" charset="0"/>
                          <a:cs typeface="Times New Roman" panose="02020603050405020304" pitchFamily="18" charset="0"/>
                        </a:rPr>
                        <a:t>1.</a:t>
                      </a:r>
                      <a:endParaRPr lang="ru-K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kk-KZ" sz="1400">
                          <a:effectLst/>
                          <a:latin typeface="Times New Roman" panose="02020603050405020304" pitchFamily="18" charset="0"/>
                          <a:cs typeface="Times New Roman" panose="02020603050405020304" pitchFamily="18" charset="0"/>
                        </a:rPr>
                        <a:t>3 жылдық салыстырмалы талдау бойынша мектептің  білім сапасы 60% -дан 62.22%-ға r-, 65/31%-ға өсті.</a:t>
                      </a:r>
                      <a:endParaRPr lang="ru-K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kk-KZ" sz="1400" dirty="0">
                          <a:effectLst/>
                          <a:latin typeface="Times New Roman" panose="02020603050405020304" pitchFamily="18" charset="0"/>
                          <a:cs typeface="Times New Roman" panose="02020603050405020304" pitchFamily="18" charset="0"/>
                        </a:rPr>
                        <a:t>1.Білім сапасының төмен деңгейде болуы; </a:t>
                      </a:r>
                      <a:endParaRPr lang="ru-KZ" sz="1100" dirty="0">
                        <a:effectLst/>
                        <a:latin typeface="Times New Roman" panose="02020603050405020304" pitchFamily="18" charset="0"/>
                        <a:cs typeface="Times New Roman" panose="02020603050405020304" pitchFamily="18" charset="0"/>
                      </a:endParaRPr>
                    </a:p>
                    <a:p>
                      <a:pPr>
                        <a:lnSpc>
                          <a:spcPct val="115000"/>
                        </a:lnSpc>
                        <a:spcAft>
                          <a:spcPts val="1000"/>
                        </a:spcAft>
                      </a:pPr>
                      <a:r>
                        <a:rPr lang="kk-KZ" sz="1400" dirty="0">
                          <a:effectLst/>
                          <a:latin typeface="Times New Roman" panose="02020603050405020304" pitchFamily="18" charset="0"/>
                          <a:cs typeface="Times New Roman" panose="02020603050405020304" pitchFamily="18" charset="0"/>
                        </a:rPr>
                        <a:t>2. Жоғары бағалардың қойылуы;</a:t>
                      </a:r>
                      <a:endParaRPr lang="ru-KZ" sz="1100" dirty="0">
                        <a:effectLst/>
                        <a:latin typeface="Times New Roman" panose="02020603050405020304" pitchFamily="18" charset="0"/>
                        <a:cs typeface="Times New Roman" panose="02020603050405020304" pitchFamily="18" charset="0"/>
                      </a:endParaRPr>
                    </a:p>
                    <a:p>
                      <a:pPr>
                        <a:lnSpc>
                          <a:spcPct val="115000"/>
                        </a:lnSpc>
                        <a:spcAft>
                          <a:spcPts val="1000"/>
                        </a:spcAft>
                      </a:pPr>
                      <a:r>
                        <a:rPr lang="kk-KZ" sz="1400" dirty="0">
                          <a:effectLst/>
                          <a:latin typeface="Times New Roman" panose="02020603050405020304" pitchFamily="18" charset="0"/>
                          <a:cs typeface="Times New Roman" panose="02020603050405020304" pitchFamily="18" charset="0"/>
                        </a:rPr>
                        <a:t>3. Әр сабақтың смарт-мақсатын толық түсінбей, оқу пәндері бойынша күтілетін нәтижеге жете алмауы. </a:t>
                      </a:r>
                      <a:endParaRPr lang="ru-KZ" sz="1100" dirty="0">
                        <a:effectLst/>
                        <a:latin typeface="Times New Roman" panose="02020603050405020304" pitchFamily="18" charset="0"/>
                        <a:cs typeface="Times New Roman" panose="02020603050405020304" pitchFamily="18" charset="0"/>
                      </a:endParaRPr>
                    </a:p>
                    <a:p>
                      <a:pPr>
                        <a:lnSpc>
                          <a:spcPct val="115000"/>
                        </a:lnSpc>
                        <a:spcAft>
                          <a:spcPts val="1000"/>
                        </a:spcAft>
                      </a:pPr>
                      <a:r>
                        <a:rPr lang="ru-KZ" sz="1400" dirty="0">
                          <a:effectLst/>
                          <a:latin typeface="Times New Roman" panose="02020603050405020304" pitchFamily="18" charset="0"/>
                          <a:cs typeface="Times New Roman" panose="02020603050405020304" pitchFamily="18" charset="0"/>
                        </a:rPr>
                        <a:t> </a:t>
                      </a:r>
                      <a:endParaRPr lang="ru-KZ"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kk-KZ" sz="1400" dirty="0">
                          <a:effectLst/>
                          <a:latin typeface="Times New Roman" panose="02020603050405020304" pitchFamily="18" charset="0"/>
                          <a:cs typeface="Times New Roman" panose="02020603050405020304" pitchFamily="18" charset="0"/>
                        </a:rPr>
                        <a:t>Мектептің педагогикалық кеңесінде, ӘБ,ӘК-де пәндер бойынша білім сапасын тұрақтандыру мәселелерін қарау.</a:t>
                      </a:r>
                      <a:endParaRPr lang="ru-KZ"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7549541"/>
                  </a:ext>
                </a:extLst>
              </a:tr>
            </a:tbl>
          </a:graphicData>
        </a:graphic>
      </p:graphicFrame>
    </p:spTree>
    <p:extLst>
      <p:ext uri="{BB962C8B-B14F-4D97-AF65-F5344CB8AC3E}">
        <p14:creationId xmlns:p14="http://schemas.microsoft.com/office/powerpoint/2010/main" val="2598753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A89AB7F3-0F63-31B6-CE46-3387595A5547}"/>
              </a:ext>
            </a:extLst>
          </p:cNvPr>
          <p:cNvGraphicFramePr>
            <a:graphicFrameLocks noGrp="1"/>
          </p:cNvGraphicFramePr>
          <p:nvPr>
            <p:extLst>
              <p:ext uri="{D42A27DB-BD31-4B8C-83A1-F6EECF244321}">
                <p14:modId xmlns:p14="http://schemas.microsoft.com/office/powerpoint/2010/main" val="1093267855"/>
              </p:ext>
            </p:extLst>
          </p:nvPr>
        </p:nvGraphicFramePr>
        <p:xfrm>
          <a:off x="1494155" y="789584"/>
          <a:ext cx="9478645" cy="2550034"/>
        </p:xfrm>
        <a:graphic>
          <a:graphicData uri="http://schemas.openxmlformats.org/drawingml/2006/table">
            <a:tbl>
              <a:tblPr firstRow="1" firstCol="1" bandRow="1">
                <a:tableStyleId>{5C22544A-7EE6-4342-B048-85BDC9FD1C3A}</a:tableStyleId>
              </a:tblPr>
              <a:tblGrid>
                <a:gridCol w="339090">
                  <a:extLst>
                    <a:ext uri="{9D8B030D-6E8A-4147-A177-3AD203B41FA5}">
                      <a16:colId xmlns:a16="http://schemas.microsoft.com/office/drawing/2014/main" val="4124599218"/>
                    </a:ext>
                  </a:extLst>
                </a:gridCol>
                <a:gridCol w="2609850">
                  <a:extLst>
                    <a:ext uri="{9D8B030D-6E8A-4147-A177-3AD203B41FA5}">
                      <a16:colId xmlns:a16="http://schemas.microsoft.com/office/drawing/2014/main" val="2964744681"/>
                    </a:ext>
                  </a:extLst>
                </a:gridCol>
                <a:gridCol w="3150870">
                  <a:extLst>
                    <a:ext uri="{9D8B030D-6E8A-4147-A177-3AD203B41FA5}">
                      <a16:colId xmlns:a16="http://schemas.microsoft.com/office/drawing/2014/main" val="684938578"/>
                    </a:ext>
                  </a:extLst>
                </a:gridCol>
                <a:gridCol w="3378835">
                  <a:extLst>
                    <a:ext uri="{9D8B030D-6E8A-4147-A177-3AD203B41FA5}">
                      <a16:colId xmlns:a16="http://schemas.microsoft.com/office/drawing/2014/main" val="2010732761"/>
                    </a:ext>
                  </a:extLst>
                </a:gridCol>
              </a:tblGrid>
              <a:tr h="149482">
                <a:tc>
                  <a:txBody>
                    <a:bodyPr/>
                    <a:lstStyle/>
                    <a:p>
                      <a:pPr>
                        <a:lnSpc>
                          <a:spcPct val="115000"/>
                        </a:lnSpc>
                        <a:spcAft>
                          <a:spcPts val="1000"/>
                        </a:spcAft>
                      </a:pPr>
                      <a:r>
                        <a:rPr lang="kk-KZ" sz="1400">
                          <a:effectLst/>
                          <a:latin typeface="Times New Roman" panose="02020603050405020304" pitchFamily="18" charset="0"/>
                          <a:cs typeface="Times New Roman" panose="02020603050405020304" pitchFamily="18" charset="0"/>
                        </a:rPr>
                        <a:t>№</a:t>
                      </a:r>
                      <a:endParaRPr lang="ru-K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kk-KZ" sz="1400">
                          <a:effectLst/>
                          <a:latin typeface="Times New Roman" panose="02020603050405020304" pitchFamily="18" charset="0"/>
                          <a:cs typeface="Times New Roman" panose="02020603050405020304" pitchFamily="18" charset="0"/>
                        </a:rPr>
                        <a:t>Бақылау объектісі</a:t>
                      </a:r>
                      <a:endParaRPr lang="ru-K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kk-KZ" sz="1400" dirty="0">
                          <a:effectLst/>
                          <a:latin typeface="Times New Roman" panose="02020603050405020304" pitchFamily="18" charset="0"/>
                          <a:cs typeface="Times New Roman" panose="02020603050405020304" pitchFamily="18" charset="0"/>
                        </a:rPr>
                        <a:t>Мәселе</a:t>
                      </a:r>
                      <a:endParaRPr lang="ru-KZ"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kk-KZ" sz="1400">
                          <a:effectLst/>
                          <a:latin typeface="Times New Roman" panose="02020603050405020304" pitchFamily="18" charset="0"/>
                          <a:cs typeface="Times New Roman" panose="02020603050405020304" pitchFamily="18" charset="0"/>
                        </a:rPr>
                        <a:t>Шешім</a:t>
                      </a:r>
                      <a:endParaRPr lang="ru-K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3513080"/>
                  </a:ext>
                </a:extLst>
              </a:tr>
              <a:tr h="1539090">
                <a:tc>
                  <a:txBody>
                    <a:bodyPr/>
                    <a:lstStyle/>
                    <a:p>
                      <a:pPr>
                        <a:lnSpc>
                          <a:spcPct val="115000"/>
                        </a:lnSpc>
                        <a:spcAft>
                          <a:spcPts val="1000"/>
                        </a:spcAft>
                      </a:pPr>
                      <a:r>
                        <a:rPr lang="kk-KZ" sz="1400">
                          <a:effectLst/>
                          <a:latin typeface="Times New Roman" panose="02020603050405020304" pitchFamily="18" charset="0"/>
                          <a:cs typeface="Times New Roman" panose="02020603050405020304" pitchFamily="18" charset="0"/>
                        </a:rPr>
                        <a:t>1.</a:t>
                      </a:r>
                      <a:endParaRPr lang="ru-K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kk-KZ" sz="1400">
                          <a:effectLst/>
                          <a:latin typeface="Times New Roman" panose="02020603050405020304" pitchFamily="18" charset="0"/>
                          <a:cs typeface="Times New Roman" panose="02020603050405020304" pitchFamily="18" charset="0"/>
                        </a:rPr>
                        <a:t>Сыныптар бойынша талдау нәтижесінде  7 сыныпта 20 %ға, </a:t>
                      </a:r>
                      <a:endParaRPr lang="ru-KZ" sz="1100">
                        <a:effectLst/>
                        <a:latin typeface="Times New Roman" panose="02020603050405020304" pitchFamily="18" charset="0"/>
                        <a:cs typeface="Times New Roman" panose="02020603050405020304" pitchFamily="18" charset="0"/>
                      </a:endParaRPr>
                    </a:p>
                    <a:p>
                      <a:pPr>
                        <a:lnSpc>
                          <a:spcPct val="115000"/>
                        </a:lnSpc>
                        <a:spcAft>
                          <a:spcPts val="1000"/>
                        </a:spcAft>
                      </a:pPr>
                      <a:r>
                        <a:rPr lang="kk-KZ" sz="1400">
                          <a:effectLst/>
                          <a:latin typeface="Times New Roman" panose="02020603050405020304" pitchFamily="18" charset="0"/>
                          <a:cs typeface="Times New Roman" panose="02020603050405020304" pitchFamily="18" charset="0"/>
                        </a:rPr>
                        <a:t>9  сыныпта 22%-ға  білім сапасы түсіп отыр.</a:t>
                      </a:r>
                      <a:endParaRPr lang="ru-KZ" sz="1100">
                        <a:effectLst/>
                        <a:latin typeface="Times New Roman" panose="02020603050405020304" pitchFamily="18" charset="0"/>
                        <a:cs typeface="Times New Roman" panose="02020603050405020304" pitchFamily="18" charset="0"/>
                      </a:endParaRPr>
                    </a:p>
                    <a:p>
                      <a:pPr>
                        <a:lnSpc>
                          <a:spcPct val="115000"/>
                        </a:lnSpc>
                        <a:spcAft>
                          <a:spcPts val="1000"/>
                        </a:spcAft>
                      </a:pPr>
                      <a:r>
                        <a:rPr lang="ru-KZ" sz="1400">
                          <a:effectLst/>
                          <a:latin typeface="Times New Roman" panose="02020603050405020304" pitchFamily="18" charset="0"/>
                          <a:cs typeface="Times New Roman" panose="02020603050405020304" pitchFamily="18" charset="0"/>
                        </a:rPr>
                        <a:t> </a:t>
                      </a:r>
                      <a:endParaRPr lang="ru-KZ"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kk-KZ" sz="1400" dirty="0">
                          <a:effectLst/>
                          <a:latin typeface="Times New Roman" panose="02020603050405020304" pitchFamily="18" charset="0"/>
                          <a:cs typeface="Times New Roman" panose="02020603050405020304" pitchFamily="18" charset="0"/>
                        </a:rPr>
                        <a:t>1.Үлгерімі төмен оқушылардың болуы;</a:t>
                      </a:r>
                      <a:endParaRPr lang="ru-KZ" sz="1100" dirty="0">
                        <a:effectLst/>
                        <a:latin typeface="Times New Roman" panose="02020603050405020304" pitchFamily="18" charset="0"/>
                        <a:cs typeface="Times New Roman" panose="02020603050405020304" pitchFamily="18" charset="0"/>
                      </a:endParaRPr>
                    </a:p>
                    <a:p>
                      <a:pPr>
                        <a:lnSpc>
                          <a:spcPct val="115000"/>
                        </a:lnSpc>
                        <a:spcAft>
                          <a:spcPts val="1000"/>
                        </a:spcAft>
                      </a:pPr>
                      <a:r>
                        <a:rPr lang="kk-KZ" sz="1400" dirty="0">
                          <a:effectLst/>
                          <a:latin typeface="Times New Roman" panose="02020603050405020304" pitchFamily="18" charset="0"/>
                          <a:cs typeface="Times New Roman" panose="02020603050405020304" pitchFamily="18" charset="0"/>
                        </a:rPr>
                        <a:t>2. Жас мамандарда теория мен тәжірибенің әлсіз байланыста болуы.</a:t>
                      </a:r>
                      <a:endParaRPr lang="ru-KZ" sz="1100" dirty="0">
                        <a:effectLst/>
                        <a:latin typeface="Times New Roman" panose="02020603050405020304" pitchFamily="18" charset="0"/>
                        <a:cs typeface="Times New Roman" panose="02020603050405020304" pitchFamily="18" charset="0"/>
                      </a:endParaRPr>
                    </a:p>
                    <a:p>
                      <a:pPr>
                        <a:lnSpc>
                          <a:spcPct val="115000"/>
                        </a:lnSpc>
                        <a:spcAft>
                          <a:spcPts val="1000"/>
                        </a:spcAft>
                      </a:pPr>
                      <a:r>
                        <a:rPr lang="ru-KZ" sz="1400" dirty="0">
                          <a:effectLst/>
                          <a:latin typeface="Times New Roman" panose="02020603050405020304" pitchFamily="18" charset="0"/>
                          <a:cs typeface="Times New Roman" panose="02020603050405020304" pitchFamily="18" charset="0"/>
                        </a:rPr>
                        <a:t> </a:t>
                      </a:r>
                      <a:endParaRPr lang="ru-KZ"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kk-KZ" sz="1400" dirty="0">
                          <a:effectLst/>
                          <a:latin typeface="Times New Roman" panose="02020603050405020304" pitchFamily="18" charset="0"/>
                          <a:cs typeface="Times New Roman" panose="02020603050405020304" pitchFamily="18" charset="0"/>
                        </a:rPr>
                        <a:t>1.Нөлдік кесіндінің нәтижесін талдау;</a:t>
                      </a:r>
                      <a:endParaRPr lang="ru-KZ" sz="1100" dirty="0">
                        <a:effectLst/>
                        <a:latin typeface="Times New Roman" panose="02020603050405020304" pitchFamily="18" charset="0"/>
                        <a:cs typeface="Times New Roman" panose="02020603050405020304" pitchFamily="18" charset="0"/>
                      </a:endParaRPr>
                    </a:p>
                    <a:p>
                      <a:pPr>
                        <a:lnSpc>
                          <a:spcPct val="115000"/>
                        </a:lnSpc>
                        <a:spcAft>
                          <a:spcPts val="1000"/>
                        </a:spcAft>
                      </a:pPr>
                      <a:r>
                        <a:rPr lang="kk-KZ" sz="1400" dirty="0">
                          <a:effectLst/>
                          <a:latin typeface="Times New Roman" panose="02020603050405020304" pitchFamily="18" charset="0"/>
                          <a:cs typeface="Times New Roman" panose="02020603050405020304" pitchFamily="18" charset="0"/>
                        </a:rPr>
                        <a:t>2. Олқылықтардың алдын алу  мақсатында жекеленген оқушылармен жұмыстар ұйымдастыру;</a:t>
                      </a:r>
                      <a:endParaRPr lang="ru-KZ" sz="1100" dirty="0">
                        <a:effectLst/>
                        <a:latin typeface="Times New Roman" panose="02020603050405020304" pitchFamily="18" charset="0"/>
                        <a:cs typeface="Times New Roman" panose="02020603050405020304" pitchFamily="18" charset="0"/>
                      </a:endParaRPr>
                    </a:p>
                    <a:p>
                      <a:pPr>
                        <a:lnSpc>
                          <a:spcPct val="115000"/>
                        </a:lnSpc>
                        <a:spcAft>
                          <a:spcPts val="1000"/>
                        </a:spcAft>
                      </a:pPr>
                      <a:r>
                        <a:rPr lang="kk-KZ" sz="1400" dirty="0">
                          <a:effectLst/>
                          <a:latin typeface="Times New Roman" panose="02020603050405020304" pitchFamily="18" charset="0"/>
                          <a:cs typeface="Times New Roman" panose="02020603050405020304" pitchFamily="18" charset="0"/>
                        </a:rPr>
                        <a:t>3.Психологтардың сүйемелдеуі мен қолдауы</a:t>
                      </a:r>
                      <a:endParaRPr lang="ru-KZ" sz="1100" dirty="0">
                        <a:effectLst/>
                        <a:latin typeface="Times New Roman" panose="02020603050405020304" pitchFamily="18" charset="0"/>
                        <a:cs typeface="Times New Roman" panose="02020603050405020304" pitchFamily="18" charset="0"/>
                      </a:endParaRPr>
                    </a:p>
                    <a:p>
                      <a:pPr>
                        <a:lnSpc>
                          <a:spcPct val="115000"/>
                        </a:lnSpc>
                        <a:spcAft>
                          <a:spcPts val="1000"/>
                        </a:spcAft>
                      </a:pPr>
                      <a:r>
                        <a:rPr lang="kk-KZ" sz="1400" dirty="0">
                          <a:effectLst/>
                          <a:latin typeface="Times New Roman" panose="02020603050405020304" pitchFamily="18" charset="0"/>
                          <a:cs typeface="Times New Roman" panose="02020603050405020304" pitchFamily="18" charset="0"/>
                        </a:rPr>
                        <a:t>4. Білім сапасын арттыру  мақсатында шеберлік сабақтар өткізу. </a:t>
                      </a:r>
                      <a:endParaRPr lang="ru-KZ"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3149755"/>
                  </a:ext>
                </a:extLst>
              </a:tr>
            </a:tbl>
          </a:graphicData>
        </a:graphic>
      </p:graphicFrame>
      <p:sp>
        <p:nvSpPr>
          <p:cNvPr id="3" name="Rectangle 1">
            <a:extLst>
              <a:ext uri="{FF2B5EF4-FFF2-40B4-BE49-F238E27FC236}">
                <a16:creationId xmlns:a16="http://schemas.microsoft.com/office/drawing/2014/main" id="{C121AE6C-AA08-4289-36CD-B87ED0BB74E0}"/>
              </a:ext>
            </a:extLst>
          </p:cNvPr>
          <p:cNvSpPr>
            <a:spLocks noChangeArrowheads="1"/>
          </p:cNvSpPr>
          <p:nvPr/>
        </p:nvSpPr>
        <p:spPr bwMode="auto">
          <a:xfrm>
            <a:off x="1356677" y="481807"/>
            <a:ext cx="94780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kk-KZ" altLang="ru-KZ"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ІІ. ОҚУ ПРОЦЕСІНІҢ САПАСЫН БАҚЫЛАУ</a:t>
            </a:r>
            <a:endParaRPr kumimoji="0" lang="kk-KZ" altLang="ru-KZ"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Таблица 3">
            <a:extLst>
              <a:ext uri="{FF2B5EF4-FFF2-40B4-BE49-F238E27FC236}">
                <a16:creationId xmlns:a16="http://schemas.microsoft.com/office/drawing/2014/main" id="{D7340A94-5AFB-8097-0DBC-98BF6A4CEF29}"/>
              </a:ext>
            </a:extLst>
          </p:cNvPr>
          <p:cNvGraphicFramePr>
            <a:graphicFrameLocks noGrp="1"/>
          </p:cNvGraphicFramePr>
          <p:nvPr>
            <p:extLst>
              <p:ext uri="{D42A27DB-BD31-4B8C-83A1-F6EECF244321}">
                <p14:modId xmlns:p14="http://schemas.microsoft.com/office/powerpoint/2010/main" val="2278014465"/>
              </p:ext>
            </p:extLst>
          </p:nvPr>
        </p:nvGraphicFramePr>
        <p:xfrm>
          <a:off x="1356677" y="3168268"/>
          <a:ext cx="9616124" cy="3689732"/>
        </p:xfrm>
        <a:graphic>
          <a:graphicData uri="http://schemas.openxmlformats.org/drawingml/2006/table">
            <a:tbl>
              <a:tblPr firstRow="1" firstCol="1" bandRow="1">
                <a:tableStyleId>{5C22544A-7EE6-4342-B048-85BDC9FD1C3A}</a:tableStyleId>
              </a:tblPr>
              <a:tblGrid>
                <a:gridCol w="354403">
                  <a:extLst>
                    <a:ext uri="{9D8B030D-6E8A-4147-A177-3AD203B41FA5}">
                      <a16:colId xmlns:a16="http://schemas.microsoft.com/office/drawing/2014/main" val="3924280155"/>
                    </a:ext>
                  </a:extLst>
                </a:gridCol>
                <a:gridCol w="1053882">
                  <a:extLst>
                    <a:ext uri="{9D8B030D-6E8A-4147-A177-3AD203B41FA5}">
                      <a16:colId xmlns:a16="http://schemas.microsoft.com/office/drawing/2014/main" val="3072317129"/>
                    </a:ext>
                  </a:extLst>
                </a:gridCol>
                <a:gridCol w="1322481">
                  <a:extLst>
                    <a:ext uri="{9D8B030D-6E8A-4147-A177-3AD203B41FA5}">
                      <a16:colId xmlns:a16="http://schemas.microsoft.com/office/drawing/2014/main" val="1108378684"/>
                    </a:ext>
                  </a:extLst>
                </a:gridCol>
                <a:gridCol w="1145280">
                  <a:extLst>
                    <a:ext uri="{9D8B030D-6E8A-4147-A177-3AD203B41FA5}">
                      <a16:colId xmlns:a16="http://schemas.microsoft.com/office/drawing/2014/main" val="2185157873"/>
                    </a:ext>
                  </a:extLst>
                </a:gridCol>
                <a:gridCol w="708805">
                  <a:extLst>
                    <a:ext uri="{9D8B030D-6E8A-4147-A177-3AD203B41FA5}">
                      <a16:colId xmlns:a16="http://schemas.microsoft.com/office/drawing/2014/main" val="2009694546"/>
                    </a:ext>
                  </a:extLst>
                </a:gridCol>
                <a:gridCol w="881654">
                  <a:extLst>
                    <a:ext uri="{9D8B030D-6E8A-4147-A177-3AD203B41FA5}">
                      <a16:colId xmlns:a16="http://schemas.microsoft.com/office/drawing/2014/main" val="1304369123"/>
                    </a:ext>
                  </a:extLst>
                </a:gridCol>
                <a:gridCol w="708805">
                  <a:extLst>
                    <a:ext uri="{9D8B030D-6E8A-4147-A177-3AD203B41FA5}">
                      <a16:colId xmlns:a16="http://schemas.microsoft.com/office/drawing/2014/main" val="3277125923"/>
                    </a:ext>
                  </a:extLst>
                </a:gridCol>
                <a:gridCol w="528496">
                  <a:extLst>
                    <a:ext uri="{9D8B030D-6E8A-4147-A177-3AD203B41FA5}">
                      <a16:colId xmlns:a16="http://schemas.microsoft.com/office/drawing/2014/main" val="2197003463"/>
                    </a:ext>
                  </a:extLst>
                </a:gridCol>
                <a:gridCol w="529116">
                  <a:extLst>
                    <a:ext uri="{9D8B030D-6E8A-4147-A177-3AD203B41FA5}">
                      <a16:colId xmlns:a16="http://schemas.microsoft.com/office/drawing/2014/main" val="3578801819"/>
                    </a:ext>
                  </a:extLst>
                </a:gridCol>
                <a:gridCol w="1674397">
                  <a:extLst>
                    <a:ext uri="{9D8B030D-6E8A-4147-A177-3AD203B41FA5}">
                      <a16:colId xmlns:a16="http://schemas.microsoft.com/office/drawing/2014/main" val="1317147098"/>
                    </a:ext>
                  </a:extLst>
                </a:gridCol>
                <a:gridCol w="708805">
                  <a:extLst>
                    <a:ext uri="{9D8B030D-6E8A-4147-A177-3AD203B41FA5}">
                      <a16:colId xmlns:a16="http://schemas.microsoft.com/office/drawing/2014/main" val="4009020993"/>
                    </a:ext>
                  </a:extLst>
                </a:gridCol>
              </a:tblGrid>
              <a:tr h="824945">
                <a:tc>
                  <a:txBody>
                    <a:bodyPr/>
                    <a:lstStyle/>
                    <a:p>
                      <a:pPr algn="ctr">
                        <a:lnSpc>
                          <a:spcPct val="115000"/>
                        </a:lnSpc>
                        <a:spcAft>
                          <a:spcPts val="1000"/>
                        </a:spcAft>
                      </a:pPr>
                      <a:r>
                        <a:rPr lang="kk-KZ" sz="1400">
                          <a:effectLst/>
                        </a:rPr>
                        <a:t>№ р/р</a:t>
                      </a:r>
                      <a:endParaRPr lang="ru-KZ" sz="1100">
                        <a:effectLst/>
                        <a:latin typeface="Calibri" panose="020F0502020204030204" pitchFamily="34" charset="0"/>
                        <a:ea typeface="Calibri" panose="020F0502020204030204" pitchFamily="34" charset="0"/>
                      </a:endParaRPr>
                    </a:p>
                  </a:txBody>
                  <a:tcPr marL="9525" marR="9525" marT="9525" marB="9525" anchor="ctr"/>
                </a:tc>
                <a:tc>
                  <a:txBody>
                    <a:bodyPr/>
                    <a:lstStyle/>
                    <a:p>
                      <a:pPr algn="ctr">
                        <a:lnSpc>
                          <a:spcPct val="115000"/>
                        </a:lnSpc>
                        <a:spcAft>
                          <a:spcPts val="1000"/>
                        </a:spcAft>
                      </a:pPr>
                      <a:r>
                        <a:rPr lang="kk-KZ" sz="1400">
                          <a:effectLst/>
                        </a:rPr>
                        <a:t>Бақылау тақырыбы</a:t>
                      </a:r>
                      <a:endParaRPr lang="ru-KZ" sz="1100">
                        <a:effectLst/>
                        <a:latin typeface="Calibri" panose="020F0502020204030204" pitchFamily="34" charset="0"/>
                        <a:ea typeface="Calibri" panose="020F0502020204030204" pitchFamily="34" charset="0"/>
                      </a:endParaRPr>
                    </a:p>
                  </a:txBody>
                  <a:tcPr marL="9525" marR="9525" marT="9525" marB="9525" anchor="ctr"/>
                </a:tc>
                <a:tc>
                  <a:txBody>
                    <a:bodyPr/>
                    <a:lstStyle/>
                    <a:p>
                      <a:pPr algn="ctr">
                        <a:lnSpc>
                          <a:spcPct val="115000"/>
                        </a:lnSpc>
                        <a:spcAft>
                          <a:spcPts val="1000"/>
                        </a:spcAft>
                      </a:pPr>
                      <a:r>
                        <a:rPr lang="kk-KZ" sz="1400">
                          <a:effectLst/>
                        </a:rPr>
                        <a:t>Бақылау мақсаты</a:t>
                      </a:r>
                      <a:endParaRPr lang="ru-KZ" sz="1100">
                        <a:effectLst/>
                        <a:latin typeface="Calibri" panose="020F0502020204030204" pitchFamily="34" charset="0"/>
                        <a:ea typeface="Calibri" panose="020F0502020204030204" pitchFamily="34" charset="0"/>
                      </a:endParaRPr>
                    </a:p>
                  </a:txBody>
                  <a:tcPr marL="9525" marR="9525" marT="9525" marB="9525" anchor="ctr"/>
                </a:tc>
                <a:tc>
                  <a:txBody>
                    <a:bodyPr/>
                    <a:lstStyle/>
                    <a:p>
                      <a:pPr algn="ctr">
                        <a:lnSpc>
                          <a:spcPct val="115000"/>
                        </a:lnSpc>
                        <a:spcAft>
                          <a:spcPts val="1000"/>
                        </a:spcAft>
                      </a:pPr>
                      <a:r>
                        <a:rPr lang="kk-KZ" sz="1400">
                          <a:effectLst/>
                        </a:rPr>
                        <a:t>Бақылау объектісі</a:t>
                      </a:r>
                      <a:endParaRPr lang="ru-KZ" sz="1100">
                        <a:effectLst/>
                        <a:latin typeface="Calibri" panose="020F0502020204030204" pitchFamily="34" charset="0"/>
                        <a:ea typeface="Calibri" panose="020F0502020204030204" pitchFamily="34" charset="0"/>
                      </a:endParaRPr>
                    </a:p>
                  </a:txBody>
                  <a:tcPr marL="9525" marR="9525" marT="9525" marB="9525" anchor="ctr"/>
                </a:tc>
                <a:tc>
                  <a:txBody>
                    <a:bodyPr/>
                    <a:lstStyle/>
                    <a:p>
                      <a:pPr algn="ctr">
                        <a:lnSpc>
                          <a:spcPct val="115000"/>
                        </a:lnSpc>
                        <a:spcAft>
                          <a:spcPts val="1000"/>
                        </a:spcAft>
                      </a:pPr>
                      <a:r>
                        <a:rPr lang="kk-KZ" sz="1400">
                          <a:effectLst/>
                        </a:rPr>
                        <a:t>Бақылау түрі</a:t>
                      </a:r>
                      <a:endParaRPr lang="ru-KZ" sz="1100">
                        <a:effectLst/>
                        <a:latin typeface="Calibri" panose="020F0502020204030204" pitchFamily="34" charset="0"/>
                        <a:ea typeface="Calibri" panose="020F0502020204030204" pitchFamily="34" charset="0"/>
                      </a:endParaRPr>
                    </a:p>
                  </a:txBody>
                  <a:tcPr marL="9525" marR="9525" marT="9525" marB="9525" anchor="ctr"/>
                </a:tc>
                <a:tc>
                  <a:txBody>
                    <a:bodyPr/>
                    <a:lstStyle/>
                    <a:p>
                      <a:pPr algn="ctr">
                        <a:lnSpc>
                          <a:spcPct val="115000"/>
                        </a:lnSpc>
                        <a:spcAft>
                          <a:spcPts val="1000"/>
                        </a:spcAft>
                      </a:pPr>
                      <a:r>
                        <a:rPr lang="kk-KZ" sz="1400" dirty="0">
                          <a:effectLst/>
                        </a:rPr>
                        <a:t>Бақылау әдістері</a:t>
                      </a:r>
                      <a:endParaRPr lang="ru-KZ" sz="11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algn="ctr">
                        <a:lnSpc>
                          <a:spcPct val="115000"/>
                        </a:lnSpc>
                        <a:spcAft>
                          <a:spcPts val="1000"/>
                        </a:spcAft>
                      </a:pPr>
                      <a:r>
                        <a:rPr lang="kk-KZ" sz="1400">
                          <a:effectLst/>
                        </a:rPr>
                        <a:t>Орындау мерзімдері</a:t>
                      </a:r>
                      <a:endParaRPr lang="ru-KZ" sz="1100">
                        <a:effectLst/>
                        <a:latin typeface="Calibri" panose="020F0502020204030204" pitchFamily="34" charset="0"/>
                        <a:ea typeface="Calibri" panose="020F0502020204030204" pitchFamily="34" charset="0"/>
                      </a:endParaRPr>
                    </a:p>
                  </a:txBody>
                  <a:tcPr marL="9525" marR="9525" marT="9525" marB="9525" anchor="ctr"/>
                </a:tc>
                <a:tc>
                  <a:txBody>
                    <a:bodyPr/>
                    <a:lstStyle/>
                    <a:p>
                      <a:pPr algn="ctr">
                        <a:lnSpc>
                          <a:spcPct val="115000"/>
                        </a:lnSpc>
                        <a:spcAft>
                          <a:spcPts val="1000"/>
                        </a:spcAft>
                      </a:pPr>
                      <a:r>
                        <a:rPr lang="kk-KZ" sz="1400">
                          <a:effectLst/>
                        </a:rPr>
                        <a:t>Жауаптылар</a:t>
                      </a:r>
                      <a:endParaRPr lang="ru-KZ" sz="1100">
                        <a:effectLst/>
                        <a:latin typeface="Calibri" panose="020F0502020204030204" pitchFamily="34" charset="0"/>
                        <a:ea typeface="Calibri" panose="020F0502020204030204" pitchFamily="34" charset="0"/>
                      </a:endParaRPr>
                    </a:p>
                  </a:txBody>
                  <a:tcPr marL="9525" marR="9525" marT="9525" marB="9525" anchor="ctr"/>
                </a:tc>
                <a:tc>
                  <a:txBody>
                    <a:bodyPr/>
                    <a:lstStyle/>
                    <a:p>
                      <a:pPr algn="ctr">
                        <a:lnSpc>
                          <a:spcPct val="115000"/>
                        </a:lnSpc>
                        <a:spcAft>
                          <a:spcPts val="1000"/>
                        </a:spcAft>
                      </a:pPr>
                      <a:r>
                        <a:rPr lang="kk-KZ" sz="1400">
                          <a:effectLst/>
                        </a:rPr>
                        <a:t>Қарау орны</a:t>
                      </a:r>
                      <a:endParaRPr lang="ru-KZ" sz="1100">
                        <a:effectLst/>
                        <a:latin typeface="Calibri" panose="020F0502020204030204" pitchFamily="34" charset="0"/>
                        <a:ea typeface="Calibri" panose="020F0502020204030204" pitchFamily="34" charset="0"/>
                      </a:endParaRPr>
                    </a:p>
                  </a:txBody>
                  <a:tcPr marL="9525" marR="9525" marT="9525" marB="9525" anchor="ctr"/>
                </a:tc>
                <a:tc>
                  <a:txBody>
                    <a:bodyPr/>
                    <a:lstStyle/>
                    <a:p>
                      <a:pPr algn="ctr">
                        <a:lnSpc>
                          <a:spcPct val="115000"/>
                        </a:lnSpc>
                        <a:spcAft>
                          <a:spcPts val="1000"/>
                        </a:spcAft>
                      </a:pPr>
                      <a:r>
                        <a:rPr lang="kk-KZ" sz="1400">
                          <a:effectLst/>
                        </a:rPr>
                        <a:t>Басқарушылық шешім</a:t>
                      </a:r>
                      <a:endParaRPr lang="ru-KZ" sz="1100">
                        <a:effectLst/>
                        <a:latin typeface="Calibri" panose="020F0502020204030204" pitchFamily="34" charset="0"/>
                        <a:ea typeface="Calibri" panose="020F0502020204030204" pitchFamily="34" charset="0"/>
                      </a:endParaRPr>
                    </a:p>
                  </a:txBody>
                  <a:tcPr marL="9525" marR="9525" marT="9525" marB="9525" anchor="ctr"/>
                </a:tc>
                <a:tc>
                  <a:txBody>
                    <a:bodyPr/>
                    <a:lstStyle/>
                    <a:p>
                      <a:pPr algn="ctr">
                        <a:lnSpc>
                          <a:spcPct val="115000"/>
                        </a:lnSpc>
                        <a:spcAft>
                          <a:spcPts val="1000"/>
                        </a:spcAft>
                      </a:pPr>
                      <a:r>
                        <a:rPr lang="kk-KZ" sz="1400">
                          <a:effectLst/>
                        </a:rPr>
                        <a:t>Екінші бақылау</a:t>
                      </a:r>
                      <a:endParaRPr lang="ru-KZ" sz="110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val="2392864350"/>
                  </a:ext>
                </a:extLst>
              </a:tr>
              <a:tr h="2261813">
                <a:tc>
                  <a:txBody>
                    <a:bodyPr/>
                    <a:lstStyle/>
                    <a:p>
                      <a:pPr algn="l">
                        <a:lnSpc>
                          <a:spcPct val="115000"/>
                        </a:lnSpc>
                        <a:spcAft>
                          <a:spcPts val="1000"/>
                        </a:spcAft>
                      </a:pPr>
                      <a:r>
                        <a:rPr lang="kk-KZ" sz="1400">
                          <a:effectLst/>
                        </a:rPr>
                        <a:t>1</a:t>
                      </a:r>
                      <a:endParaRPr lang="ru-KZ" sz="1100">
                        <a:effectLst/>
                        <a:latin typeface="Calibri" panose="020F0502020204030204" pitchFamily="34" charset="0"/>
                        <a:ea typeface="Calibri" panose="020F0502020204030204" pitchFamily="34" charset="0"/>
                      </a:endParaRPr>
                    </a:p>
                  </a:txBody>
                  <a:tcPr marL="9525" marR="9525" marT="9525" marB="9525" anchor="ctr"/>
                </a:tc>
                <a:tc>
                  <a:txBody>
                    <a:bodyPr/>
                    <a:lstStyle/>
                    <a:p>
                      <a:pPr algn="ctr">
                        <a:lnSpc>
                          <a:spcPct val="115000"/>
                        </a:lnSpc>
                        <a:spcAft>
                          <a:spcPts val="1000"/>
                        </a:spcAft>
                      </a:pPr>
                      <a:r>
                        <a:rPr lang="kk-KZ" sz="1400" dirty="0">
                          <a:effectLst/>
                        </a:rPr>
                        <a:t>Пәндер бойынша өткен оқу жылының мониторинг нәтижелері мен талдауын жасау</a:t>
                      </a:r>
                      <a:endParaRPr lang="ru-KZ" sz="1100" dirty="0">
                        <a:effectLst/>
                        <a:latin typeface="Calibri" panose="020F0502020204030204" pitchFamily="34" charset="0"/>
                        <a:ea typeface="Calibri" panose="020F0502020204030204" pitchFamily="34" charset="0"/>
                      </a:endParaRPr>
                    </a:p>
                  </a:txBody>
                  <a:tcPr marL="9525" marR="9525" marT="9525" marB="9525"/>
                </a:tc>
                <a:tc>
                  <a:txBody>
                    <a:bodyPr/>
                    <a:lstStyle/>
                    <a:p>
                      <a:pPr algn="l">
                        <a:lnSpc>
                          <a:spcPct val="115000"/>
                        </a:lnSpc>
                        <a:spcAft>
                          <a:spcPts val="1000"/>
                        </a:spcAft>
                      </a:pPr>
                      <a:r>
                        <a:rPr lang="kk-KZ" sz="1400">
                          <a:effectLst/>
                        </a:rPr>
                        <a:t>Білім сапасының төмен деңгейде болуы, үлгермеуші оқушылармен жұмыс</a:t>
                      </a:r>
                      <a:endParaRPr lang="ru-KZ" sz="1100">
                        <a:effectLst/>
                        <a:latin typeface="Calibri" panose="020F0502020204030204" pitchFamily="34" charset="0"/>
                        <a:ea typeface="Calibri" panose="020F0502020204030204" pitchFamily="34" charset="0"/>
                      </a:endParaRPr>
                    </a:p>
                  </a:txBody>
                  <a:tcPr marL="9525" marR="9525" marT="9525" marB="9525"/>
                </a:tc>
                <a:tc>
                  <a:txBody>
                    <a:bodyPr/>
                    <a:lstStyle/>
                    <a:p>
                      <a:pPr algn="l">
                        <a:lnSpc>
                          <a:spcPct val="115000"/>
                        </a:lnSpc>
                        <a:spcAft>
                          <a:spcPts val="1000"/>
                        </a:spcAft>
                      </a:pPr>
                      <a:r>
                        <a:rPr lang="kk-KZ" sz="1400">
                          <a:effectLst/>
                        </a:rPr>
                        <a:t>Білім алушылар</a:t>
                      </a:r>
                      <a:endParaRPr lang="ru-KZ" sz="1100">
                        <a:effectLst/>
                        <a:latin typeface="Calibri" panose="020F0502020204030204" pitchFamily="34" charset="0"/>
                        <a:ea typeface="Calibri" panose="020F0502020204030204" pitchFamily="34" charset="0"/>
                      </a:endParaRPr>
                    </a:p>
                  </a:txBody>
                  <a:tcPr marL="9525" marR="9525" marT="9525" marB="9525"/>
                </a:tc>
                <a:tc>
                  <a:txBody>
                    <a:bodyPr/>
                    <a:lstStyle/>
                    <a:p>
                      <a:pPr algn="l">
                        <a:lnSpc>
                          <a:spcPct val="115000"/>
                        </a:lnSpc>
                        <a:spcAft>
                          <a:spcPts val="1000"/>
                        </a:spcAft>
                      </a:pPr>
                      <a:r>
                        <a:rPr lang="kk-KZ" sz="1400">
                          <a:effectLst/>
                        </a:rPr>
                        <a:t>тақырыптық</a:t>
                      </a:r>
                      <a:endParaRPr lang="ru-KZ" sz="1100">
                        <a:effectLst/>
                        <a:latin typeface="Calibri" panose="020F0502020204030204" pitchFamily="34" charset="0"/>
                        <a:ea typeface="Calibri" panose="020F0502020204030204" pitchFamily="34" charset="0"/>
                      </a:endParaRPr>
                    </a:p>
                  </a:txBody>
                  <a:tcPr marL="9525" marR="9525" marT="9525" marB="9525"/>
                </a:tc>
                <a:tc>
                  <a:txBody>
                    <a:bodyPr/>
                    <a:lstStyle/>
                    <a:p>
                      <a:pPr algn="l">
                        <a:lnSpc>
                          <a:spcPct val="115000"/>
                        </a:lnSpc>
                        <a:spcAft>
                          <a:spcPts val="1000"/>
                        </a:spcAft>
                      </a:pPr>
                      <a:r>
                        <a:rPr lang="kk-KZ" sz="1400">
                          <a:effectLst/>
                        </a:rPr>
                        <a:t>талдау</a:t>
                      </a:r>
                      <a:endParaRPr lang="ru-KZ" sz="1100">
                        <a:effectLst/>
                        <a:latin typeface="Calibri" panose="020F0502020204030204" pitchFamily="34" charset="0"/>
                        <a:ea typeface="Calibri" panose="020F0502020204030204" pitchFamily="34" charset="0"/>
                      </a:endParaRPr>
                    </a:p>
                  </a:txBody>
                  <a:tcPr marL="9525" marR="9525" marT="9525" marB="9525"/>
                </a:tc>
                <a:tc>
                  <a:txBody>
                    <a:bodyPr/>
                    <a:lstStyle/>
                    <a:p>
                      <a:pPr algn="l">
                        <a:lnSpc>
                          <a:spcPct val="115000"/>
                        </a:lnSpc>
                        <a:spcAft>
                          <a:spcPts val="1000"/>
                        </a:spcAft>
                      </a:pPr>
                      <a:r>
                        <a:rPr lang="kk-KZ" sz="1400">
                          <a:effectLst/>
                        </a:rPr>
                        <a:t>Мамыр, тамыз</a:t>
                      </a:r>
                      <a:endParaRPr lang="ru-KZ" sz="1100">
                        <a:effectLst/>
                        <a:latin typeface="Calibri" panose="020F0502020204030204" pitchFamily="34" charset="0"/>
                        <a:ea typeface="Calibri" panose="020F0502020204030204" pitchFamily="34" charset="0"/>
                      </a:endParaRPr>
                    </a:p>
                  </a:txBody>
                  <a:tcPr marL="9525" marR="9525" marT="9525" marB="9525"/>
                </a:tc>
                <a:tc>
                  <a:txBody>
                    <a:bodyPr/>
                    <a:lstStyle/>
                    <a:p>
                      <a:pPr algn="l">
                        <a:lnSpc>
                          <a:spcPct val="115000"/>
                        </a:lnSpc>
                        <a:spcAft>
                          <a:spcPts val="1000"/>
                        </a:spcAft>
                      </a:pPr>
                      <a:r>
                        <a:rPr lang="kk-KZ" sz="1400">
                          <a:effectLst/>
                        </a:rPr>
                        <a:t>Мектеп әкімшілігі, бірлестік жетекшілері, пән мұғалімдері</a:t>
                      </a:r>
                      <a:endParaRPr lang="ru-KZ" sz="1100">
                        <a:effectLst/>
                        <a:latin typeface="Calibri" panose="020F0502020204030204" pitchFamily="34" charset="0"/>
                        <a:ea typeface="Calibri" panose="020F0502020204030204" pitchFamily="34" charset="0"/>
                      </a:endParaRPr>
                    </a:p>
                  </a:txBody>
                  <a:tcPr marL="9525" marR="9525" marT="9525" marB="9525"/>
                </a:tc>
                <a:tc>
                  <a:txBody>
                    <a:bodyPr/>
                    <a:lstStyle/>
                    <a:p>
                      <a:pPr algn="l">
                        <a:lnSpc>
                          <a:spcPct val="115000"/>
                        </a:lnSpc>
                        <a:spcAft>
                          <a:spcPts val="1000"/>
                        </a:spcAft>
                      </a:pPr>
                      <a:r>
                        <a:rPr lang="kk-KZ" sz="1400">
                          <a:effectLst/>
                        </a:rPr>
                        <a:t>Пед кеңес</a:t>
                      </a:r>
                      <a:endParaRPr lang="ru-KZ" sz="1100">
                        <a:effectLst/>
                        <a:latin typeface="Calibri" panose="020F0502020204030204" pitchFamily="34" charset="0"/>
                        <a:ea typeface="Calibri" panose="020F0502020204030204" pitchFamily="34" charset="0"/>
                      </a:endParaRPr>
                    </a:p>
                  </a:txBody>
                  <a:tcPr marL="9525" marR="9525" marT="9525" marB="9525"/>
                </a:tc>
                <a:tc>
                  <a:txBody>
                    <a:bodyPr/>
                    <a:lstStyle/>
                    <a:p>
                      <a:pPr algn="l">
                        <a:lnSpc>
                          <a:spcPct val="115000"/>
                        </a:lnSpc>
                        <a:spcAft>
                          <a:spcPts val="1000"/>
                        </a:spcAft>
                      </a:pPr>
                      <a:r>
                        <a:rPr lang="kk-KZ" sz="1400">
                          <a:effectLst/>
                        </a:rPr>
                        <a:t>Пәндер бойынша өткен оқу жылының мониторинг нәтижелері мен талдауына қарай  жоспар құру</a:t>
                      </a:r>
                      <a:endParaRPr lang="ru-KZ" sz="1100">
                        <a:effectLst/>
                        <a:latin typeface="Calibri" panose="020F0502020204030204" pitchFamily="34" charset="0"/>
                        <a:ea typeface="Calibri" panose="020F0502020204030204" pitchFamily="34" charset="0"/>
                      </a:endParaRPr>
                    </a:p>
                  </a:txBody>
                  <a:tcPr marL="9525" marR="9525" marT="9525" marB="9525"/>
                </a:tc>
                <a:tc>
                  <a:txBody>
                    <a:bodyPr/>
                    <a:lstStyle/>
                    <a:p>
                      <a:pPr algn="l">
                        <a:lnSpc>
                          <a:spcPct val="115000"/>
                        </a:lnSpc>
                        <a:spcAft>
                          <a:spcPts val="1000"/>
                        </a:spcAft>
                      </a:pPr>
                      <a:r>
                        <a:rPr lang="kk-KZ" sz="1400" dirty="0">
                          <a:effectLst/>
                        </a:rPr>
                        <a:t> </a:t>
                      </a:r>
                      <a:endParaRPr lang="ru-KZ" sz="1100" dirty="0">
                        <a:effectLst/>
                        <a:latin typeface="Calibri" panose="020F0502020204030204" pitchFamily="34" charset="0"/>
                        <a:ea typeface="Calibri" panose="020F0502020204030204" pitchFamily="34" charset="0"/>
                      </a:endParaRPr>
                    </a:p>
                  </a:txBody>
                  <a:tcPr marL="9525" marR="9525" marT="9525" marB="9525"/>
                </a:tc>
                <a:extLst>
                  <a:ext uri="{0D108BD9-81ED-4DB2-BD59-A6C34878D82A}">
                    <a16:rowId xmlns:a16="http://schemas.microsoft.com/office/drawing/2014/main" val="3848234137"/>
                  </a:ext>
                </a:extLst>
              </a:tr>
            </a:tbl>
          </a:graphicData>
        </a:graphic>
      </p:graphicFrame>
    </p:spTree>
    <p:extLst>
      <p:ext uri="{BB962C8B-B14F-4D97-AF65-F5344CB8AC3E}">
        <p14:creationId xmlns:p14="http://schemas.microsoft.com/office/powerpoint/2010/main" val="474513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8CEDAD-D397-409D-ACCA-32EC1C0E598C}"/>
              </a:ext>
            </a:extLst>
          </p:cNvPr>
          <p:cNvSpPr txBox="1"/>
          <p:nvPr/>
        </p:nvSpPr>
        <p:spPr>
          <a:xfrm>
            <a:off x="0" y="67043"/>
            <a:ext cx="10654748" cy="369332"/>
          </a:xfrm>
          <a:prstGeom prst="rect">
            <a:avLst/>
          </a:prstGeom>
          <a:noFill/>
        </p:spPr>
        <p:txBody>
          <a:bodyPr wrap="square">
            <a:spAutoFit/>
          </a:bodyPr>
          <a:lstStyle/>
          <a:p>
            <a:pPr algn="ctr"/>
            <a:r>
              <a:rPr lang="kk-KZ" sz="1800" b="1" dirty="0">
                <a:effectLst/>
                <a:latin typeface="Times New Roman" panose="02020603050405020304" pitchFamily="18" charset="0"/>
                <a:ea typeface="Times New Roman" panose="02020603050405020304" pitchFamily="18" charset="0"/>
              </a:rPr>
              <a:t>ІІ. ОҚУ ПРОЦЕСІНІҢ САПАСЫН БАҚЫЛАУ</a:t>
            </a:r>
            <a:endParaRPr lang="ru-RU" sz="1600" dirty="0">
              <a:effectLst/>
              <a:latin typeface="Times New Roman" panose="02020603050405020304" pitchFamily="18" charset="0"/>
              <a:ea typeface="Times New Roman" panose="02020603050405020304" pitchFamily="18" charset="0"/>
            </a:endParaRPr>
          </a:p>
        </p:txBody>
      </p:sp>
      <p:graphicFrame>
        <p:nvGraphicFramePr>
          <p:cNvPr id="2" name="Диаграмма 1">
            <a:extLst>
              <a:ext uri="{FF2B5EF4-FFF2-40B4-BE49-F238E27FC236}">
                <a16:creationId xmlns:a16="http://schemas.microsoft.com/office/drawing/2014/main" id="{BF7D6527-3F7B-4E6C-63B3-837A593547CC}"/>
              </a:ext>
            </a:extLst>
          </p:cNvPr>
          <p:cNvGraphicFramePr/>
          <p:nvPr>
            <p:extLst>
              <p:ext uri="{D42A27DB-BD31-4B8C-83A1-F6EECF244321}">
                <p14:modId xmlns:p14="http://schemas.microsoft.com/office/powerpoint/2010/main" val="3342390031"/>
              </p:ext>
            </p:extLst>
          </p:nvPr>
        </p:nvGraphicFramePr>
        <p:xfrm>
          <a:off x="2032000" y="1311965"/>
          <a:ext cx="8128000" cy="519485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929B848-E1E9-87B9-B1AA-B052787D243C}"/>
              </a:ext>
            </a:extLst>
          </p:cNvPr>
          <p:cNvSpPr txBox="1"/>
          <p:nvPr/>
        </p:nvSpPr>
        <p:spPr>
          <a:xfrm>
            <a:off x="349654" y="504838"/>
            <a:ext cx="10761785" cy="369332"/>
          </a:xfrm>
          <a:prstGeom prst="rect">
            <a:avLst/>
          </a:prstGeom>
          <a:noFill/>
        </p:spPr>
        <p:txBody>
          <a:bodyPr wrap="square">
            <a:spAutoFit/>
          </a:bodyPr>
          <a:lstStyle/>
          <a:p>
            <a:pPr algn="ctr"/>
            <a:r>
              <a:rPr lang="kk-KZ" sz="1800" b="1" kern="100" dirty="0">
                <a:effectLst/>
                <a:latin typeface="Times New Roman" panose="02020603050405020304" pitchFamily="18" charset="0"/>
                <a:ea typeface="Times New Roman" panose="02020603050405020304" pitchFamily="18" charset="0"/>
                <a:cs typeface="Arial" panose="020B0604020202020204" pitchFamily="34" charset="0"/>
              </a:rPr>
              <a:t>Білім сапасының </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3 </a:t>
            </a:r>
            <a:r>
              <a:rPr lang="kk-KZ" sz="1800" b="1" kern="100" dirty="0">
                <a:effectLst/>
                <a:latin typeface="Times New Roman" panose="02020603050405020304" pitchFamily="18" charset="0"/>
                <a:ea typeface="Times New Roman" panose="02020603050405020304" pitchFamily="18" charset="0"/>
                <a:cs typeface="Arial" panose="020B0604020202020204" pitchFamily="34" charset="0"/>
              </a:rPr>
              <a:t>жылдық салыстырмалы көрсеткіші </a:t>
            </a:r>
            <a:endParaRPr lang="aa-ET" dirty="0"/>
          </a:p>
        </p:txBody>
      </p:sp>
    </p:spTree>
    <p:extLst>
      <p:ext uri="{BB962C8B-B14F-4D97-AF65-F5344CB8AC3E}">
        <p14:creationId xmlns:p14="http://schemas.microsoft.com/office/powerpoint/2010/main" val="3956561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DAD4E-31FF-DCFE-6D58-950CE54B379E}"/>
              </a:ext>
            </a:extLst>
          </p:cNvPr>
          <p:cNvSpPr txBox="1"/>
          <p:nvPr/>
        </p:nvSpPr>
        <p:spPr>
          <a:xfrm>
            <a:off x="773723" y="225083"/>
            <a:ext cx="8370277" cy="365760"/>
          </a:xfrm>
          <a:prstGeom prst="rect">
            <a:avLst/>
          </a:prstGeom>
          <a:noFill/>
        </p:spPr>
        <p:txBody>
          <a:bodyPr wrap="square">
            <a:spAutoFit/>
          </a:bodyPr>
          <a:lstStyle/>
          <a:p>
            <a:pPr algn="ctr"/>
            <a:r>
              <a:rPr lang="kk-KZ" sz="1800" b="1" kern="100" dirty="0">
                <a:effectLst/>
                <a:latin typeface="Times New Roman" panose="02020603050405020304" pitchFamily="18" charset="0"/>
                <a:ea typeface="Times New Roman" panose="02020603050405020304" pitchFamily="18" charset="0"/>
                <a:cs typeface="Arial" panose="020B0604020202020204" pitchFamily="34" charset="0"/>
              </a:rPr>
              <a:t>Әр буынға білім сапасының </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3 </a:t>
            </a:r>
            <a:r>
              <a:rPr lang="kk-KZ" sz="1800" b="1" kern="100" dirty="0">
                <a:effectLst/>
                <a:latin typeface="Times New Roman" panose="02020603050405020304" pitchFamily="18" charset="0"/>
                <a:ea typeface="Times New Roman" panose="02020603050405020304" pitchFamily="18" charset="0"/>
                <a:cs typeface="Arial" panose="020B0604020202020204" pitchFamily="34" charset="0"/>
              </a:rPr>
              <a:t>жылдық салыстырмалы көрсеткіші </a:t>
            </a:r>
            <a:endParaRPr lang="aa-ET" dirty="0"/>
          </a:p>
        </p:txBody>
      </p:sp>
      <p:graphicFrame>
        <p:nvGraphicFramePr>
          <p:cNvPr id="3" name="Содержимое 4">
            <a:extLst>
              <a:ext uri="{FF2B5EF4-FFF2-40B4-BE49-F238E27FC236}">
                <a16:creationId xmlns:a16="http://schemas.microsoft.com/office/drawing/2014/main" id="{7FD0712C-2066-8B5C-F07E-1C2B3EA5E4B5}"/>
              </a:ext>
            </a:extLst>
          </p:cNvPr>
          <p:cNvGraphicFramePr>
            <a:graphicFrameLocks/>
          </p:cNvGraphicFramePr>
          <p:nvPr>
            <p:extLst>
              <p:ext uri="{D42A27DB-BD31-4B8C-83A1-F6EECF244321}">
                <p14:modId xmlns:p14="http://schemas.microsoft.com/office/powerpoint/2010/main" val="1054830516"/>
              </p:ext>
            </p:extLst>
          </p:nvPr>
        </p:nvGraphicFramePr>
        <p:xfrm>
          <a:off x="773723" y="928468"/>
          <a:ext cx="10536704" cy="3725632"/>
        </p:xfrm>
        <a:graphic>
          <a:graphicData uri="http://schemas.openxmlformats.org/drawingml/2006/table">
            <a:tbl>
              <a:tblPr firstRow="1" bandRow="1">
                <a:tableStyleId>{5C22544A-7EE6-4342-B048-85BDC9FD1C3A}</a:tableStyleId>
              </a:tblPr>
              <a:tblGrid>
                <a:gridCol w="2634176">
                  <a:extLst>
                    <a:ext uri="{9D8B030D-6E8A-4147-A177-3AD203B41FA5}">
                      <a16:colId xmlns:a16="http://schemas.microsoft.com/office/drawing/2014/main" val="20000"/>
                    </a:ext>
                  </a:extLst>
                </a:gridCol>
                <a:gridCol w="2634176">
                  <a:extLst>
                    <a:ext uri="{9D8B030D-6E8A-4147-A177-3AD203B41FA5}">
                      <a16:colId xmlns:a16="http://schemas.microsoft.com/office/drawing/2014/main" val="20001"/>
                    </a:ext>
                  </a:extLst>
                </a:gridCol>
                <a:gridCol w="2634176">
                  <a:extLst>
                    <a:ext uri="{9D8B030D-6E8A-4147-A177-3AD203B41FA5}">
                      <a16:colId xmlns:a16="http://schemas.microsoft.com/office/drawing/2014/main" val="20002"/>
                    </a:ext>
                  </a:extLst>
                </a:gridCol>
                <a:gridCol w="2634176">
                  <a:extLst>
                    <a:ext uri="{9D8B030D-6E8A-4147-A177-3AD203B41FA5}">
                      <a16:colId xmlns:a16="http://schemas.microsoft.com/office/drawing/2014/main" val="20003"/>
                    </a:ext>
                  </a:extLst>
                </a:gridCol>
              </a:tblGrid>
              <a:tr h="513496">
                <a:tc>
                  <a:txBody>
                    <a:bodyPr/>
                    <a:lstStyle/>
                    <a:p>
                      <a:r>
                        <a:rPr lang="kk-KZ" sz="1400" dirty="0"/>
                        <a:t>сыныптар</a:t>
                      </a:r>
                      <a:endParaRPr lang="ru-RU" sz="1400" dirty="0"/>
                    </a:p>
                  </a:txBody>
                  <a:tcPr/>
                </a:tc>
                <a:tc>
                  <a:txBody>
                    <a:bodyPr/>
                    <a:lstStyle/>
                    <a:p>
                      <a:r>
                        <a:rPr lang="kk-KZ" sz="1400" dirty="0"/>
                        <a:t>Оқу</a:t>
                      </a:r>
                      <a:r>
                        <a:rPr lang="kk-KZ" sz="1400" baseline="0" dirty="0"/>
                        <a:t> жылы</a:t>
                      </a:r>
                      <a:endParaRPr lang="ru-RU" sz="1400" dirty="0"/>
                    </a:p>
                  </a:txBody>
                  <a:tcPr/>
                </a:tc>
                <a:tc>
                  <a:txBody>
                    <a:bodyPr/>
                    <a:lstStyle/>
                    <a:p>
                      <a:r>
                        <a:rPr lang="kk-KZ" sz="1400" dirty="0"/>
                        <a:t>Бала саны</a:t>
                      </a:r>
                      <a:endParaRPr lang="ru-RU" sz="1400" dirty="0"/>
                    </a:p>
                  </a:txBody>
                  <a:tcPr/>
                </a:tc>
                <a:tc>
                  <a:txBody>
                    <a:bodyPr/>
                    <a:lstStyle/>
                    <a:p>
                      <a:r>
                        <a:rPr lang="kk-KZ" sz="1400" dirty="0"/>
                        <a:t>Білім сапасы</a:t>
                      </a:r>
                      <a:endParaRPr lang="ru-RU" sz="1400" dirty="0"/>
                    </a:p>
                  </a:txBody>
                  <a:tcPr/>
                </a:tc>
                <a:extLst>
                  <a:ext uri="{0D108BD9-81ED-4DB2-BD59-A6C34878D82A}">
                    <a16:rowId xmlns:a16="http://schemas.microsoft.com/office/drawing/2014/main" val="10000"/>
                  </a:ext>
                </a:extLst>
              </a:tr>
              <a:tr h="720422">
                <a:tc>
                  <a:txBody>
                    <a:bodyPr/>
                    <a:lstStyle/>
                    <a:p>
                      <a:r>
                        <a:rPr lang="kk-KZ" sz="1400" dirty="0"/>
                        <a:t>2-4</a:t>
                      </a:r>
                      <a:endParaRPr lang="ru-RU" sz="1400" dirty="0"/>
                    </a:p>
                  </a:txBody>
                  <a:tcPr/>
                </a:tc>
                <a:tc>
                  <a:txBody>
                    <a:bodyPr/>
                    <a:lstStyle/>
                    <a:p>
                      <a:r>
                        <a:rPr lang="kk-KZ" sz="1400" dirty="0"/>
                        <a:t>2020-2021</a:t>
                      </a:r>
                    </a:p>
                    <a:p>
                      <a:r>
                        <a:rPr lang="kk-KZ" sz="1400" dirty="0"/>
                        <a:t>2021-2022</a:t>
                      </a:r>
                    </a:p>
                    <a:p>
                      <a:r>
                        <a:rPr lang="kk-KZ" sz="1400" dirty="0"/>
                        <a:t>2022-2023</a:t>
                      </a:r>
                      <a:endParaRPr lang="ru-RU" sz="1400" dirty="0"/>
                    </a:p>
                  </a:txBody>
                  <a:tcPr/>
                </a:tc>
                <a:tc>
                  <a:txBody>
                    <a:bodyPr/>
                    <a:lstStyle/>
                    <a:p>
                      <a:r>
                        <a:rPr lang="en-US" sz="1400" dirty="0"/>
                        <a:t>48</a:t>
                      </a:r>
                      <a:endParaRPr lang="kk-KZ" sz="1400" dirty="0"/>
                    </a:p>
                    <a:p>
                      <a:r>
                        <a:rPr lang="en-US" sz="1400" dirty="0"/>
                        <a:t>31</a:t>
                      </a:r>
                      <a:endParaRPr lang="kk-KZ" sz="1400" dirty="0"/>
                    </a:p>
                    <a:p>
                      <a:r>
                        <a:rPr lang="kk-KZ" sz="1400" dirty="0"/>
                        <a:t>3</a:t>
                      </a:r>
                      <a:r>
                        <a:rPr lang="en-US" sz="1400" dirty="0"/>
                        <a:t>5</a:t>
                      </a:r>
                      <a:endParaRPr lang="ru-RU" sz="1400" dirty="0"/>
                    </a:p>
                  </a:txBody>
                  <a:tcPr/>
                </a:tc>
                <a:tc>
                  <a:txBody>
                    <a:bodyPr/>
                    <a:lstStyle/>
                    <a:p>
                      <a:r>
                        <a:rPr lang="kk-KZ" sz="1400" dirty="0"/>
                        <a:t>6</a:t>
                      </a:r>
                      <a:r>
                        <a:rPr lang="en-US" sz="1400" dirty="0"/>
                        <a:t>6,67</a:t>
                      </a:r>
                      <a:endParaRPr lang="kk-KZ" sz="1400" dirty="0"/>
                    </a:p>
                    <a:p>
                      <a:r>
                        <a:rPr lang="en-US" sz="1400" dirty="0"/>
                        <a:t>61,29</a:t>
                      </a:r>
                      <a:endParaRPr lang="kk-KZ" sz="1400" dirty="0"/>
                    </a:p>
                    <a:p>
                      <a:r>
                        <a:rPr lang="en-US" sz="1400" dirty="0"/>
                        <a:t>77,14</a:t>
                      </a:r>
                      <a:endParaRPr lang="ru-RU" sz="1400" dirty="0"/>
                    </a:p>
                  </a:txBody>
                  <a:tcPr/>
                </a:tc>
                <a:extLst>
                  <a:ext uri="{0D108BD9-81ED-4DB2-BD59-A6C34878D82A}">
                    <a16:rowId xmlns:a16="http://schemas.microsoft.com/office/drawing/2014/main" val="10001"/>
                  </a:ext>
                </a:extLst>
              </a:tr>
              <a:tr h="720422">
                <a:tc>
                  <a:txBody>
                    <a:bodyPr/>
                    <a:lstStyle/>
                    <a:p>
                      <a:r>
                        <a:rPr lang="kk-KZ" sz="1400" dirty="0"/>
                        <a:t>5-9</a:t>
                      </a:r>
                      <a:endParaRPr lang="ru-RU" sz="1400" dirty="0"/>
                    </a:p>
                  </a:txBody>
                  <a:tcPr/>
                </a:tc>
                <a:tc>
                  <a:txBody>
                    <a:bodyPr/>
                    <a:lstStyle/>
                    <a:p>
                      <a:r>
                        <a:rPr lang="kk-KZ" sz="1400" dirty="0"/>
                        <a:t>2020-2021</a:t>
                      </a:r>
                    </a:p>
                    <a:p>
                      <a:r>
                        <a:rPr lang="kk-KZ" sz="1400" dirty="0"/>
                        <a:t>2021-2022</a:t>
                      </a:r>
                    </a:p>
                    <a:p>
                      <a:r>
                        <a:rPr lang="kk-KZ" sz="1400" dirty="0"/>
                        <a:t>2022-2023</a:t>
                      </a:r>
                      <a:endParaRPr lang="ru-RU" sz="1400" dirty="0"/>
                    </a:p>
                  </a:txBody>
                  <a:tcPr/>
                </a:tc>
                <a:tc>
                  <a:txBody>
                    <a:bodyPr/>
                    <a:lstStyle/>
                    <a:p>
                      <a:r>
                        <a:rPr lang="en-US" sz="1400" dirty="0"/>
                        <a:t>45</a:t>
                      </a:r>
                      <a:endParaRPr lang="kk-KZ" sz="1400" dirty="0"/>
                    </a:p>
                    <a:p>
                      <a:r>
                        <a:rPr lang="en-US" sz="1400" dirty="0"/>
                        <a:t>46</a:t>
                      </a:r>
                      <a:endParaRPr lang="kk-KZ" sz="1400" dirty="0"/>
                    </a:p>
                    <a:p>
                      <a:r>
                        <a:rPr lang="kk-KZ" sz="1400" dirty="0"/>
                        <a:t>5</a:t>
                      </a:r>
                      <a:r>
                        <a:rPr lang="en-US" sz="1400" dirty="0"/>
                        <a:t>6</a:t>
                      </a:r>
                      <a:endParaRPr lang="ru-RU" sz="1400" dirty="0"/>
                    </a:p>
                  </a:txBody>
                  <a:tcPr/>
                </a:tc>
                <a:tc>
                  <a:txBody>
                    <a:bodyPr/>
                    <a:lstStyle/>
                    <a:p>
                      <a:r>
                        <a:rPr lang="kk-KZ" sz="1400" dirty="0"/>
                        <a:t>5</a:t>
                      </a:r>
                      <a:r>
                        <a:rPr lang="en-US" sz="1400" dirty="0"/>
                        <a:t>3,33</a:t>
                      </a:r>
                      <a:endParaRPr lang="kk-KZ" sz="1400" dirty="0"/>
                    </a:p>
                    <a:p>
                      <a:r>
                        <a:rPr lang="en-US" sz="1400" dirty="0"/>
                        <a:t>65,2</a:t>
                      </a:r>
                      <a:endParaRPr lang="kk-KZ" sz="1400" dirty="0"/>
                    </a:p>
                    <a:p>
                      <a:r>
                        <a:rPr lang="kk-KZ" sz="1400" dirty="0"/>
                        <a:t>5</a:t>
                      </a:r>
                      <a:r>
                        <a:rPr lang="en-US" sz="1400" dirty="0"/>
                        <a:t>8</a:t>
                      </a:r>
                      <a:r>
                        <a:rPr lang="kk-KZ" sz="1400" dirty="0"/>
                        <a:t>,9</a:t>
                      </a:r>
                      <a:r>
                        <a:rPr lang="en-US" sz="1400" dirty="0"/>
                        <a:t>3</a:t>
                      </a:r>
                      <a:endParaRPr lang="ru-RU" sz="1400" dirty="0"/>
                    </a:p>
                  </a:txBody>
                  <a:tcPr/>
                </a:tc>
                <a:extLst>
                  <a:ext uri="{0D108BD9-81ED-4DB2-BD59-A6C34878D82A}">
                    <a16:rowId xmlns:a16="http://schemas.microsoft.com/office/drawing/2014/main" val="10002"/>
                  </a:ext>
                </a:extLst>
              </a:tr>
              <a:tr h="874548">
                <a:tc>
                  <a:txBody>
                    <a:bodyPr/>
                    <a:lstStyle/>
                    <a:p>
                      <a:r>
                        <a:rPr lang="kk-KZ" sz="1400" dirty="0"/>
                        <a:t>10-11</a:t>
                      </a:r>
                      <a:endParaRPr lang="ru-RU" sz="1400" dirty="0"/>
                    </a:p>
                  </a:txBody>
                  <a:tcPr/>
                </a:tc>
                <a:tc>
                  <a:txBody>
                    <a:bodyPr/>
                    <a:lstStyle/>
                    <a:p>
                      <a:r>
                        <a:rPr lang="kk-KZ" sz="1400" dirty="0"/>
                        <a:t>2020-2021</a:t>
                      </a:r>
                    </a:p>
                    <a:p>
                      <a:r>
                        <a:rPr lang="kk-KZ" sz="1400" dirty="0"/>
                        <a:t>2021-2022</a:t>
                      </a:r>
                    </a:p>
                    <a:p>
                      <a:r>
                        <a:rPr lang="kk-KZ" sz="1400" dirty="0"/>
                        <a:t>2022-2023</a:t>
                      </a:r>
                      <a:endParaRPr lang="ru-RU" sz="1400" dirty="0"/>
                    </a:p>
                  </a:txBody>
                  <a:tcPr/>
                </a:tc>
                <a:tc>
                  <a:txBody>
                    <a:bodyPr/>
                    <a:lstStyle/>
                    <a:p>
                      <a:r>
                        <a:rPr lang="en-US" sz="1400" dirty="0"/>
                        <a:t>8</a:t>
                      </a:r>
                      <a:endParaRPr lang="kk-KZ" sz="1400" dirty="0"/>
                    </a:p>
                    <a:p>
                      <a:r>
                        <a:rPr lang="kk-KZ" sz="1400" dirty="0"/>
                        <a:t>1</a:t>
                      </a:r>
                      <a:r>
                        <a:rPr lang="en-US" sz="1400" dirty="0"/>
                        <a:t>3</a:t>
                      </a:r>
                      <a:endParaRPr lang="kk-KZ" sz="1400" dirty="0"/>
                    </a:p>
                    <a:p>
                      <a:r>
                        <a:rPr lang="en-US" sz="1400" dirty="0"/>
                        <a:t>7</a:t>
                      </a:r>
                      <a:endParaRPr lang="ru-RU" sz="1400" dirty="0"/>
                    </a:p>
                  </a:txBody>
                  <a:tcPr/>
                </a:tc>
                <a:tc>
                  <a:txBody>
                    <a:bodyPr/>
                    <a:lstStyle/>
                    <a:p>
                      <a:r>
                        <a:rPr lang="en-US" sz="1400" dirty="0"/>
                        <a:t>58,33</a:t>
                      </a:r>
                      <a:endParaRPr lang="kk-KZ" sz="1400" dirty="0"/>
                    </a:p>
                    <a:p>
                      <a:r>
                        <a:rPr lang="en-US" sz="1400" dirty="0"/>
                        <a:t>53,85</a:t>
                      </a:r>
                      <a:endParaRPr lang="kk-KZ" sz="1400" dirty="0"/>
                    </a:p>
                    <a:p>
                      <a:r>
                        <a:rPr lang="en-US" sz="1400" dirty="0"/>
                        <a:t>57,14</a:t>
                      </a:r>
                      <a:endParaRPr lang="ru-RU" sz="1400" dirty="0"/>
                    </a:p>
                  </a:txBody>
                  <a:tcPr/>
                </a:tc>
                <a:extLst>
                  <a:ext uri="{0D108BD9-81ED-4DB2-BD59-A6C34878D82A}">
                    <a16:rowId xmlns:a16="http://schemas.microsoft.com/office/drawing/2014/main" val="10003"/>
                  </a:ext>
                </a:extLst>
              </a:tr>
              <a:tr h="874548">
                <a:tc>
                  <a:txBody>
                    <a:bodyPr/>
                    <a:lstStyle/>
                    <a:p>
                      <a:r>
                        <a:rPr lang="kk-KZ" sz="1400" dirty="0"/>
                        <a:t>барлығы</a:t>
                      </a:r>
                      <a:endParaRPr lang="ru-RU" sz="1400" dirty="0"/>
                    </a:p>
                  </a:txBody>
                  <a:tcPr/>
                </a:tc>
                <a:tc>
                  <a:txBody>
                    <a:bodyPr/>
                    <a:lstStyle/>
                    <a:p>
                      <a:r>
                        <a:rPr lang="kk-KZ" sz="1400" dirty="0"/>
                        <a:t>2020-2021</a:t>
                      </a:r>
                    </a:p>
                    <a:p>
                      <a:r>
                        <a:rPr lang="kk-KZ" sz="1400" dirty="0"/>
                        <a:t>2021-2022</a:t>
                      </a:r>
                    </a:p>
                    <a:p>
                      <a:r>
                        <a:rPr lang="kk-KZ" sz="1400" dirty="0"/>
                        <a:t>2022-2023</a:t>
                      </a:r>
                      <a:endParaRPr lang="ru-RU" sz="1400" dirty="0"/>
                    </a:p>
                  </a:txBody>
                  <a:tcPr/>
                </a:tc>
                <a:tc>
                  <a:txBody>
                    <a:bodyPr/>
                    <a:lstStyle/>
                    <a:p>
                      <a:r>
                        <a:rPr lang="kk-KZ" sz="1400" dirty="0"/>
                        <a:t>1</a:t>
                      </a:r>
                      <a:r>
                        <a:rPr lang="en-US" sz="1400" dirty="0"/>
                        <a:t>05</a:t>
                      </a:r>
                      <a:endParaRPr lang="kk-KZ" sz="1400" dirty="0"/>
                    </a:p>
                    <a:p>
                      <a:r>
                        <a:rPr lang="en-US" sz="1400" dirty="0"/>
                        <a:t>90</a:t>
                      </a:r>
                      <a:endParaRPr lang="kk-KZ" sz="1400" dirty="0"/>
                    </a:p>
                    <a:p>
                      <a:r>
                        <a:rPr lang="kk-KZ" sz="1400" dirty="0"/>
                        <a:t>98</a:t>
                      </a:r>
                      <a:endParaRPr lang="ru-RU" sz="1400" dirty="0"/>
                    </a:p>
                  </a:txBody>
                  <a:tcPr/>
                </a:tc>
                <a:tc>
                  <a:txBody>
                    <a:bodyPr/>
                    <a:lstStyle/>
                    <a:p>
                      <a:r>
                        <a:rPr lang="en-US" sz="1400" dirty="0"/>
                        <a:t>60</a:t>
                      </a:r>
                      <a:endParaRPr lang="kk-KZ" sz="1400" dirty="0"/>
                    </a:p>
                    <a:p>
                      <a:r>
                        <a:rPr lang="en-US" sz="1400" dirty="0"/>
                        <a:t>62,22</a:t>
                      </a:r>
                      <a:endParaRPr lang="kk-KZ" sz="1400" dirty="0"/>
                    </a:p>
                    <a:p>
                      <a:r>
                        <a:rPr lang="en-US" sz="1400" dirty="0"/>
                        <a:t>65,31</a:t>
                      </a:r>
                      <a:endParaRPr lang="ru-RU"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7389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38C8BF-FAAD-B180-3AC1-2B9B28C55B66}"/>
              </a:ext>
            </a:extLst>
          </p:cNvPr>
          <p:cNvSpPr txBox="1"/>
          <p:nvPr/>
        </p:nvSpPr>
        <p:spPr>
          <a:xfrm>
            <a:off x="1631853" y="196948"/>
            <a:ext cx="9369082" cy="374077"/>
          </a:xfrm>
          <a:prstGeom prst="rect">
            <a:avLst/>
          </a:prstGeom>
          <a:noFill/>
        </p:spPr>
        <p:txBody>
          <a:bodyPr wrap="square">
            <a:spAutoFit/>
          </a:bodyPr>
          <a:lstStyle/>
          <a:p>
            <a:pPr algn="ctr">
              <a:lnSpc>
                <a:spcPct val="107000"/>
              </a:lnSpc>
              <a:spcAft>
                <a:spcPts val="800"/>
              </a:spcAft>
            </a:pPr>
            <a:r>
              <a:rPr lang="kk-KZ" sz="1800" b="1" kern="100" dirty="0">
                <a:effectLst/>
                <a:latin typeface="Times New Roman" panose="02020603050405020304" pitchFamily="18" charset="0"/>
                <a:ea typeface="Times New Roman" panose="02020603050405020304" pitchFamily="18" charset="0"/>
                <a:cs typeface="Arial" panose="020B0604020202020204" pitchFamily="34" charset="0"/>
              </a:rPr>
              <a:t>Сыныптар бойынша білім сапасының </a:t>
            </a:r>
            <a:r>
              <a:rPr lang="en-US" sz="1800" b="1" kern="100" dirty="0">
                <a:effectLst/>
                <a:latin typeface="Times New Roman" panose="02020603050405020304" pitchFamily="18" charset="0"/>
                <a:ea typeface="Times New Roman" panose="02020603050405020304" pitchFamily="18" charset="0"/>
                <a:cs typeface="Arial" panose="020B0604020202020204" pitchFamily="34" charset="0"/>
              </a:rPr>
              <a:t>3 </a:t>
            </a:r>
            <a:r>
              <a:rPr lang="kk-KZ" sz="1800" b="1" kern="100" dirty="0">
                <a:effectLst/>
                <a:latin typeface="Times New Roman" panose="02020603050405020304" pitchFamily="18" charset="0"/>
                <a:ea typeface="Times New Roman" panose="02020603050405020304" pitchFamily="18" charset="0"/>
                <a:cs typeface="Arial" panose="020B0604020202020204" pitchFamily="34" charset="0"/>
              </a:rPr>
              <a:t>жылдық салыстырма көрсеткіші</a:t>
            </a:r>
            <a:endParaRPr lang="aa-ET" sz="1400" kern="1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Таблица 3">
            <a:extLst>
              <a:ext uri="{FF2B5EF4-FFF2-40B4-BE49-F238E27FC236}">
                <a16:creationId xmlns:a16="http://schemas.microsoft.com/office/drawing/2014/main" id="{FC8D1C20-4CD7-04D0-50BD-35751D4CA364}"/>
              </a:ext>
            </a:extLst>
          </p:cNvPr>
          <p:cNvGraphicFramePr>
            <a:graphicFrameLocks noGrp="1"/>
          </p:cNvGraphicFramePr>
          <p:nvPr>
            <p:extLst>
              <p:ext uri="{D42A27DB-BD31-4B8C-83A1-F6EECF244321}">
                <p14:modId xmlns:p14="http://schemas.microsoft.com/office/powerpoint/2010/main" val="2977594468"/>
              </p:ext>
            </p:extLst>
          </p:nvPr>
        </p:nvGraphicFramePr>
        <p:xfrm>
          <a:off x="829993" y="773723"/>
          <a:ext cx="10550768" cy="3570703"/>
        </p:xfrm>
        <a:graphic>
          <a:graphicData uri="http://schemas.openxmlformats.org/drawingml/2006/table">
            <a:tbl>
              <a:tblPr firstRow="1" bandRow="1">
                <a:tableStyleId>{5C22544A-7EE6-4342-B048-85BDC9FD1C3A}</a:tableStyleId>
              </a:tblPr>
              <a:tblGrid>
                <a:gridCol w="2637692">
                  <a:extLst>
                    <a:ext uri="{9D8B030D-6E8A-4147-A177-3AD203B41FA5}">
                      <a16:colId xmlns:a16="http://schemas.microsoft.com/office/drawing/2014/main" val="582549804"/>
                    </a:ext>
                  </a:extLst>
                </a:gridCol>
                <a:gridCol w="2637692">
                  <a:extLst>
                    <a:ext uri="{9D8B030D-6E8A-4147-A177-3AD203B41FA5}">
                      <a16:colId xmlns:a16="http://schemas.microsoft.com/office/drawing/2014/main" val="1546269643"/>
                    </a:ext>
                  </a:extLst>
                </a:gridCol>
                <a:gridCol w="2637692">
                  <a:extLst>
                    <a:ext uri="{9D8B030D-6E8A-4147-A177-3AD203B41FA5}">
                      <a16:colId xmlns:a16="http://schemas.microsoft.com/office/drawing/2014/main" val="1616748383"/>
                    </a:ext>
                  </a:extLst>
                </a:gridCol>
                <a:gridCol w="2637692">
                  <a:extLst>
                    <a:ext uri="{9D8B030D-6E8A-4147-A177-3AD203B41FA5}">
                      <a16:colId xmlns:a16="http://schemas.microsoft.com/office/drawing/2014/main" val="884372580"/>
                    </a:ext>
                  </a:extLst>
                </a:gridCol>
              </a:tblGrid>
              <a:tr h="294840">
                <a:tc>
                  <a:txBody>
                    <a:bodyPr/>
                    <a:lstStyle/>
                    <a:p>
                      <a:pPr algn="ctr">
                        <a:lnSpc>
                          <a:spcPct val="107000"/>
                        </a:lnSpc>
                        <a:spcAft>
                          <a:spcPts val="800"/>
                        </a:spcAft>
                      </a:pPr>
                      <a:r>
                        <a:rPr lang="kk-KZ" sz="1300" kern="100" dirty="0">
                          <a:effectLst/>
                        </a:rPr>
                        <a:t>Сынып </a:t>
                      </a:r>
                      <a:endParaRPr lang="aa-ET" sz="1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764" marR="63764" marT="0" marB="0"/>
                </a:tc>
                <a:tc>
                  <a:txBody>
                    <a:bodyPr/>
                    <a:lstStyle/>
                    <a:p>
                      <a:pPr algn="ctr">
                        <a:lnSpc>
                          <a:spcPct val="107000"/>
                        </a:lnSpc>
                        <a:spcAft>
                          <a:spcPts val="800"/>
                        </a:spcAft>
                      </a:pPr>
                      <a:r>
                        <a:rPr lang="ru-RU" sz="1300" kern="100" dirty="0">
                          <a:effectLst/>
                        </a:rPr>
                        <a:t>2020-2021</a:t>
                      </a:r>
                      <a:endParaRPr lang="aa-ET" sz="1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764" marR="63764" marT="0" marB="0"/>
                </a:tc>
                <a:tc>
                  <a:txBody>
                    <a:bodyPr/>
                    <a:lstStyle/>
                    <a:p>
                      <a:pPr algn="ctr">
                        <a:lnSpc>
                          <a:spcPct val="107000"/>
                        </a:lnSpc>
                        <a:spcAft>
                          <a:spcPts val="800"/>
                        </a:spcAft>
                      </a:pPr>
                      <a:r>
                        <a:rPr lang="ru-RU" sz="1300" kern="100" dirty="0">
                          <a:effectLst/>
                        </a:rPr>
                        <a:t>2021-2022</a:t>
                      </a:r>
                      <a:endParaRPr lang="aa-ET" sz="1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764" marR="63764" marT="0" marB="0"/>
                </a:tc>
                <a:tc>
                  <a:txBody>
                    <a:bodyPr/>
                    <a:lstStyle/>
                    <a:p>
                      <a:pPr algn="ctr">
                        <a:lnSpc>
                          <a:spcPct val="107000"/>
                        </a:lnSpc>
                        <a:spcAft>
                          <a:spcPts val="800"/>
                        </a:spcAft>
                      </a:pPr>
                      <a:r>
                        <a:rPr lang="ru-RU" sz="1300" kern="100" dirty="0">
                          <a:effectLst/>
                        </a:rPr>
                        <a:t>2022-2023</a:t>
                      </a:r>
                      <a:endParaRPr lang="aa-ET" sz="1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764" marR="63764" marT="0" marB="0"/>
                </a:tc>
                <a:extLst>
                  <a:ext uri="{0D108BD9-81ED-4DB2-BD59-A6C34878D82A}">
                    <a16:rowId xmlns:a16="http://schemas.microsoft.com/office/drawing/2014/main" val="1731306949"/>
                  </a:ext>
                </a:extLst>
              </a:tr>
              <a:tr h="302513">
                <a:tc>
                  <a:txBody>
                    <a:bodyPr/>
                    <a:lstStyle/>
                    <a:p>
                      <a:pPr algn="ctr"/>
                      <a:r>
                        <a:rPr lang="ru-RU" sz="1400" dirty="0"/>
                        <a:t>2</a:t>
                      </a:r>
                      <a:endParaRPr lang="aa-ET" sz="1400" dirty="0"/>
                    </a:p>
                  </a:txBody>
                  <a:tcPr/>
                </a:tc>
                <a:tc>
                  <a:txBody>
                    <a:bodyPr/>
                    <a:lstStyle/>
                    <a:p>
                      <a:pPr algn="ctr"/>
                      <a:r>
                        <a:rPr lang="ru-RU" sz="1400" dirty="0"/>
                        <a:t>6</a:t>
                      </a:r>
                      <a:r>
                        <a:rPr lang="en-US" sz="1400" dirty="0"/>
                        <a:t>2,5</a:t>
                      </a:r>
                      <a:r>
                        <a:rPr lang="ru-RU" sz="1400" dirty="0"/>
                        <a:t> %</a:t>
                      </a:r>
                      <a:endParaRPr lang="aa-ET"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55,56</a:t>
                      </a:r>
                      <a:r>
                        <a:rPr lang="ru-RU" sz="1400" dirty="0"/>
                        <a:t>%</a:t>
                      </a:r>
                      <a:endParaRPr lang="aa-ET"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66,67</a:t>
                      </a:r>
                      <a:r>
                        <a:rPr lang="ru-RU" sz="1400" dirty="0"/>
                        <a:t>%</a:t>
                      </a:r>
                      <a:endParaRPr lang="aa-ET" sz="1400" dirty="0"/>
                    </a:p>
                  </a:txBody>
                  <a:tcPr/>
                </a:tc>
                <a:extLst>
                  <a:ext uri="{0D108BD9-81ED-4DB2-BD59-A6C34878D82A}">
                    <a16:rowId xmlns:a16="http://schemas.microsoft.com/office/drawing/2014/main" val="245699328"/>
                  </a:ext>
                </a:extLst>
              </a:tr>
              <a:tr h="413393">
                <a:tc>
                  <a:txBody>
                    <a:bodyPr/>
                    <a:lstStyle/>
                    <a:p>
                      <a:pPr algn="ctr"/>
                      <a:r>
                        <a:rPr lang="en-US" sz="1400" dirty="0"/>
                        <a:t>3</a:t>
                      </a:r>
                      <a:endParaRPr lang="aa-ET" sz="1400" dirty="0"/>
                    </a:p>
                  </a:txBody>
                  <a:tcPr/>
                </a:tc>
                <a:tc>
                  <a:txBody>
                    <a:bodyPr/>
                    <a:lstStyle/>
                    <a:p>
                      <a:pPr algn="ctr"/>
                      <a:r>
                        <a:rPr lang="en-US" sz="1400" dirty="0"/>
                        <a:t>55</a:t>
                      </a:r>
                      <a:r>
                        <a:rPr lang="ru-RU" sz="1400" dirty="0"/>
                        <a:t>%</a:t>
                      </a:r>
                      <a:endParaRPr lang="aa-ET"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83,33</a:t>
                      </a:r>
                      <a:r>
                        <a:rPr lang="ru-RU" sz="1400" dirty="0"/>
                        <a:t>%</a:t>
                      </a:r>
                      <a:endParaRPr lang="aa-ET" sz="1400" dirty="0"/>
                    </a:p>
                  </a:txBody>
                  <a:tcPr/>
                </a:tc>
                <a:tc>
                  <a:txBody>
                    <a:bodyPr/>
                    <a:lstStyle/>
                    <a:p>
                      <a:pPr algn="ctr"/>
                      <a:r>
                        <a:rPr lang="ru-RU" sz="1400" dirty="0"/>
                        <a:t>6</a:t>
                      </a:r>
                      <a:r>
                        <a:rPr lang="en-US" sz="1400" dirty="0"/>
                        <a:t>0</a:t>
                      </a:r>
                      <a:r>
                        <a:rPr lang="ru-RU" sz="1400" dirty="0"/>
                        <a:t>%</a:t>
                      </a:r>
                      <a:endParaRPr lang="aa-ET" sz="1400" dirty="0"/>
                    </a:p>
                  </a:txBody>
                  <a:tcPr/>
                </a:tc>
                <a:extLst>
                  <a:ext uri="{0D108BD9-81ED-4DB2-BD59-A6C34878D82A}">
                    <a16:rowId xmlns:a16="http://schemas.microsoft.com/office/drawing/2014/main" val="4237677980"/>
                  </a:ext>
                </a:extLst>
              </a:tr>
              <a:tr h="302513">
                <a:tc>
                  <a:txBody>
                    <a:bodyPr/>
                    <a:lstStyle/>
                    <a:p>
                      <a:pPr algn="ctr"/>
                      <a:r>
                        <a:rPr lang="en-US" sz="1400" dirty="0"/>
                        <a:t>4</a:t>
                      </a:r>
                      <a:endParaRPr lang="aa-ET" sz="1400" dirty="0"/>
                    </a:p>
                  </a:txBody>
                  <a:tcPr/>
                </a:tc>
                <a:tc>
                  <a:txBody>
                    <a:bodyPr/>
                    <a:lstStyle/>
                    <a:p>
                      <a:pPr algn="ctr"/>
                      <a:r>
                        <a:rPr lang="en-US" sz="1400" dirty="0"/>
                        <a:t>60</a:t>
                      </a:r>
                      <a:r>
                        <a:rPr lang="ru-RU" sz="1400" dirty="0"/>
                        <a:t>%</a:t>
                      </a:r>
                      <a:endParaRPr lang="aa-ET" sz="1400" dirty="0"/>
                    </a:p>
                  </a:txBody>
                  <a:tcPr/>
                </a:tc>
                <a:tc>
                  <a:txBody>
                    <a:bodyPr/>
                    <a:lstStyle/>
                    <a:p>
                      <a:pPr algn="ctr"/>
                      <a:r>
                        <a:rPr lang="en-US" sz="1400" dirty="0"/>
                        <a:t>56,25</a:t>
                      </a:r>
                      <a:r>
                        <a:rPr lang="ru-RU" sz="1400" dirty="0"/>
                        <a:t>%</a:t>
                      </a:r>
                      <a:endParaRPr lang="aa-ET"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83,33</a:t>
                      </a:r>
                      <a:r>
                        <a:rPr lang="ru-RU" sz="1400" dirty="0"/>
                        <a:t>%</a:t>
                      </a:r>
                      <a:endParaRPr lang="aa-ET" sz="1400" dirty="0"/>
                    </a:p>
                  </a:txBody>
                  <a:tcPr/>
                </a:tc>
                <a:extLst>
                  <a:ext uri="{0D108BD9-81ED-4DB2-BD59-A6C34878D82A}">
                    <a16:rowId xmlns:a16="http://schemas.microsoft.com/office/drawing/2014/main" val="4102836401"/>
                  </a:ext>
                </a:extLst>
              </a:tr>
              <a:tr h="302513">
                <a:tc>
                  <a:txBody>
                    <a:bodyPr/>
                    <a:lstStyle/>
                    <a:p>
                      <a:pPr algn="ctr"/>
                      <a:r>
                        <a:rPr lang="en-US" sz="1400" dirty="0"/>
                        <a:t>5</a:t>
                      </a:r>
                      <a:endParaRPr lang="aa-ET" sz="1400" dirty="0"/>
                    </a:p>
                  </a:txBody>
                  <a:tcPr/>
                </a:tc>
                <a:tc>
                  <a:txBody>
                    <a:bodyPr/>
                    <a:lstStyle/>
                    <a:p>
                      <a:pPr algn="ctr"/>
                      <a:r>
                        <a:rPr lang="en-US" sz="1400" dirty="0"/>
                        <a:t>58,33</a:t>
                      </a:r>
                      <a:r>
                        <a:rPr lang="ru-RU" sz="1400" dirty="0"/>
                        <a:t>%</a:t>
                      </a:r>
                      <a:endParaRPr lang="aa-ET" sz="1400" dirty="0"/>
                    </a:p>
                  </a:txBody>
                  <a:tcPr/>
                </a:tc>
                <a:tc>
                  <a:txBody>
                    <a:bodyPr/>
                    <a:lstStyle/>
                    <a:p>
                      <a:pPr algn="ctr"/>
                      <a:r>
                        <a:rPr lang="en-US" sz="1400" dirty="0"/>
                        <a:t>66,67</a:t>
                      </a:r>
                      <a:r>
                        <a:rPr lang="ru-RU" sz="1400" dirty="0"/>
                        <a:t>%</a:t>
                      </a:r>
                      <a:endParaRPr lang="aa-ET" sz="1400" dirty="0"/>
                    </a:p>
                  </a:txBody>
                  <a:tcPr/>
                </a:tc>
                <a:tc>
                  <a:txBody>
                    <a:bodyPr/>
                    <a:lstStyle/>
                    <a:p>
                      <a:pPr algn="ctr"/>
                      <a:r>
                        <a:rPr lang="en-US" sz="1400" dirty="0"/>
                        <a:t>58,82</a:t>
                      </a:r>
                      <a:r>
                        <a:rPr lang="ru-RU" sz="1400" dirty="0"/>
                        <a:t>%</a:t>
                      </a:r>
                      <a:endParaRPr lang="aa-ET" sz="1400" dirty="0"/>
                    </a:p>
                  </a:txBody>
                  <a:tcPr/>
                </a:tc>
                <a:extLst>
                  <a:ext uri="{0D108BD9-81ED-4DB2-BD59-A6C34878D82A}">
                    <a16:rowId xmlns:a16="http://schemas.microsoft.com/office/drawing/2014/main" val="3838400978"/>
                  </a:ext>
                </a:extLst>
              </a:tr>
              <a:tr h="302513">
                <a:tc>
                  <a:txBody>
                    <a:bodyPr/>
                    <a:lstStyle/>
                    <a:p>
                      <a:pPr algn="ctr"/>
                      <a:r>
                        <a:rPr lang="en-US" sz="1400" dirty="0"/>
                        <a:t>6</a:t>
                      </a:r>
                      <a:endParaRPr lang="aa-ET" sz="1400" dirty="0"/>
                    </a:p>
                  </a:txBody>
                  <a:tcPr/>
                </a:tc>
                <a:tc>
                  <a:txBody>
                    <a:bodyPr/>
                    <a:lstStyle/>
                    <a:p>
                      <a:pPr algn="ctr"/>
                      <a:r>
                        <a:rPr lang="en-US" sz="1400" dirty="0"/>
                        <a:t>50</a:t>
                      </a:r>
                      <a:r>
                        <a:rPr lang="ru-RU" sz="1400" dirty="0"/>
                        <a:t>%</a:t>
                      </a:r>
                      <a:endParaRPr lang="aa-ET" sz="1400" dirty="0"/>
                    </a:p>
                  </a:txBody>
                  <a:tcPr/>
                </a:tc>
                <a:tc>
                  <a:txBody>
                    <a:bodyPr/>
                    <a:lstStyle/>
                    <a:p>
                      <a:pPr algn="ctr"/>
                      <a:r>
                        <a:rPr lang="en-US" sz="1400" dirty="0"/>
                        <a:t>66,67</a:t>
                      </a:r>
                      <a:endParaRPr lang="aa-ET" sz="1400" dirty="0"/>
                    </a:p>
                  </a:txBody>
                  <a:tcPr/>
                </a:tc>
                <a:tc>
                  <a:txBody>
                    <a:bodyPr/>
                    <a:lstStyle/>
                    <a:p>
                      <a:pPr algn="ctr"/>
                      <a:r>
                        <a:rPr lang="en-US" sz="1400" dirty="0">
                          <a:solidFill>
                            <a:schemeClr val="tx1"/>
                          </a:solidFill>
                        </a:rPr>
                        <a:t>45,45</a:t>
                      </a:r>
                      <a:r>
                        <a:rPr lang="ru-RU" sz="1400" dirty="0">
                          <a:solidFill>
                            <a:schemeClr val="tx1"/>
                          </a:solidFill>
                        </a:rPr>
                        <a:t>%</a:t>
                      </a:r>
                      <a:endParaRPr lang="aa-ET" sz="1400" dirty="0">
                        <a:solidFill>
                          <a:schemeClr val="tx1"/>
                        </a:solidFill>
                      </a:endParaRPr>
                    </a:p>
                  </a:txBody>
                  <a:tcPr/>
                </a:tc>
                <a:extLst>
                  <a:ext uri="{0D108BD9-81ED-4DB2-BD59-A6C34878D82A}">
                    <a16:rowId xmlns:a16="http://schemas.microsoft.com/office/drawing/2014/main" val="2007928754"/>
                  </a:ext>
                </a:extLst>
              </a:tr>
              <a:tr h="302513">
                <a:tc>
                  <a:txBody>
                    <a:bodyPr/>
                    <a:lstStyle/>
                    <a:p>
                      <a:pPr algn="ctr"/>
                      <a:r>
                        <a:rPr lang="en-US" sz="1400" dirty="0"/>
                        <a:t>7</a:t>
                      </a:r>
                      <a:endParaRPr lang="aa-ET" sz="1400" dirty="0"/>
                    </a:p>
                  </a:txBody>
                  <a:tcPr/>
                </a:tc>
                <a:tc>
                  <a:txBody>
                    <a:bodyPr/>
                    <a:lstStyle/>
                    <a:p>
                      <a:pPr algn="ctr"/>
                      <a:r>
                        <a:rPr lang="en-US" sz="1400" dirty="0"/>
                        <a:t>62,5</a:t>
                      </a:r>
                      <a:r>
                        <a:rPr lang="ru-RU" sz="1400" dirty="0"/>
                        <a:t>%</a:t>
                      </a:r>
                      <a:endParaRPr lang="aa-ET" sz="1400" dirty="0"/>
                    </a:p>
                  </a:txBody>
                  <a:tcPr/>
                </a:tc>
                <a:tc>
                  <a:txBody>
                    <a:bodyPr/>
                    <a:lstStyle/>
                    <a:p>
                      <a:pPr algn="ctr"/>
                      <a:r>
                        <a:rPr lang="en-US" sz="1400" dirty="0"/>
                        <a:t>80</a:t>
                      </a:r>
                      <a:r>
                        <a:rPr lang="ru-RU" sz="1400" dirty="0"/>
                        <a:t>%</a:t>
                      </a:r>
                      <a:endParaRPr lang="aa-ET" sz="1400" dirty="0"/>
                    </a:p>
                  </a:txBody>
                  <a:tcPr/>
                </a:tc>
                <a:tc>
                  <a:txBody>
                    <a:bodyPr/>
                    <a:lstStyle/>
                    <a:p>
                      <a:pPr algn="ctr"/>
                      <a:r>
                        <a:rPr lang="en-US" sz="1400" dirty="0">
                          <a:solidFill>
                            <a:schemeClr val="tx1"/>
                          </a:solidFill>
                        </a:rPr>
                        <a:t>66,67</a:t>
                      </a:r>
                      <a:r>
                        <a:rPr lang="ru-RU" sz="1400" dirty="0">
                          <a:solidFill>
                            <a:schemeClr val="tx1"/>
                          </a:solidFill>
                        </a:rPr>
                        <a:t>%</a:t>
                      </a:r>
                      <a:endParaRPr lang="aa-ET" sz="1400" dirty="0">
                        <a:solidFill>
                          <a:schemeClr val="tx1"/>
                        </a:solidFill>
                      </a:endParaRPr>
                    </a:p>
                  </a:txBody>
                  <a:tcPr/>
                </a:tc>
                <a:extLst>
                  <a:ext uri="{0D108BD9-81ED-4DB2-BD59-A6C34878D82A}">
                    <a16:rowId xmlns:a16="http://schemas.microsoft.com/office/drawing/2014/main" val="623989450"/>
                  </a:ext>
                </a:extLst>
              </a:tr>
              <a:tr h="302513">
                <a:tc>
                  <a:txBody>
                    <a:bodyPr/>
                    <a:lstStyle/>
                    <a:p>
                      <a:pPr algn="ctr"/>
                      <a:r>
                        <a:rPr lang="en-US" sz="1400" dirty="0"/>
                        <a:t>8</a:t>
                      </a:r>
                      <a:endParaRPr lang="aa-ET" sz="1400" dirty="0"/>
                    </a:p>
                  </a:txBody>
                  <a:tcPr/>
                </a:tc>
                <a:tc>
                  <a:txBody>
                    <a:bodyPr/>
                    <a:lstStyle/>
                    <a:p>
                      <a:pPr algn="ctr"/>
                      <a:r>
                        <a:rPr lang="en-US" sz="1400" dirty="0"/>
                        <a:t>50</a:t>
                      </a:r>
                      <a:r>
                        <a:rPr lang="ru-RU" sz="1400" dirty="0"/>
                        <a:t>%</a:t>
                      </a:r>
                      <a:endParaRPr lang="aa-ET"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62,5</a:t>
                      </a:r>
                      <a:r>
                        <a:rPr lang="ru-RU" sz="1400" dirty="0"/>
                        <a:t>%</a:t>
                      </a:r>
                      <a:endParaRPr lang="aa-ET" sz="1400" dirty="0"/>
                    </a:p>
                  </a:txBody>
                  <a:tcPr/>
                </a:tc>
                <a:tc>
                  <a:txBody>
                    <a:bodyPr/>
                    <a:lstStyle/>
                    <a:p>
                      <a:pPr algn="ctr"/>
                      <a:r>
                        <a:rPr lang="en-US" sz="1400" dirty="0"/>
                        <a:t>60%</a:t>
                      </a:r>
                      <a:endParaRPr lang="aa-ET" sz="1400" dirty="0"/>
                    </a:p>
                  </a:txBody>
                  <a:tcPr/>
                </a:tc>
                <a:extLst>
                  <a:ext uri="{0D108BD9-81ED-4DB2-BD59-A6C34878D82A}">
                    <a16:rowId xmlns:a16="http://schemas.microsoft.com/office/drawing/2014/main" val="3929191494"/>
                  </a:ext>
                </a:extLst>
              </a:tr>
              <a:tr h="302513">
                <a:tc>
                  <a:txBody>
                    <a:bodyPr/>
                    <a:lstStyle/>
                    <a:p>
                      <a:pPr algn="ctr"/>
                      <a:r>
                        <a:rPr lang="en-US" sz="1400" dirty="0"/>
                        <a:t>9</a:t>
                      </a:r>
                      <a:endParaRPr lang="aa-ET" sz="1400" dirty="0"/>
                    </a:p>
                  </a:txBody>
                  <a:tcPr/>
                </a:tc>
                <a:tc>
                  <a:txBody>
                    <a:bodyPr/>
                    <a:lstStyle/>
                    <a:p>
                      <a:pPr algn="ctr"/>
                      <a:r>
                        <a:rPr lang="en-US" sz="1400" dirty="0"/>
                        <a:t>44,44</a:t>
                      </a:r>
                      <a:r>
                        <a:rPr lang="ru-RU" sz="1400" dirty="0"/>
                        <a:t>%</a:t>
                      </a:r>
                      <a:endParaRPr lang="aa-ET" sz="1400" dirty="0"/>
                    </a:p>
                  </a:txBody>
                  <a:tcPr/>
                </a:tc>
                <a:tc>
                  <a:txBody>
                    <a:bodyPr/>
                    <a:lstStyle/>
                    <a:p>
                      <a:pPr algn="ctr"/>
                      <a:r>
                        <a:rPr lang="en-US" sz="1400" dirty="0"/>
                        <a:t>55,56</a:t>
                      </a:r>
                      <a:r>
                        <a:rPr lang="ru-RU" sz="1400" dirty="0"/>
                        <a:t>%</a:t>
                      </a:r>
                      <a:endParaRPr lang="aa-ET" sz="1400" dirty="0"/>
                    </a:p>
                  </a:txBody>
                  <a:tcPr/>
                </a:tc>
                <a:tc>
                  <a:txBody>
                    <a:bodyPr/>
                    <a:lstStyle/>
                    <a:p>
                      <a:pPr algn="ctr"/>
                      <a:r>
                        <a:rPr lang="en-US" sz="1400" dirty="0"/>
                        <a:t>63,64</a:t>
                      </a:r>
                      <a:r>
                        <a:rPr lang="ru-RU" sz="1400" dirty="0"/>
                        <a:t>%</a:t>
                      </a:r>
                      <a:endParaRPr lang="aa-ET" sz="1400" dirty="0"/>
                    </a:p>
                  </a:txBody>
                  <a:tcPr/>
                </a:tc>
                <a:extLst>
                  <a:ext uri="{0D108BD9-81ED-4DB2-BD59-A6C34878D82A}">
                    <a16:rowId xmlns:a16="http://schemas.microsoft.com/office/drawing/2014/main" val="2258756030"/>
                  </a:ext>
                </a:extLst>
              </a:tr>
              <a:tr h="424070">
                <a:tc>
                  <a:txBody>
                    <a:bodyPr/>
                    <a:lstStyle/>
                    <a:p>
                      <a:pPr algn="ctr"/>
                      <a:r>
                        <a:rPr lang="en-US" sz="1400" dirty="0"/>
                        <a:t>10</a:t>
                      </a:r>
                      <a:endParaRPr lang="aa-ET" sz="1400" dirty="0"/>
                    </a:p>
                  </a:txBody>
                  <a:tcPr/>
                </a:tc>
                <a:tc>
                  <a:txBody>
                    <a:bodyPr/>
                    <a:lstStyle/>
                    <a:p>
                      <a:pPr algn="ctr"/>
                      <a:r>
                        <a:rPr lang="en-US" sz="1400" dirty="0"/>
                        <a:t>50</a:t>
                      </a:r>
                      <a:r>
                        <a:rPr lang="ru-RU" sz="1400" dirty="0"/>
                        <a:t>%</a:t>
                      </a:r>
                      <a:endParaRPr lang="aa-ET" sz="1400" dirty="0"/>
                    </a:p>
                  </a:txBody>
                  <a:tcPr/>
                </a:tc>
                <a:tc>
                  <a:txBody>
                    <a:bodyPr/>
                    <a:lstStyle/>
                    <a:p>
                      <a:pPr algn="ctr"/>
                      <a:r>
                        <a:rPr lang="en-US" sz="1400" dirty="0"/>
                        <a:t>50</a:t>
                      </a:r>
                      <a:r>
                        <a:rPr lang="ru-RU" sz="1400" dirty="0"/>
                        <a:t>%</a:t>
                      </a:r>
                      <a:endParaRPr lang="aa-ET" sz="1400" dirty="0"/>
                    </a:p>
                  </a:txBody>
                  <a:tcPr/>
                </a:tc>
                <a:tc>
                  <a:txBody>
                    <a:bodyPr/>
                    <a:lstStyle/>
                    <a:p>
                      <a:pPr algn="ctr"/>
                      <a:r>
                        <a:rPr lang="en-US" sz="1400" dirty="0"/>
                        <a:t>33,33</a:t>
                      </a:r>
                      <a:r>
                        <a:rPr lang="ru-RU" sz="1400" dirty="0"/>
                        <a:t>%</a:t>
                      </a:r>
                      <a:endParaRPr lang="aa-ET" sz="1400" dirty="0"/>
                    </a:p>
                  </a:txBody>
                  <a:tcPr/>
                </a:tc>
                <a:extLst>
                  <a:ext uri="{0D108BD9-81ED-4DB2-BD59-A6C34878D82A}">
                    <a16:rowId xmlns:a16="http://schemas.microsoft.com/office/drawing/2014/main" val="3824166787"/>
                  </a:ext>
                </a:extLst>
              </a:tr>
              <a:tr h="302513">
                <a:tc>
                  <a:txBody>
                    <a:bodyPr/>
                    <a:lstStyle/>
                    <a:p>
                      <a:pPr algn="ctr"/>
                      <a:r>
                        <a:rPr lang="en-US" sz="1400" dirty="0"/>
                        <a:t>11</a:t>
                      </a:r>
                      <a:endParaRPr lang="aa-ET" sz="1400" dirty="0"/>
                    </a:p>
                  </a:txBody>
                  <a:tcPr/>
                </a:tc>
                <a:tc>
                  <a:txBody>
                    <a:bodyPr/>
                    <a:lstStyle/>
                    <a:p>
                      <a:pPr algn="ctr"/>
                      <a:r>
                        <a:rPr lang="en-US" sz="1400" dirty="0"/>
                        <a:t>75</a:t>
                      </a:r>
                      <a:r>
                        <a:rPr lang="ru-RU" sz="1400" dirty="0"/>
                        <a:t>%</a:t>
                      </a:r>
                      <a:endParaRPr lang="aa-ET" sz="1400" dirty="0"/>
                    </a:p>
                  </a:txBody>
                  <a:tcPr/>
                </a:tc>
                <a:tc>
                  <a:txBody>
                    <a:bodyPr/>
                    <a:lstStyle/>
                    <a:p>
                      <a:pPr algn="ctr"/>
                      <a:r>
                        <a:rPr lang="en-US" sz="1400" dirty="0"/>
                        <a:t>55,56</a:t>
                      </a:r>
                      <a:r>
                        <a:rPr lang="ru-RU" sz="1400" dirty="0"/>
                        <a:t>%</a:t>
                      </a:r>
                      <a:endParaRPr lang="aa-ET" sz="1400" dirty="0"/>
                    </a:p>
                  </a:txBody>
                  <a:tcPr/>
                </a:tc>
                <a:tc>
                  <a:txBody>
                    <a:bodyPr/>
                    <a:lstStyle/>
                    <a:p>
                      <a:pPr algn="ctr"/>
                      <a:r>
                        <a:rPr lang="en-US" sz="1400" dirty="0"/>
                        <a:t>75</a:t>
                      </a:r>
                      <a:r>
                        <a:rPr lang="ru-RU" sz="1400" dirty="0"/>
                        <a:t>%</a:t>
                      </a:r>
                      <a:endParaRPr lang="aa-ET" sz="1400" dirty="0"/>
                    </a:p>
                  </a:txBody>
                  <a:tcPr/>
                </a:tc>
                <a:extLst>
                  <a:ext uri="{0D108BD9-81ED-4DB2-BD59-A6C34878D82A}">
                    <a16:rowId xmlns:a16="http://schemas.microsoft.com/office/drawing/2014/main" val="1865135915"/>
                  </a:ext>
                </a:extLst>
              </a:tr>
            </a:tbl>
          </a:graphicData>
        </a:graphic>
      </p:graphicFrame>
    </p:spTree>
    <p:extLst>
      <p:ext uri="{BB962C8B-B14F-4D97-AF65-F5344CB8AC3E}">
        <p14:creationId xmlns:p14="http://schemas.microsoft.com/office/powerpoint/2010/main" val="55281095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2543</Words>
  <Application>Microsoft Office PowerPoint</Application>
  <PresentationFormat>Широкоэкранный</PresentationFormat>
  <Paragraphs>482</Paragraphs>
  <Slides>22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Arial</vt:lpstr>
      <vt:lpstr>Calibri</vt:lpstr>
      <vt:lpstr>Calibri Light</vt:lpstr>
      <vt:lpstr>Symbol</vt:lpstr>
      <vt:lpstr>Times New Roman</vt:lpstr>
      <vt:lpstr>Wingdings</vt:lpstr>
      <vt:lpstr>Тема Office</vt:lpstr>
      <vt:lpstr>Презентация PowerPoint</vt:lpstr>
      <vt:lpstr>Презентация PowerPoint</vt:lpstr>
      <vt:lpstr>"Орта, техникалық және кәсіптік, орта білімнен кейінгі білім беру ұйымдары педагогтерінің жүргізуі үшін міндетті құжаттардың тізбесін және олардың нысандарын бекіту туралы"Қазақстан Республикасы Білім және ғылым министрінің 2020 жылғы 6 сәуірдегі № 130 мектепішілік бақылау жоспары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Тәрбиенің 8 бағыты бойынша атқарылған іс-шаралар</vt:lpstr>
      <vt:lpstr>“Оқуға құштар мектеп”жобасы</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2402</dc:creator>
  <cp:lastModifiedBy>lkm lkm</cp:lastModifiedBy>
  <cp:revision>43</cp:revision>
  <dcterms:created xsi:type="dcterms:W3CDTF">2022-11-27T14:47:43Z</dcterms:created>
  <dcterms:modified xsi:type="dcterms:W3CDTF">2023-09-11T10:47:13Z</dcterms:modified>
</cp:coreProperties>
</file>