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4" r:id="rId2"/>
    <p:sldId id="348" r:id="rId3"/>
    <p:sldId id="341" r:id="rId4"/>
    <p:sldId id="342" r:id="rId5"/>
    <p:sldId id="331" r:id="rId6"/>
    <p:sldId id="345" r:id="rId7"/>
    <p:sldId id="346" r:id="rId8"/>
    <p:sldId id="351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7F3"/>
    <a:srgbClr val="9FB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2832" autoAdjust="0"/>
  </p:normalViewPr>
  <p:slideViewPr>
    <p:cSldViewPr>
      <p:cViewPr>
        <p:scale>
          <a:sx n="80" d="100"/>
          <a:sy n="80" d="100"/>
        </p:scale>
        <p:origin x="-251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B6DCF-4DCF-48BE-839D-2D5613DE19A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983E-0A64-4063-A305-B7F35AEB4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3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952663" y="-12833350"/>
            <a:ext cx="18080038" cy="13560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400"/>
            <a:ext cx="5457825" cy="44450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xmlns="" id="{A6F046A9-2900-4765-AAB7-FDDE02E589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xmlns="" id="{59117771-EBC6-49D9-A69F-D0E2A272A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Open Sans Light" pitchFamily="34" charset="0"/>
            </a:endParaRP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xmlns="" id="{AE7019CC-C740-42EC-B231-44443F786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D49AC0-8465-4B60-BF2C-C75787D887BC}" type="slidenum">
              <a:rPr lang="en-US" altLang="ru-RU"/>
              <a:pPr/>
              <a:t>4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60604B0-AA3D-4825-BE7B-C6D917C164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2382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588"/>
                        <a:ext cx="2382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6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6E75B-20AF-4944-91E4-C428AA4E6264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D9D6-0F61-427D-B085-018B922F5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-20638" y="-44450"/>
            <a:ext cx="2319338" cy="6902450"/>
          </a:xfrm>
          <a:prstGeom prst="rect">
            <a:avLst/>
          </a:prstGeom>
          <a:solidFill>
            <a:srgbClr val="250E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2552700" y="2349500"/>
            <a:ext cx="62642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spAutoFit/>
          </a:bodyPr>
          <a:lstStyle/>
          <a:p>
            <a:pPr algn="ctr"/>
            <a:r>
              <a:rPr lang="kk-KZ" altLang="ru-RU" sz="3200" b="1" dirty="0">
                <a:solidFill>
                  <a:srgbClr val="002060"/>
                </a:solidFill>
                <a:latin typeface="Arial Narrow" pitchFamily="34" charset="0"/>
              </a:rPr>
              <a:t>Паспорт</a:t>
            </a:r>
          </a:p>
          <a:p>
            <a:pPr algn="ctr"/>
            <a:r>
              <a:rPr lang="kk-KZ" altLang="ru-RU" sz="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kk-KZ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КГКП  «Ясли – сад “Березка”</a:t>
            </a:r>
            <a:endParaRPr lang="ru-RU" alt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2855913" y="5516563"/>
            <a:ext cx="5830887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spAutoFit/>
          </a:bodyPr>
          <a:lstStyle/>
          <a:p>
            <a:pPr algn="ctr"/>
            <a:endParaRPr lang="ru-RU" altLang="ru-RU" sz="1400" b="1" dirty="0">
              <a:solidFill>
                <a:srgbClr val="00206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2000"/>
              </a:spcBef>
              <a:buFont typeface="Arial" pitchFamily="34" charset="0"/>
              <a:buNone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Юридический адрес:  </a:t>
            </a:r>
          </a:p>
          <a:p>
            <a:pPr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г. Сарань, 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ул. </a:t>
            </a: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Жамбыла, 64А</a:t>
            </a:r>
            <a:endParaRPr lang="ru-RU" sz="1400" b="1" dirty="0">
              <a:solidFill>
                <a:schemeClr val="tx2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 flipV="1">
            <a:off x="2846388" y="3508375"/>
            <a:ext cx="5848350" cy="23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119063" y="1233488"/>
            <a:ext cx="192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spAutoFit/>
          </a:bodyPr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Управление образования Карагандинской области</a:t>
            </a: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261938" y="4346575"/>
            <a:ext cx="1793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Arial Narrow" pitchFamily="34" charset="0"/>
              </a:rPr>
              <a:t>Отдел образования города Сарани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3754" y="2204864"/>
            <a:ext cx="1870823" cy="1870823"/>
          </a:xfrm>
          <a:prstGeom prst="ellipse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7672" r="6155"/>
          <a:stretch>
            <a:fillRect/>
          </a:stretch>
        </p:blipFill>
        <p:spPr bwMode="auto">
          <a:xfrm>
            <a:off x="6728717" y="3760812"/>
            <a:ext cx="194421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Скругленный прямоугольник 21"/>
          <p:cNvSpPr/>
          <p:nvPr/>
        </p:nvSpPr>
        <p:spPr>
          <a:xfrm>
            <a:off x="755576" y="5805264"/>
            <a:ext cx="1872208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2022 </a:t>
            </a:r>
            <a:r>
              <a:rPr lang="ru-RU" sz="1600" b="1" i="1" dirty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год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3568" y="4869160"/>
            <a:ext cx="194421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107825,0</a:t>
            </a:r>
          </a:p>
          <a:p>
            <a:pPr algn="ctr"/>
            <a:r>
              <a:rPr lang="ru-RU" b="1" dirty="0" err="1" smtClean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тыс.тенге</a:t>
            </a:r>
            <a:endParaRPr lang="ru-RU" b="1" dirty="0">
              <a:ln w="19050">
                <a:noFill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4048" y="5805264"/>
            <a:ext cx="108012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2023 </a:t>
            </a:r>
            <a:r>
              <a:rPr lang="ru-RU" sz="1600" b="1" i="1" dirty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4869160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64419,0 </a:t>
            </a:r>
            <a:r>
              <a:rPr lang="ru-RU" b="1" dirty="0" err="1" smtClean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тыс.тенге</a:t>
            </a:r>
            <a:endParaRPr lang="ru-RU" b="1" dirty="0">
              <a:ln w="19050">
                <a:noFill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99792" y="4149080"/>
            <a:ext cx="100811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9050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46856" y="3149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 Narrow" pitchFamily="34" charset="0"/>
              </a:rPr>
              <a:t>ФИНАНСИРОВАНИЕ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91282CE-7CC1-4469-B4EE-92DEA36BA897}"/>
              </a:ext>
            </a:extLst>
          </p:cNvPr>
          <p:cNvSpPr/>
          <p:nvPr/>
        </p:nvSpPr>
        <p:spPr>
          <a:xfrm flipV="1">
            <a:off x="1773976" y="836712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72685"/>
              </p:ext>
            </p:extLst>
          </p:nvPr>
        </p:nvGraphicFramePr>
        <p:xfrm>
          <a:off x="538828" y="1285488"/>
          <a:ext cx="7605072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3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53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Общий объем финансирования</a:t>
                      </a:r>
                    </a:p>
                    <a:p>
                      <a:pPr algn="ctr"/>
                      <a:r>
                        <a:rPr lang="ru-RU" sz="1600" i="1" dirty="0"/>
                        <a:t>(тыс.</a:t>
                      </a:r>
                      <a:r>
                        <a:rPr lang="ru-RU" sz="1600" i="1" baseline="0" dirty="0"/>
                        <a:t> тенге</a:t>
                      </a:r>
                      <a:r>
                        <a:rPr lang="ru-RU" sz="16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Республиканский 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(тыс.</a:t>
                      </a:r>
                      <a:r>
                        <a:rPr lang="ru-RU" sz="1600" i="1" baseline="0" dirty="0"/>
                        <a:t> тенге</a:t>
                      </a:r>
                      <a:r>
                        <a:rPr lang="ru-RU" sz="1600" i="1" dirty="0"/>
                        <a:t>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Местный 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(тыс.</a:t>
                      </a:r>
                      <a:r>
                        <a:rPr lang="ru-RU" sz="1600" i="1" baseline="0" dirty="0"/>
                        <a:t> тенге</a:t>
                      </a:r>
                      <a:r>
                        <a:rPr lang="ru-RU" sz="1600" i="1" dirty="0"/>
                        <a:t>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71 580,00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5 653,00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65 927,00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2021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76 133,00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14 531,00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61 602,00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2022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107825,0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32335,0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75490,0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2023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64419,0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2248,0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62171,0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ownloads\depositphotos_383776810-stock-illustration-a-set-of-vector-illustr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00612"/>
            <a:ext cx="1857388" cy="185738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3149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 Narrow" pitchFamily="34" charset="0"/>
              </a:rPr>
              <a:t>РЕМОНТНЫЕ РАБОТЫ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91282CE-7CC1-4469-B4EE-92DEA36BA897}"/>
              </a:ext>
            </a:extLst>
          </p:cNvPr>
          <p:cNvSpPr/>
          <p:nvPr/>
        </p:nvSpPr>
        <p:spPr>
          <a:xfrm flipV="1">
            <a:off x="1475656" y="813695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54926"/>
              </p:ext>
            </p:extLst>
          </p:nvPr>
        </p:nvGraphicFramePr>
        <p:xfrm>
          <a:off x="750066" y="1052736"/>
          <a:ext cx="7929619" cy="4104456"/>
        </p:xfrm>
        <a:graphic>
          <a:graphicData uri="http://schemas.openxmlformats.org/drawingml/2006/table">
            <a:tbl>
              <a:tblPr/>
              <a:tblGrid>
                <a:gridCol w="928694"/>
                <a:gridCol w="2286016"/>
                <a:gridCol w="1357322"/>
                <a:gridCol w="1714512"/>
                <a:gridCol w="1643075"/>
              </a:tblGrid>
              <a:tr h="3686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Год  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Вид ремонта 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Сумма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Источник финансирования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Подрядчик  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(тыс. тенге)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2020 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1.Капитальный ремонт   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одноэтажного здания   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прачечной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2. Текущий ремонт   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ограждения(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ДКЗ)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rtl="0" fontAlgn="ctr"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13 217,00</a:t>
                      </a:r>
                    </a:p>
                    <a:p>
                      <a:pPr marL="342900" indent="-342900" algn="ctr" rtl="0" fontAlgn="ctr">
                        <a:buAutoNum type="arabicPeriod"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marL="342900" indent="-342900" algn="ctr" rtl="0" fontAlgn="ctr">
                        <a:buNone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marL="342900" indent="-342900" algn="ctr" rtl="0" fontAlgn="ctr"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2 900,00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  </a:t>
                      </a:r>
                    </a:p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   Местный бюджет</a:t>
                      </a:r>
                    </a:p>
                    <a:p>
                      <a:pPr marL="342900" indent="-342900" algn="l" rtl="0" fontAlgn="ctr">
                        <a:buAutoNum type="arabicPeriod"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Областной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бюджет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1.ТОО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Сары-Арка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Тех»</a:t>
                      </a:r>
                    </a:p>
                    <a:p>
                      <a:pPr marL="342900" indent="-342900" algn="l" rtl="0" fontAlgn="ctr">
                        <a:buNone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1. ИП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Оспанова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2021 г.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1.Текущий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ремонт пищеблока 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   2 697,00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Местный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бюджет  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ТОО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«ЕМ.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Каз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Сити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    Строй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» 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2022 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1.Текущий ремонт по  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благоустройству территории     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(Асфальтирование)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2.Текущий ремонт фасада  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здания я/с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</a:t>
                      </a:r>
                    </a:p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6 596,00</a:t>
                      </a:r>
                    </a:p>
                    <a:p>
                      <a:pPr marL="342900" indent="-342900" algn="l" rtl="0" fontAlgn="ctr">
                        <a:buAutoNum type="arabicPeriod"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 </a:t>
                      </a:r>
                    </a:p>
                    <a:p>
                      <a:pPr marL="342900" indent="-342900" algn="l" rtl="0" fontAlgn="ctr"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   5 314,00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Местный бюджет</a:t>
                      </a:r>
                    </a:p>
                    <a:p>
                      <a:pPr algn="l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algn="l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 Местный бюджет</a:t>
                      </a:r>
                    </a:p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ТОО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Жана-Жолдар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»</a:t>
                      </a:r>
                    </a:p>
                    <a:p>
                      <a:pPr algn="l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algn="l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algn="l" rtl="0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ТОО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Ем.Каз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Сити   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 Строй»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2023г.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 _____________________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ctr">
                        <a:buNone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2" hidden="1">
            <a:extLst>
              <a:ext uri="{FF2B5EF4-FFF2-40B4-BE49-F238E27FC236}">
                <a16:creationId xmlns:a16="http://schemas.microsoft.com/office/drawing/2014/main" xmlns="" id="{8D792809-705D-4DF7-A704-757C11C3E8B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489" y="2382"/>
          <a:ext cx="59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489" y="2382"/>
                        <a:ext cx="59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Заголовок 1"/>
          <p:cNvSpPr txBox="1">
            <a:spLocks/>
          </p:cNvSpPr>
          <p:nvPr/>
        </p:nvSpPr>
        <p:spPr>
          <a:xfrm>
            <a:off x="-55122" y="41121"/>
            <a:ext cx="9165704" cy="5715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ОБЕСПЕЧЕНИЕ БЕЗОПАСНОСТИ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7544" y="1268760"/>
            <a:ext cx="3600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6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6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       </a:t>
            </a:r>
            <a:endParaRPr lang="ru-RU" sz="2400" dirty="0" smtClean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        тревожная </a:t>
            </a:r>
            <a:r>
              <a:rPr lang="ru-RU" sz="2400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кнопка</a:t>
            </a:r>
            <a:endParaRPr lang="ru-RU" sz="24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6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       голосовое оповещение</a:t>
            </a:r>
            <a:endParaRPr lang="ru-RU" sz="24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361950">
              <a:lnSpc>
                <a:spcPct val="150000"/>
              </a:lnSpc>
            </a:pPr>
            <a:endParaRPr lang="ru-RU" sz="6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ru-RU" sz="6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600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92807" y="1196755"/>
            <a:ext cx="39363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Всего видеокамер - </a:t>
            </a:r>
            <a:r>
              <a:rPr lang="ru-RU" sz="2400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24  </a:t>
            </a:r>
            <a:endParaRPr lang="ru-RU" sz="24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r>
              <a:rPr lang="ru-RU" i="1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внутренних – </a:t>
            </a:r>
            <a:r>
              <a:rPr lang="ru-RU" i="1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14 </a:t>
            </a:r>
            <a:endParaRPr lang="ru-RU" i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r>
              <a:rPr lang="ru-RU" i="1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наружных – </a:t>
            </a:r>
            <a:r>
              <a:rPr lang="ru-RU" i="1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10</a:t>
            </a:r>
            <a:endParaRPr lang="ru-RU" i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6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Требуют замены </a:t>
            </a:r>
            <a:r>
              <a:rPr lang="ru-RU" sz="3200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0</a:t>
            </a:r>
            <a:endParaRPr lang="ru-RU" sz="2400" b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r>
              <a:rPr lang="ru-RU" i="1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внутренних - </a:t>
            </a:r>
            <a:r>
              <a:rPr lang="ru-RU" i="1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0</a:t>
            </a:r>
            <a:endParaRPr lang="ru-RU" i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r>
              <a:rPr lang="ru-RU" i="1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наружных -  </a:t>
            </a:r>
            <a:r>
              <a:rPr lang="ru-RU" i="1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0</a:t>
            </a:r>
            <a:endParaRPr lang="ru-RU" i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  Необходимо  установить </a:t>
            </a:r>
            <a:r>
              <a:rPr lang="ru-RU" sz="2400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– 3</a:t>
            </a:r>
            <a:r>
              <a:rPr lang="ru-RU" sz="2400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  </a:t>
            </a:r>
            <a:endParaRPr lang="ru-RU" sz="2400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r>
              <a:rPr lang="ru-RU" i="1" dirty="0" smtClean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внутренних- 0</a:t>
            </a:r>
            <a:endParaRPr lang="ru-RU" i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r>
              <a:rPr lang="ru-RU" i="1" dirty="0">
                <a:solidFill>
                  <a:srgbClr val="2E0F00"/>
                </a:solidFill>
                <a:latin typeface="Arial Narrow" pitchFamily="34" charset="0"/>
                <a:cs typeface="Arial" pitchFamily="34" charset="0"/>
              </a:rPr>
              <a:t>наружных -  3</a:t>
            </a:r>
            <a:endParaRPr lang="ru-RU" i="1" dirty="0" smtClean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endParaRPr lang="ru-RU" i="1" dirty="0" smtClean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endParaRPr lang="ru-RU" i="1" dirty="0" smtClean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endParaRPr lang="ru-RU" i="1" dirty="0" smtClean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  <a:p>
            <a:pPr indent="627063"/>
            <a:endParaRPr lang="ru-RU" i="1" dirty="0">
              <a:solidFill>
                <a:srgbClr val="2E0F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091282CE-7CC1-4469-B4EE-92DEA36BA897}"/>
              </a:ext>
            </a:extLst>
          </p:cNvPr>
          <p:cNvSpPr/>
          <p:nvPr/>
        </p:nvSpPr>
        <p:spPr>
          <a:xfrm flipV="1">
            <a:off x="1690830" y="673158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0" name="Chevron 3">
            <a:extLst>
              <a:ext uri="{FF2B5EF4-FFF2-40B4-BE49-F238E27FC236}">
                <a16:creationId xmlns:a16="http://schemas.microsoft.com/office/drawing/2014/main" xmlns="" id="{C68263C6-849C-425C-AF4F-50C0484E75BA}"/>
              </a:ext>
            </a:extLst>
          </p:cNvPr>
          <p:cNvSpPr/>
          <p:nvPr/>
        </p:nvSpPr>
        <p:spPr>
          <a:xfrm>
            <a:off x="5292080" y="1966431"/>
            <a:ext cx="201863" cy="313531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51" name="Chevron 3">
            <a:extLst>
              <a:ext uri="{FF2B5EF4-FFF2-40B4-BE49-F238E27FC236}">
                <a16:creationId xmlns:a16="http://schemas.microsoft.com/office/drawing/2014/main" xmlns="" id="{C68263C6-849C-425C-AF4F-50C0484E75BA}"/>
              </a:ext>
            </a:extLst>
          </p:cNvPr>
          <p:cNvSpPr/>
          <p:nvPr/>
        </p:nvSpPr>
        <p:spPr>
          <a:xfrm>
            <a:off x="5292081" y="3320865"/>
            <a:ext cx="201863" cy="313531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52" name="Chevron 3">
            <a:extLst>
              <a:ext uri="{FF2B5EF4-FFF2-40B4-BE49-F238E27FC236}">
                <a16:creationId xmlns:a16="http://schemas.microsoft.com/office/drawing/2014/main" xmlns="" id="{C68263C6-849C-425C-AF4F-50C0484E75BA}"/>
              </a:ext>
            </a:extLst>
          </p:cNvPr>
          <p:cNvSpPr/>
          <p:nvPr/>
        </p:nvSpPr>
        <p:spPr>
          <a:xfrm>
            <a:off x="5292081" y="4400987"/>
            <a:ext cx="201863" cy="313531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ko-KR" altLang="en-US" sz="11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C28B6B-8F41-4E33-9E35-907F731267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15162" r="10144" b="7828"/>
          <a:stretch/>
        </p:blipFill>
        <p:spPr>
          <a:xfrm>
            <a:off x="85824" y="2204603"/>
            <a:ext cx="693205" cy="646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F5815C-F696-47D8-845A-95EED19D21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10381" r="22219" b="10990"/>
          <a:stretch/>
        </p:blipFill>
        <p:spPr>
          <a:xfrm>
            <a:off x="93951" y="2986055"/>
            <a:ext cx="723540" cy="5723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282" y="521495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Камеры видеонаблюдения работают исправно согласно совместному приказу Министра внутренних дел Республики Казахстан от 23 января 2019 года №49 и Министра образования науки Республики Казахстан от 23 января 2019 года  №32 «Об утверждении стандартов и требований к оснащению организаций  дошкольного и среднего образования системами видеонаблюдения». Все камеры видеонаблюдения подключены в дежурную часть города Сарани.</a:t>
            </a:r>
            <a:endParaRPr lang="x-none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0663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БУ компьютеры из Европы в Киеве на EUROPC • купить компьютер бу в Украине:  цены, отзывы, продаж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143512"/>
            <a:ext cx="1745424" cy="1539024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60697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ОБЕСПЕЧЕННОСТЬ</a:t>
            </a:r>
            <a:r>
              <a:rPr lang="ru-RU" sz="28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КОМПЬЮТЕРНОЙ ТЕХНИКОЙ </a:t>
            </a:r>
            <a:b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</a:b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91282CE-7CC1-4469-B4EE-92DEA36BA897}"/>
              </a:ext>
            </a:extLst>
          </p:cNvPr>
          <p:cNvSpPr/>
          <p:nvPr/>
        </p:nvSpPr>
        <p:spPr>
          <a:xfrm flipV="1">
            <a:off x="1259632" y="669679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76583"/>
              </p:ext>
            </p:extLst>
          </p:nvPr>
        </p:nvGraphicFramePr>
        <p:xfrm>
          <a:off x="546124" y="1052736"/>
          <a:ext cx="7986316" cy="12801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0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1702"/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0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4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Кол-во компьютерной техники</a:t>
                      </a: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Требует замены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12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 них</a:t>
                      </a:r>
                    </a:p>
                  </a:txBody>
                  <a:tcPr marL="68295" marR="68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295" marR="6829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компьютер</a:t>
                      </a: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ноутбук</a:t>
                      </a: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61020"/>
              </p:ext>
            </p:extLst>
          </p:nvPr>
        </p:nvGraphicFramePr>
        <p:xfrm>
          <a:off x="500034" y="3857628"/>
          <a:ext cx="8143932" cy="11904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44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5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3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1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</a:rPr>
                        <a:t>Вид подключения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</a:rPr>
                        <a:t>Скорость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  <a:r>
                        <a:rPr lang="ru-RU" sz="1900" b="1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точек подключения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1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АО  ТОО «</a:t>
                      </a:r>
                      <a:r>
                        <a:rPr lang="en-US" sz="1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ASIABELL</a:t>
                      </a:r>
                      <a:r>
                        <a:rPr lang="ru-RU" sz="1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 договору 14</a:t>
                      </a:r>
                      <a:r>
                        <a:rPr lang="ru-RU" sz="1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м/бит</a:t>
                      </a:r>
                      <a:endParaRPr lang="ru-RU" sz="1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517668" y="278605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ОБЕСПЕЧЕННОСТЬ ИНТЕРНЕТОМ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91282CE-7CC1-4469-B4EE-92DEA36BA897}"/>
              </a:ext>
            </a:extLst>
          </p:cNvPr>
          <p:cNvSpPr/>
          <p:nvPr/>
        </p:nvSpPr>
        <p:spPr>
          <a:xfrm flipV="1">
            <a:off x="1643042" y="3429000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21704" y="126886"/>
            <a:ext cx="9165704" cy="5715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ОБЕСПЕЧЕННОСЬ КАДРАМИ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1282CE-7CC1-4469-B4EE-92DEA36BA897}"/>
              </a:ext>
            </a:extLst>
          </p:cNvPr>
          <p:cNvSpPr/>
          <p:nvPr/>
        </p:nvSpPr>
        <p:spPr>
          <a:xfrm flipV="1">
            <a:off x="1925596" y="764706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013176"/>
            <a:ext cx="479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Потребность в педагогических </a:t>
            </a:r>
            <a:r>
              <a:rPr lang="ru-RU" b="1" dirty="0" smtClean="0">
                <a:solidFill>
                  <a:srgbClr val="C00000"/>
                </a:solidFill>
              </a:rPr>
              <a:t>кадрах :</a:t>
            </a: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1 методист-0,5ставки;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1 воспитатель-1,25 ставки с русским языком обучения.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776" y="150017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Педагогических работников </a:t>
            </a:r>
            <a:r>
              <a:rPr lang="ru-RU" b="1" dirty="0" smtClean="0">
                <a:solidFill>
                  <a:srgbClr val="C00000"/>
                </a:solidFill>
              </a:rPr>
              <a:t>-13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Педагог- модератор – </a:t>
            </a: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чел. </a:t>
            </a:r>
            <a:r>
              <a:rPr lang="ru-RU" b="1" dirty="0" smtClean="0">
                <a:solidFill>
                  <a:srgbClr val="C00000"/>
                </a:solidFill>
              </a:rPr>
              <a:t>(  8 %)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Педагог- эксперт – </a:t>
            </a:r>
            <a:r>
              <a:rPr lang="ru-RU" b="1" dirty="0" smtClean="0">
                <a:solidFill>
                  <a:srgbClr val="C00000"/>
                </a:solidFill>
              </a:rPr>
              <a:t>2 чел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( 16 %)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Педагог- исследователь – </a:t>
            </a:r>
            <a:r>
              <a:rPr lang="ru-RU" b="1" dirty="0" smtClean="0">
                <a:solidFill>
                  <a:srgbClr val="C00000"/>
                </a:solidFill>
              </a:rPr>
              <a:t>3 чел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( 24%)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Педагог – мастер – </a:t>
            </a:r>
            <a:r>
              <a:rPr lang="ru-RU" b="1" dirty="0" smtClean="0">
                <a:solidFill>
                  <a:srgbClr val="C00000"/>
                </a:solidFill>
              </a:rPr>
              <a:t>0 </a:t>
            </a:r>
            <a:r>
              <a:rPr lang="ru-RU" b="1" dirty="0">
                <a:solidFill>
                  <a:srgbClr val="C00000"/>
                </a:solidFill>
              </a:rPr>
              <a:t>чел. </a:t>
            </a:r>
            <a:r>
              <a:rPr lang="ru-RU" b="1" dirty="0" smtClean="0">
                <a:solidFill>
                  <a:srgbClr val="C00000"/>
                </a:solidFill>
              </a:rPr>
              <a:t>(0%)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3143248"/>
            <a:ext cx="4556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Высшее образование по профилю –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 чел. (33%)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Средне-специальное по профилю – </a:t>
            </a:r>
            <a:r>
              <a:rPr lang="ru-RU" b="1" dirty="0" smtClean="0">
                <a:solidFill>
                  <a:srgbClr val="C00000"/>
                </a:solidFill>
              </a:rPr>
              <a:t>8 чел. (  67%)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50017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Высшая категория – </a:t>
            </a:r>
            <a:r>
              <a:rPr lang="ru-RU" b="1" dirty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чел. </a:t>
            </a:r>
            <a:r>
              <a:rPr lang="ru-RU" b="1" dirty="0" smtClean="0">
                <a:solidFill>
                  <a:srgbClr val="C00000"/>
                </a:solidFill>
              </a:rPr>
              <a:t>(  </a:t>
            </a:r>
            <a:r>
              <a:rPr lang="ru-RU" b="1" dirty="0">
                <a:solidFill>
                  <a:srgbClr val="C00000"/>
                </a:solidFill>
              </a:rPr>
              <a:t>8</a:t>
            </a:r>
            <a:r>
              <a:rPr lang="ru-RU" b="1" dirty="0" smtClean="0">
                <a:solidFill>
                  <a:srgbClr val="C00000"/>
                </a:solidFill>
              </a:rPr>
              <a:t>%)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Первая категория – </a:t>
            </a:r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чел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( 16%)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Вторая категория – </a:t>
            </a:r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чел. </a:t>
            </a:r>
            <a:r>
              <a:rPr lang="ru-RU" b="1" dirty="0" smtClean="0">
                <a:solidFill>
                  <a:srgbClr val="C00000"/>
                </a:solidFill>
              </a:rPr>
              <a:t>(  16%)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Педагог– </a:t>
            </a:r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чел. </a:t>
            </a:r>
            <a:r>
              <a:rPr lang="ru-RU" b="1" dirty="0" smtClean="0">
                <a:solidFill>
                  <a:srgbClr val="C00000"/>
                </a:solidFill>
              </a:rPr>
              <a:t>( 16%)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378904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6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21704" y="126886"/>
            <a:ext cx="9165704" cy="5715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КОНТИНГЕНТ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02245"/>
              </p:ext>
            </p:extLst>
          </p:nvPr>
        </p:nvGraphicFramePr>
        <p:xfrm>
          <a:off x="755577" y="1196752"/>
          <a:ext cx="7885540" cy="1729468"/>
        </p:xfrm>
        <a:graphic>
          <a:graphicData uri="http://schemas.openxmlformats.org/drawingml/2006/table">
            <a:tbl>
              <a:tblPr/>
              <a:tblGrid>
                <a:gridCol w="1525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9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9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Кол-во </a:t>
                      </a:r>
                      <a:r>
                        <a:rPr lang="ru-RU" sz="1600" b="1" dirty="0" smtClean="0">
                          <a:latin typeface="Arial Narrow" pitchFamily="34" charset="0"/>
                        </a:rPr>
                        <a:t>групп</a:t>
                      </a:r>
                      <a:endParaRPr lang="ru-RU" sz="1600" b="1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</a:rPr>
                        <a:t>Кол-во </a:t>
                      </a:r>
                      <a:r>
                        <a:rPr lang="ru-RU" sz="1600" b="1" dirty="0" smtClean="0">
                          <a:latin typeface="Arial Narrow" pitchFamily="34" charset="0"/>
                        </a:rPr>
                        <a:t>воспитанников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Проектная мощность </a:t>
                      </a: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загруженности</a:t>
                      </a: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2019 – 2020 уч. г.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95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2020 – 2021 </a:t>
                      </a:r>
                      <a:r>
                        <a:rPr lang="ru-RU" sz="1600" b="1" dirty="0" err="1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уч</a:t>
                      </a:r>
                      <a:r>
                        <a:rPr lang="ru-RU" sz="1600" b="1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. г</a:t>
                      </a: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2021 – 2022 </a:t>
                      </a:r>
                      <a:r>
                        <a:rPr lang="ru-RU" sz="1600" b="1" dirty="0" err="1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уч</a:t>
                      </a:r>
                      <a:r>
                        <a:rPr lang="ru-RU" sz="1600" b="1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. г</a:t>
                      </a: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85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89%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2022 -  2023 </a:t>
                      </a:r>
                      <a:r>
                        <a:rPr lang="ru-RU" sz="1600" b="1" dirty="0" err="1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уч.г</a:t>
                      </a:r>
                      <a:endParaRPr lang="ru-RU" sz="1600" b="1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93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680" marR="41680" marT="4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430335"/>
              </p:ext>
            </p:extLst>
          </p:nvPr>
        </p:nvGraphicFramePr>
        <p:xfrm>
          <a:off x="491432" y="4077072"/>
          <a:ext cx="8293081" cy="2189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4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Группы 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Кол-во групп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Контингент 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воспитанников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latin typeface="Arial Narrow" panose="020B0606020202030204" pitchFamily="34" charset="0"/>
                        </a:rPr>
                        <a:t>каз</a:t>
                      </a:r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рус.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latin typeface="Arial Narrow" panose="020B0606020202030204" pitchFamily="34" charset="0"/>
                        </a:rPr>
                        <a:t>каз</a:t>
                      </a:r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рус.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Младшая  гр.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Средняя  гр.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Старшая  гр.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latin typeface="Arial Narrow" panose="020B0606020202030204" pitchFamily="34" charset="0"/>
                        </a:rPr>
                        <a:t>Предшкольная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 гр.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5A8E9C-605B-43F5-BDAB-F731E497186C}"/>
              </a:ext>
            </a:extLst>
          </p:cNvPr>
          <p:cNvSpPr/>
          <p:nvPr/>
        </p:nvSpPr>
        <p:spPr>
          <a:xfrm>
            <a:off x="2483768" y="3533753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2022-2023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УЧЕБНЫЙ ГОД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0517F67-62A5-4243-8587-923421AE6C67}"/>
              </a:ext>
            </a:extLst>
          </p:cNvPr>
          <p:cNvSpPr/>
          <p:nvPr/>
        </p:nvSpPr>
        <p:spPr>
          <a:xfrm flipV="1">
            <a:off x="1979712" y="3330485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C32663D-A954-4ACB-9D3A-FA9B69E35DF3}"/>
              </a:ext>
            </a:extLst>
          </p:cNvPr>
          <p:cNvSpPr/>
          <p:nvPr/>
        </p:nvSpPr>
        <p:spPr>
          <a:xfrm flipV="1">
            <a:off x="1998149" y="775821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6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1694"/>
            <a:ext cx="3399892" cy="25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sz="1200"/>
              <a:t>.</a:t>
            </a:r>
            <a:fld id="{AF372D3F-E783-47DF-BF8B-CF9592AE387C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68760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Благоустройство игровых участков и спортивной площадки</a:t>
            </a:r>
          </a:p>
          <a:p>
            <a:pPr marL="342900" indent="-342900" algn="just"/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Игровые участки  и спортивная площадка устаревшие, оборудование установлено очень давно  и до этого времени не обновлялось. Смета на благоустройство игровых участков и спортивной  площадки  имеется.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C0E2CB7-F222-45B7-9BB1-93B21A19C5B8}"/>
              </a:ext>
            </a:extLst>
          </p:cNvPr>
          <p:cNvSpPr/>
          <p:nvPr/>
        </p:nvSpPr>
        <p:spPr>
          <a:xfrm>
            <a:off x="1619672" y="22464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ПРОБЛЕМНЫЕ ВОПРОСЫ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A1EE386-3CD5-47A4-B169-C53ACBE256E5}"/>
              </a:ext>
            </a:extLst>
          </p:cNvPr>
          <p:cNvSpPr/>
          <p:nvPr/>
        </p:nvSpPr>
        <p:spPr>
          <a:xfrm flipV="1">
            <a:off x="1619672" y="764704"/>
            <a:ext cx="5847492" cy="2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2" tIns="11701" rIns="23402" bIns="11701" anchor="ctr"/>
          <a:lstStyle/>
          <a:p>
            <a:pPr algn="ctr" defTabSz="767942">
              <a:defRPr/>
            </a:pPr>
            <a:endParaRPr lang="ru-RU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0722" name="Picture 2" descr="C:\Users\сулпак\Downloads\20220214_131622.jpg"/>
          <p:cNvPicPr>
            <a:picLocks noChangeAspect="1" noChangeArrowheads="1"/>
          </p:cNvPicPr>
          <p:nvPr/>
        </p:nvPicPr>
        <p:blipFill>
          <a:blip r:embed="rId3" cstate="print"/>
          <a:srcRect b="17040"/>
          <a:stretch>
            <a:fillRect/>
          </a:stretch>
        </p:blipFill>
        <p:spPr bwMode="auto">
          <a:xfrm>
            <a:off x="5292080" y="3981693"/>
            <a:ext cx="3528392" cy="2549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886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624</Words>
  <Application>Microsoft Office PowerPoint</Application>
  <PresentationFormat>Экран (4:3)</PresentationFormat>
  <Paragraphs>227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think-cell Slide</vt:lpstr>
      <vt:lpstr>Презентация PowerPoint</vt:lpstr>
      <vt:lpstr>ФИНАНСИРОВАНИЕ</vt:lpstr>
      <vt:lpstr>РЕМОНТНЫЕ РАБОТЫ</vt:lpstr>
      <vt:lpstr>Презентация PowerPoint</vt:lpstr>
      <vt:lpstr>ОБЕСПЕЧЕННОСТЬ КОМПЬЮТЕРНОЙ ТЕХНИКОЙ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RePack by Diakov</cp:lastModifiedBy>
  <cp:revision>284</cp:revision>
  <cp:lastPrinted>2021-02-12T04:37:57Z</cp:lastPrinted>
  <dcterms:created xsi:type="dcterms:W3CDTF">2021-02-11T05:34:02Z</dcterms:created>
  <dcterms:modified xsi:type="dcterms:W3CDTF">2023-08-11T07:56:00Z</dcterms:modified>
</cp:coreProperties>
</file>