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89" r:id="rId3"/>
    <p:sldId id="279" r:id="rId4"/>
    <p:sldId id="298" r:id="rId5"/>
    <p:sldId id="292" r:id="rId6"/>
    <p:sldId id="293" r:id="rId7"/>
    <p:sldId id="295" r:id="rId8"/>
    <p:sldId id="299" r:id="rId9"/>
    <p:sldId id="284" r:id="rId10"/>
    <p:sldId id="285" r:id="rId11"/>
    <p:sldId id="286" r:id="rId12"/>
    <p:sldId id="287" r:id="rId13"/>
    <p:sldId id="288" r:id="rId14"/>
    <p:sldId id="300" r:id="rId15"/>
    <p:sldId id="273" r:id="rId16"/>
    <p:sldId id="29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192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51;&#1080;&#1089;&#1090;%20Microsoft%20Exce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76000"/>
                    <a:shade val="51000"/>
                    <a:satMod val="130000"/>
                  </a:schemeClr>
                </a:gs>
                <a:gs pos="80000">
                  <a:schemeClr val="accent1">
                    <a:shade val="76000"/>
                    <a:shade val="93000"/>
                    <a:satMod val="130000"/>
                  </a:schemeClr>
                </a:gs>
                <a:gs pos="100000">
                  <a:schemeClr val="accent1">
                    <a:shade val="76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26% 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1D5F-4B7D-BCCB-AA0FA9ACC0C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D5F-4B7D-BCCB-AA0FA9ACC0C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D5F-4B7D-BCCB-AA0FA9ACC0C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10%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1D5F-4B7D-BCCB-AA0FA9ACC0C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3,3%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1D5F-4B7D-BCCB-AA0FA9ACC0C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3,3%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1D5F-4B7D-BCCB-AA0FA9ACC0C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33,3%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1D5F-4B7D-BCCB-AA0FA9ACC0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8"/>
                <c:pt idx="1">
                  <c:v>педагог-исслед.</c:v>
                </c:pt>
                <c:pt idx="2">
                  <c:v>педагог-эксперт</c:v>
                </c:pt>
                <c:pt idx="3">
                  <c:v>педагог-модератор</c:v>
                </c:pt>
                <c:pt idx="4">
                  <c:v>высшая</c:v>
                </c:pt>
                <c:pt idx="5">
                  <c:v>первая</c:v>
                </c:pt>
                <c:pt idx="7">
                  <c:v>б/к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0</c:v>
                </c:pt>
                <c:pt idx="1">
                  <c:v>8</c:v>
                </c:pt>
                <c:pt idx="2">
                  <c:v>5</c:v>
                </c:pt>
                <c:pt idx="3">
                  <c:v>9</c:v>
                </c:pt>
                <c:pt idx="4">
                  <c:v>1</c:v>
                </c:pt>
                <c:pt idx="5">
                  <c:v>1</c:v>
                </c:pt>
                <c:pt idx="7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D5F-4B7D-BCCB-AA0FA9ACC0C4}"/>
            </c:ext>
          </c:extLst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2022 - 2023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77000"/>
                    <a:shade val="51000"/>
                    <a:satMod val="130000"/>
                  </a:schemeClr>
                </a:gs>
                <a:gs pos="80000">
                  <a:schemeClr val="accent1">
                    <a:tint val="77000"/>
                    <a:shade val="93000"/>
                    <a:satMod val="130000"/>
                  </a:schemeClr>
                </a:gs>
                <a:gs pos="100000">
                  <a:schemeClr val="accent1">
                    <a:tint val="77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23,5%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1D5F-4B7D-BCCB-AA0FA9ACC0C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14,7%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1D5F-4B7D-BCCB-AA0FA9ACC0C4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23,5%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1D5F-4B7D-BCCB-AA0FA9ACC0C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2,9%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1D5F-4B7D-BCCB-AA0FA9ACC0C4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5,8%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1D5F-4B7D-BCCB-AA0FA9ACC0C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5,8%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1D5F-4B7D-BCCB-AA0FA9ACC0C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23,5%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1D5F-4B7D-BCCB-AA0FA9ACC0C4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2,9%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1D5F-4B7D-BCCB-AA0FA9ACC0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8"/>
                <c:pt idx="1">
                  <c:v>педагог-исслед.</c:v>
                </c:pt>
                <c:pt idx="2">
                  <c:v>педагог-эксперт</c:v>
                </c:pt>
                <c:pt idx="3">
                  <c:v>педагог-модератор</c:v>
                </c:pt>
                <c:pt idx="4">
                  <c:v>высшая</c:v>
                </c:pt>
                <c:pt idx="5">
                  <c:v>первая</c:v>
                </c:pt>
                <c:pt idx="7">
                  <c:v>б/к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0</c:v>
                </c:pt>
                <c:pt idx="1">
                  <c:v>8</c:v>
                </c:pt>
                <c:pt idx="2">
                  <c:v>6</c:v>
                </c:pt>
                <c:pt idx="3">
                  <c:v>9</c:v>
                </c:pt>
                <c:pt idx="4">
                  <c:v>2</c:v>
                </c:pt>
                <c:pt idx="5">
                  <c:v>1</c:v>
                </c:pt>
                <c:pt idx="7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D5F-4B7D-BCCB-AA0FA9ACC0C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98990336"/>
        <c:axId val="99143680"/>
      </c:barChart>
      <c:catAx>
        <c:axId val="98990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9143680"/>
        <c:crosses val="autoZero"/>
        <c:auto val="0"/>
        <c:lblAlgn val="ctr"/>
        <c:lblOffset val="100"/>
        <c:noMultiLvlLbl val="0"/>
      </c:catAx>
      <c:valAx>
        <c:axId val="99143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99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Качество знаний учащихся</a:t>
            </a:r>
          </a:p>
        </c:rich>
      </c:tx>
      <c:layout>
        <c:manualLayout>
          <c:xMode val="edge"/>
          <c:yMode val="edge"/>
          <c:x val="0.2194332574158426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372393808095396"/>
          <c:y val="0.14360693929630713"/>
          <c:w val="0.89997922134733155"/>
          <c:h val="0.6181011227763196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Лист1!$B$49:$B$51</c:f>
              <c:strCache>
                <c:ptCount val="3"/>
                <c:pt idx="0">
                  <c:v>2020 - 2021</c:v>
                </c:pt>
                <c:pt idx="1">
                  <c:v>2021-2022</c:v>
                </c:pt>
                <c:pt idx="2">
                  <c:v>2022-2023
</c:v>
                </c:pt>
              </c:strCache>
            </c:strRef>
          </c:cat>
          <c:val>
            <c:numRef>
              <c:f>Лист1!$C$49:$C$51</c:f>
              <c:numCache>
                <c:formatCode>0%</c:formatCode>
                <c:ptCount val="3"/>
                <c:pt idx="0">
                  <c:v>0.68</c:v>
                </c:pt>
                <c:pt idx="1">
                  <c:v>0.68</c:v>
                </c:pt>
                <c:pt idx="2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DC-4868-A9E1-AAC40A11DE27}"/>
            </c:ext>
          </c:extLst>
        </c:ser>
        <c:ser>
          <c:idx val="1"/>
          <c:order val="1"/>
          <c:invertIfNegative val="0"/>
          <c:cat>
            <c:strRef>
              <c:f>Лист1!$B$49:$B$51</c:f>
              <c:strCache>
                <c:ptCount val="3"/>
                <c:pt idx="0">
                  <c:v>2020 - 2021</c:v>
                </c:pt>
                <c:pt idx="1">
                  <c:v>2021-2022</c:v>
                </c:pt>
                <c:pt idx="2">
                  <c:v>2022-2023
</c:v>
                </c:pt>
              </c:strCache>
            </c:strRef>
          </c:cat>
          <c:val>
            <c:numRef>
              <c:f>Лист1!$D$49:$D$51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C5DC-4868-A9E1-AAC40A11DE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150464"/>
        <c:axId val="79383552"/>
      </c:barChart>
      <c:catAx>
        <c:axId val="7915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200"/>
            </a:pPr>
            <a:endParaRPr lang="ru-RU"/>
          </a:p>
        </c:txPr>
        <c:crossAx val="79383552"/>
        <c:crosses val="autoZero"/>
        <c:auto val="1"/>
        <c:lblAlgn val="ctr"/>
        <c:lblOffset val="100"/>
        <c:noMultiLvlLbl val="0"/>
      </c:catAx>
      <c:valAx>
        <c:axId val="7938355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79150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Аттестаты об общем среднем образовании</a:t>
            </a:r>
          </a:p>
        </c:rich>
      </c:tx>
      <c:layout>
        <c:manualLayout>
          <c:xMode val="edge"/>
          <c:yMode val="edge"/>
          <c:x val="0.14942808078795844"/>
          <c:y val="7.42717856106895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Лист1!$B$5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22B-4F88-A58F-EE44ABC6BD78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2B-4F88-A58F-EE44ABC6BD78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2B-4F88-A58F-EE44ABC6BD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Лист1!$C$3:$E$4</c:f>
              <c:strCache>
                <c:ptCount val="3"/>
                <c:pt idx="0">
                  <c:v>«Алтын белгi»</c:v>
                </c:pt>
                <c:pt idx="1">
                  <c:v> с отличием</c:v>
                </c:pt>
                <c:pt idx="2">
                  <c:v>Окончили школу на «4» и «5»</c:v>
                </c:pt>
              </c:strCache>
            </c:strRef>
          </c:cat>
          <c:val>
            <c:numRef>
              <c:f>Лист1!$C$5:$E$5</c:f>
              <c:numCache>
                <c:formatCode>General</c:formatCode>
                <c:ptCount val="3"/>
                <c:pt idx="0">
                  <c:v>1</c:v>
                </c:pt>
                <c:pt idx="1">
                  <c:v>0</c:v>
                </c:pt>
                <c:pt idx="2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2B-4F88-A58F-EE44ABC6BD78}"/>
            </c:ext>
          </c:extLst>
        </c:ser>
        <c:ser>
          <c:idx val="2"/>
          <c:order val="1"/>
          <c:tx>
            <c:strRef>
              <c:f>Лист1!$B$6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Лист1!$C$3:$E$4</c:f>
              <c:strCache>
                <c:ptCount val="3"/>
                <c:pt idx="0">
                  <c:v>«Алтын белгi»</c:v>
                </c:pt>
                <c:pt idx="1">
                  <c:v> с отличием</c:v>
                </c:pt>
                <c:pt idx="2">
                  <c:v>Окончили школу на «4» и «5»</c:v>
                </c:pt>
              </c:strCache>
            </c:strRef>
          </c:cat>
          <c:val>
            <c:numRef>
              <c:f>Лист1!$C$6:$E$6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2B-4F88-A58F-EE44ABC6BD78}"/>
            </c:ext>
          </c:extLst>
        </c:ser>
        <c:ser>
          <c:idx val="3"/>
          <c:order val="2"/>
          <c:tx>
            <c:strRef>
              <c:f>Лист1!$B$7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Лист1!$C$3:$E$4</c:f>
              <c:strCache>
                <c:ptCount val="3"/>
                <c:pt idx="0">
                  <c:v>«Алтын белгi»</c:v>
                </c:pt>
                <c:pt idx="1">
                  <c:v> с отличием</c:v>
                </c:pt>
                <c:pt idx="2">
                  <c:v>Окончили школу на «4» и «5»</c:v>
                </c:pt>
              </c:strCache>
            </c:strRef>
          </c:cat>
          <c:val>
            <c:numRef>
              <c:f>Лист1!$C$7:$E$7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22B-4F88-A58F-EE44ABC6BD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83166208"/>
        <c:axId val="283167744"/>
      </c:barChart>
      <c:catAx>
        <c:axId val="283166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3167744"/>
        <c:crosses val="autoZero"/>
        <c:auto val="1"/>
        <c:lblAlgn val="ctr"/>
        <c:lblOffset val="100"/>
        <c:noMultiLvlLbl val="0"/>
      </c:catAx>
      <c:valAx>
        <c:axId val="28316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3166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Контингент</a:t>
            </a:r>
            <a:r>
              <a:rPr lang="ru-RU" sz="1600" i="1" baseline="0" dirty="0">
                <a:latin typeface="Times New Roman" pitchFamily="18" charset="0"/>
                <a:cs typeface="Times New Roman" pitchFamily="18" charset="0"/>
              </a:rPr>
              <a:t> учащихс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я</a:t>
            </a:r>
          </a:p>
        </c:rich>
      </c:tx>
      <c:layout>
        <c:manualLayout>
          <c:xMode val="edge"/>
          <c:yMode val="edge"/>
          <c:x val="0.2307533750840093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123959575647697"/>
          <c:y val="0.18101830675509906"/>
          <c:w val="0.89997922134733155"/>
          <c:h val="0.6181011227763196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Лист1!$B$49:$B$52</c:f>
              <c:strCache>
                <c:ptCount val="4"/>
                <c:pt idx="0">
                  <c:v>2019-2020</c:v>
                </c:pt>
                <c:pt idx="1">
                  <c:v>2020-2021</c:v>
                </c:pt>
                <c:pt idx="2">
                  <c:v>2021-2022
</c:v>
                </c:pt>
                <c:pt idx="3">
                  <c:v>2022-2023</c:v>
                </c:pt>
              </c:strCache>
            </c:strRef>
          </c:cat>
          <c:val>
            <c:numRef>
              <c:f>Лист1!$C$49:$C$52</c:f>
              <c:numCache>
                <c:formatCode>General</c:formatCode>
                <c:ptCount val="4"/>
                <c:pt idx="0">
                  <c:v>368</c:v>
                </c:pt>
                <c:pt idx="1">
                  <c:v>411</c:v>
                </c:pt>
                <c:pt idx="2">
                  <c:v>428</c:v>
                </c:pt>
                <c:pt idx="3">
                  <c:v>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9C-4DA1-8970-C32168756B23}"/>
            </c:ext>
          </c:extLst>
        </c:ser>
        <c:ser>
          <c:idx val="1"/>
          <c:order val="1"/>
          <c:invertIfNegative val="0"/>
          <c:cat>
            <c:strRef>
              <c:f>Лист1!$B$49:$B$52</c:f>
              <c:strCache>
                <c:ptCount val="4"/>
                <c:pt idx="0">
                  <c:v>2019-2020</c:v>
                </c:pt>
                <c:pt idx="1">
                  <c:v>2020-2021</c:v>
                </c:pt>
                <c:pt idx="2">
                  <c:v>2021-2022
</c:v>
                </c:pt>
                <c:pt idx="3">
                  <c:v>2022-2023</c:v>
                </c:pt>
              </c:strCache>
            </c:strRef>
          </c:cat>
          <c:val>
            <c:numRef>
              <c:f>Лист1!$D$49:$D$52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E69C-4DA1-8970-C32168756B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474624"/>
        <c:axId val="94476544"/>
      </c:barChart>
      <c:catAx>
        <c:axId val="94474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200"/>
            </a:pPr>
            <a:endParaRPr lang="ru-RU"/>
          </a:p>
        </c:txPr>
        <c:crossAx val="94476544"/>
        <c:crosses val="autoZero"/>
        <c:auto val="1"/>
        <c:lblAlgn val="ctr"/>
        <c:lblOffset val="100"/>
        <c:noMultiLvlLbl val="0"/>
      </c:catAx>
      <c:valAx>
        <c:axId val="944765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944746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Количество</a:t>
            </a:r>
            <a:r>
              <a:rPr lang="ru-RU" sz="1600" i="1" baseline="0" dirty="0">
                <a:latin typeface="Times New Roman" pitchFamily="18" charset="0"/>
                <a:cs typeface="Times New Roman" pitchFamily="18" charset="0"/>
              </a:rPr>
              <a:t> отличниц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194332574158426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372393808095396"/>
          <c:y val="0.14360693929630713"/>
          <c:w val="0.89997922134733155"/>
          <c:h val="0.6181011227763196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Лист1!$B$49:$B$51</c:f>
              <c:strCache>
                <c:ptCount val="3"/>
                <c:pt idx="0">
                  <c:v>2019 - 2020</c:v>
                </c:pt>
                <c:pt idx="1">
                  <c:v>2020-2021</c:v>
                </c:pt>
                <c:pt idx="2">
                  <c:v>2021-2022
</c:v>
                </c:pt>
              </c:strCache>
            </c:strRef>
          </c:cat>
          <c:val>
            <c:numRef>
              <c:f>Лист1!$C$49:$C$51</c:f>
              <c:numCache>
                <c:formatCode>0%</c:formatCode>
                <c:ptCount val="3"/>
                <c:pt idx="0">
                  <c:v>0.62</c:v>
                </c:pt>
                <c:pt idx="1">
                  <c:v>0.56000000000000005</c:v>
                </c:pt>
                <c:pt idx="2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B-411E-8DA9-C2FA003A623F}"/>
            </c:ext>
          </c:extLst>
        </c:ser>
        <c:ser>
          <c:idx val="1"/>
          <c:order val="1"/>
          <c:invertIfNegative val="0"/>
          <c:cat>
            <c:strRef>
              <c:f>Лист1!$B$49:$B$51</c:f>
              <c:strCache>
                <c:ptCount val="3"/>
                <c:pt idx="0">
                  <c:v>2019 - 2020</c:v>
                </c:pt>
                <c:pt idx="1">
                  <c:v>2020-2021</c:v>
                </c:pt>
                <c:pt idx="2">
                  <c:v>2021-2022
</c:v>
                </c:pt>
              </c:strCache>
            </c:strRef>
          </c:cat>
          <c:val>
            <c:numRef>
              <c:f>Лист1!$D$49:$D$51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999B-411E-8DA9-C2FA003A62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9150464"/>
        <c:axId val="79383552"/>
      </c:barChart>
      <c:catAx>
        <c:axId val="79150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200"/>
            </a:pPr>
            <a:endParaRPr lang="ru-RU"/>
          </a:p>
        </c:txPr>
        <c:crossAx val="79383552"/>
        <c:crosses val="autoZero"/>
        <c:auto val="1"/>
        <c:lblAlgn val="ctr"/>
        <c:lblOffset val="100"/>
        <c:noMultiLvlLbl val="0"/>
      </c:catAx>
      <c:valAx>
        <c:axId val="7938355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79150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A3E340-6A34-4794-B85B-515FB9D72C9E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6DF413-67ED-40CA-87C6-31A8D96264A0}">
      <dgm:prSet phldrT="[Текст]" custT="1"/>
      <dgm:spPr/>
      <dgm:t>
        <a:bodyPr/>
        <a:lstStyle/>
        <a:p>
          <a:r>
            <a: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Эстетическое</a:t>
          </a:r>
          <a:endParaRPr lang="ru-RU" sz="2800" dirty="0"/>
        </a:p>
      </dgm:t>
    </dgm:pt>
    <dgm:pt modelId="{5BE0429D-313E-437C-8DC7-E9ECE46CB716}" type="parTrans" cxnId="{561A1A5A-F082-490B-B9CB-B79BA1BBE250}">
      <dgm:prSet/>
      <dgm:spPr/>
      <dgm:t>
        <a:bodyPr/>
        <a:lstStyle/>
        <a:p>
          <a:endParaRPr lang="ru-RU"/>
        </a:p>
      </dgm:t>
    </dgm:pt>
    <dgm:pt modelId="{5405AFF4-82C5-4A31-92AA-13477D4F19C9}" type="sibTrans" cxnId="{561A1A5A-F082-490B-B9CB-B79BA1BBE250}">
      <dgm:prSet/>
      <dgm:spPr/>
      <dgm:t>
        <a:bodyPr/>
        <a:lstStyle/>
        <a:p>
          <a:endParaRPr lang="ru-RU"/>
        </a:p>
      </dgm:t>
    </dgm:pt>
    <dgm:pt modelId="{01F6666E-98FF-4FBA-9E6D-7513B5AC7639}">
      <dgm:prSet phldrT="[Текст]" custT="1"/>
      <dgm:spPr/>
      <dgm:t>
        <a:bodyPr/>
        <a:lstStyle/>
        <a:p>
          <a:r>
            <a:rPr lang="ru-RU" altLang="ru-RU" sz="36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</a:t>
          </a:r>
          <a:r>
            <a: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Творческое </a:t>
          </a:r>
          <a:endParaRPr lang="ru-RU" sz="3200" dirty="0"/>
        </a:p>
      </dgm:t>
    </dgm:pt>
    <dgm:pt modelId="{53D5E6EC-862B-4BFF-B173-735EB9DCE4AA}" type="parTrans" cxnId="{03D02369-750D-4015-B93A-7C436E647D23}">
      <dgm:prSet/>
      <dgm:spPr/>
      <dgm:t>
        <a:bodyPr/>
        <a:lstStyle/>
        <a:p>
          <a:endParaRPr lang="ru-RU"/>
        </a:p>
      </dgm:t>
    </dgm:pt>
    <dgm:pt modelId="{3F2B2677-76B6-4342-A114-017FDE63F4D7}" type="sibTrans" cxnId="{03D02369-750D-4015-B93A-7C436E647D23}">
      <dgm:prSet/>
      <dgm:spPr/>
      <dgm:t>
        <a:bodyPr/>
        <a:lstStyle/>
        <a:p>
          <a:endParaRPr lang="ru-RU"/>
        </a:p>
      </dgm:t>
    </dgm:pt>
    <dgm:pt modelId="{A831225F-1B30-41C5-A144-C102B0E3FEF4}">
      <dgm:prSet phldrT="[Текст]" custT="1"/>
      <dgm:spPr/>
      <dgm:t>
        <a:bodyPr/>
        <a:lstStyle/>
        <a:p>
          <a:r>
            <a: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Языковое   </a:t>
          </a:r>
          <a:endParaRPr lang="ru-RU" sz="2800" dirty="0"/>
        </a:p>
      </dgm:t>
    </dgm:pt>
    <dgm:pt modelId="{43C51488-7495-4E01-87A7-4EF2C8E3EEA9}" type="parTrans" cxnId="{17F7137D-112F-4E42-B718-A7298C30657B}">
      <dgm:prSet/>
      <dgm:spPr/>
      <dgm:t>
        <a:bodyPr/>
        <a:lstStyle/>
        <a:p>
          <a:endParaRPr lang="ru-RU"/>
        </a:p>
      </dgm:t>
    </dgm:pt>
    <dgm:pt modelId="{9CB20EAA-3965-4DE1-867A-0EC53295302C}" type="sibTrans" cxnId="{17F7137D-112F-4E42-B718-A7298C30657B}">
      <dgm:prSet/>
      <dgm:spPr/>
      <dgm:t>
        <a:bodyPr/>
        <a:lstStyle/>
        <a:p>
          <a:endParaRPr lang="ru-RU"/>
        </a:p>
      </dgm:t>
    </dgm:pt>
    <dgm:pt modelId="{33233D0D-40E6-4748-B61B-FD2331A5564E}">
      <dgm:prSet custT="1"/>
      <dgm:spPr/>
      <dgm:t>
        <a:bodyPr/>
        <a:lstStyle/>
        <a:p>
          <a:r>
            <a:rPr lang="ru-RU" alt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       Здоровьесберегающее</a:t>
          </a:r>
          <a:endParaRPr lang="ru-RU" sz="2800" dirty="0"/>
        </a:p>
      </dgm:t>
    </dgm:pt>
    <dgm:pt modelId="{31B42525-C119-4431-B91A-1E7A295CD3E8}" type="parTrans" cxnId="{0D08B469-3717-46F9-86A3-53602C2E24DE}">
      <dgm:prSet/>
      <dgm:spPr/>
      <dgm:t>
        <a:bodyPr/>
        <a:lstStyle/>
        <a:p>
          <a:endParaRPr lang="ru-RU"/>
        </a:p>
      </dgm:t>
    </dgm:pt>
    <dgm:pt modelId="{16818DC5-D1BA-45AC-BE3D-42A05303F3D2}" type="sibTrans" cxnId="{0D08B469-3717-46F9-86A3-53602C2E24DE}">
      <dgm:prSet/>
      <dgm:spPr/>
      <dgm:t>
        <a:bodyPr/>
        <a:lstStyle/>
        <a:p>
          <a:endParaRPr lang="ru-RU"/>
        </a:p>
      </dgm:t>
    </dgm:pt>
    <dgm:pt modelId="{7E85904F-1828-491F-9181-79F43B190964}">
      <dgm:prSet custT="1"/>
      <dgm:spPr/>
      <dgm:t>
        <a:bodyPr/>
        <a:lstStyle/>
        <a:p>
          <a:r>
            <a:rPr lang="ru-RU" altLang="ru-RU" sz="2500" b="1">
              <a:latin typeface="Times New Roman" panose="02020603050405020304" pitchFamily="18" charset="0"/>
              <a:cs typeface="Times New Roman" panose="02020603050405020304" pitchFamily="18" charset="0"/>
            </a:rPr>
            <a:t>             </a:t>
          </a:r>
          <a:r>
            <a:rPr lang="ru-RU" altLang="ru-RU" sz="2800" b="1">
              <a:latin typeface="Times New Roman" panose="02020603050405020304" pitchFamily="18" charset="0"/>
              <a:cs typeface="Times New Roman" panose="02020603050405020304" pitchFamily="18" charset="0"/>
            </a:rPr>
            <a:t>Интеллектуальное</a:t>
          </a:r>
          <a:endParaRPr lang="ru-RU" sz="2800" dirty="0"/>
        </a:p>
      </dgm:t>
    </dgm:pt>
    <dgm:pt modelId="{B9E910D3-AFD5-4E6B-B8B0-13C9772AC8F2}" type="parTrans" cxnId="{CF292CE6-A05A-43C8-8BF0-B277A29B13E9}">
      <dgm:prSet/>
      <dgm:spPr/>
      <dgm:t>
        <a:bodyPr/>
        <a:lstStyle/>
        <a:p>
          <a:endParaRPr lang="ru-RU"/>
        </a:p>
      </dgm:t>
    </dgm:pt>
    <dgm:pt modelId="{97DCE0AC-3A45-4B73-A878-B83D4174C68B}" type="sibTrans" cxnId="{CF292CE6-A05A-43C8-8BF0-B277A29B13E9}">
      <dgm:prSet/>
      <dgm:spPr/>
      <dgm:t>
        <a:bodyPr/>
        <a:lstStyle/>
        <a:p>
          <a:endParaRPr lang="ru-RU"/>
        </a:p>
      </dgm:t>
    </dgm:pt>
    <dgm:pt modelId="{FAA5185D-08D5-4FBD-B1D9-5FE6A75DDEC1}">
      <dgm:prSet custT="1"/>
      <dgm:spPr/>
      <dgm:t>
        <a:bodyPr/>
        <a:lstStyle/>
        <a:p>
          <a:r>
            <a:rPr lang="ru-RU" altLang="ru-RU" sz="2900" b="1" dirty="0">
              <a:latin typeface="Times New Roman" panose="02020603050405020304" pitchFamily="18" charset="0"/>
              <a:cs typeface="Times New Roman" panose="02020603050405020304" pitchFamily="18" charset="0"/>
            </a:rPr>
            <a:t>       </a:t>
          </a:r>
          <a:r>
            <a:rPr lang="ru-RU" altLang="ru-RU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Духовное и культурное наследие </a:t>
          </a:r>
          <a:endParaRPr lang="en-US" altLang="ru-RU" sz="29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990B9D-6A88-4217-AC0C-E07D4D6A5B93}" type="parTrans" cxnId="{B345DCDA-BBCA-4177-955E-823041125A7E}">
      <dgm:prSet/>
      <dgm:spPr/>
      <dgm:t>
        <a:bodyPr/>
        <a:lstStyle/>
        <a:p>
          <a:endParaRPr lang="ru-RU"/>
        </a:p>
      </dgm:t>
    </dgm:pt>
    <dgm:pt modelId="{1ABE6A34-1D13-41EC-A061-90076BE7E31A}" type="sibTrans" cxnId="{B345DCDA-BBCA-4177-955E-823041125A7E}">
      <dgm:prSet/>
      <dgm:spPr/>
      <dgm:t>
        <a:bodyPr/>
        <a:lstStyle/>
        <a:p>
          <a:endParaRPr lang="ru-RU"/>
        </a:p>
      </dgm:t>
    </dgm:pt>
    <dgm:pt modelId="{2936A6EB-B670-4BC7-BABE-58AF6A7A4A3B}" type="pres">
      <dgm:prSet presAssocID="{75A3E340-6A34-4794-B85B-515FB9D72C9E}" presName="Name0" presStyleCnt="0">
        <dgm:presLayoutVars>
          <dgm:chMax val="7"/>
          <dgm:chPref val="7"/>
          <dgm:dir/>
        </dgm:presLayoutVars>
      </dgm:prSet>
      <dgm:spPr/>
    </dgm:pt>
    <dgm:pt modelId="{471CD327-14EC-4004-A0B2-E9C21126AD7B}" type="pres">
      <dgm:prSet presAssocID="{75A3E340-6A34-4794-B85B-515FB9D72C9E}" presName="Name1" presStyleCnt="0"/>
      <dgm:spPr/>
    </dgm:pt>
    <dgm:pt modelId="{B251A21E-FAC0-4255-8E69-600C0351591E}" type="pres">
      <dgm:prSet presAssocID="{75A3E340-6A34-4794-B85B-515FB9D72C9E}" presName="cycle" presStyleCnt="0"/>
      <dgm:spPr/>
    </dgm:pt>
    <dgm:pt modelId="{F1CFA764-5888-4BD2-ABD9-D370B6BC7605}" type="pres">
      <dgm:prSet presAssocID="{75A3E340-6A34-4794-B85B-515FB9D72C9E}" presName="srcNode" presStyleLbl="node1" presStyleIdx="0" presStyleCnt="6"/>
      <dgm:spPr/>
    </dgm:pt>
    <dgm:pt modelId="{8856C9CB-6D8D-411B-94D7-85E386D82D2C}" type="pres">
      <dgm:prSet presAssocID="{75A3E340-6A34-4794-B85B-515FB9D72C9E}" presName="conn" presStyleLbl="parChTrans1D2" presStyleIdx="0" presStyleCnt="1"/>
      <dgm:spPr/>
    </dgm:pt>
    <dgm:pt modelId="{09F797B4-3E54-42EE-9934-A54771F32D85}" type="pres">
      <dgm:prSet presAssocID="{75A3E340-6A34-4794-B85B-515FB9D72C9E}" presName="extraNode" presStyleLbl="node1" presStyleIdx="0" presStyleCnt="6"/>
      <dgm:spPr/>
    </dgm:pt>
    <dgm:pt modelId="{032F0892-AF6B-4F00-8078-200DAC128999}" type="pres">
      <dgm:prSet presAssocID="{75A3E340-6A34-4794-B85B-515FB9D72C9E}" presName="dstNode" presStyleLbl="node1" presStyleIdx="0" presStyleCnt="6"/>
      <dgm:spPr/>
    </dgm:pt>
    <dgm:pt modelId="{D61C9454-E279-45CB-A839-6635D3D43889}" type="pres">
      <dgm:prSet presAssocID="{DD6DF413-67ED-40CA-87C6-31A8D96264A0}" presName="text_1" presStyleLbl="node1" presStyleIdx="0" presStyleCnt="6" custScaleX="102353" custLinFactNeighborX="-1995" custLinFactNeighborY="-3763">
        <dgm:presLayoutVars>
          <dgm:bulletEnabled val="1"/>
        </dgm:presLayoutVars>
      </dgm:prSet>
      <dgm:spPr/>
    </dgm:pt>
    <dgm:pt modelId="{5F848091-F42E-45E2-91E0-245168ADC953}" type="pres">
      <dgm:prSet presAssocID="{DD6DF413-67ED-40CA-87C6-31A8D96264A0}" presName="accent_1" presStyleCnt="0"/>
      <dgm:spPr/>
    </dgm:pt>
    <dgm:pt modelId="{B808EC26-5A07-42D3-B608-69F49567E861}" type="pres">
      <dgm:prSet presAssocID="{DD6DF413-67ED-40CA-87C6-31A8D96264A0}" presName="accentRepeatNode" presStyleLbl="solidFgAcc1" presStyleIdx="0" presStyleCnt="6"/>
      <dgm:spPr/>
    </dgm:pt>
    <dgm:pt modelId="{16E2272F-908B-470E-95C4-4008D6C49AC1}" type="pres">
      <dgm:prSet presAssocID="{01F6666E-98FF-4FBA-9E6D-7513B5AC7639}" presName="text_2" presStyleLbl="node1" presStyleIdx="1" presStyleCnt="6">
        <dgm:presLayoutVars>
          <dgm:bulletEnabled val="1"/>
        </dgm:presLayoutVars>
      </dgm:prSet>
      <dgm:spPr/>
    </dgm:pt>
    <dgm:pt modelId="{B3F74D9B-D945-4E6D-BAD7-FAF467E58368}" type="pres">
      <dgm:prSet presAssocID="{01F6666E-98FF-4FBA-9E6D-7513B5AC7639}" presName="accent_2" presStyleCnt="0"/>
      <dgm:spPr/>
    </dgm:pt>
    <dgm:pt modelId="{7BFBDE84-C5A7-4727-A310-22414BCCFAE7}" type="pres">
      <dgm:prSet presAssocID="{01F6666E-98FF-4FBA-9E6D-7513B5AC7639}" presName="accentRepeatNode" presStyleLbl="solidFgAcc1" presStyleIdx="1" presStyleCnt="6"/>
      <dgm:spPr/>
    </dgm:pt>
    <dgm:pt modelId="{4CEEF6D6-65FA-46A9-8688-533FBFAA1316}" type="pres">
      <dgm:prSet presAssocID="{A831225F-1B30-41C5-A144-C102B0E3FEF4}" presName="text_3" presStyleLbl="node1" presStyleIdx="2" presStyleCnt="6">
        <dgm:presLayoutVars>
          <dgm:bulletEnabled val="1"/>
        </dgm:presLayoutVars>
      </dgm:prSet>
      <dgm:spPr/>
    </dgm:pt>
    <dgm:pt modelId="{CBED383A-BD98-4FB0-A7D5-02ADF14ECA71}" type="pres">
      <dgm:prSet presAssocID="{A831225F-1B30-41C5-A144-C102B0E3FEF4}" presName="accent_3" presStyleCnt="0"/>
      <dgm:spPr/>
    </dgm:pt>
    <dgm:pt modelId="{645DC91E-3125-4C9F-B091-057CAD006347}" type="pres">
      <dgm:prSet presAssocID="{A831225F-1B30-41C5-A144-C102B0E3FEF4}" presName="accentRepeatNode" presStyleLbl="solidFgAcc1" presStyleIdx="2" presStyleCnt="6"/>
      <dgm:spPr/>
    </dgm:pt>
    <dgm:pt modelId="{A3C7944C-AEA4-4BA0-BE41-1681E3CABF03}" type="pres">
      <dgm:prSet presAssocID="{33233D0D-40E6-4748-B61B-FD2331A5564E}" presName="text_4" presStyleLbl="node1" presStyleIdx="3" presStyleCnt="6">
        <dgm:presLayoutVars>
          <dgm:bulletEnabled val="1"/>
        </dgm:presLayoutVars>
      </dgm:prSet>
      <dgm:spPr/>
    </dgm:pt>
    <dgm:pt modelId="{94724CC4-0CB3-4315-A351-9645114ECCD2}" type="pres">
      <dgm:prSet presAssocID="{33233D0D-40E6-4748-B61B-FD2331A5564E}" presName="accent_4" presStyleCnt="0"/>
      <dgm:spPr/>
    </dgm:pt>
    <dgm:pt modelId="{F919726D-2437-47D4-8920-A862E257D1E9}" type="pres">
      <dgm:prSet presAssocID="{33233D0D-40E6-4748-B61B-FD2331A5564E}" presName="accentRepeatNode" presStyleLbl="solidFgAcc1" presStyleIdx="3" presStyleCnt="6"/>
      <dgm:spPr/>
    </dgm:pt>
    <dgm:pt modelId="{3507287D-0F54-4F82-9964-73AA071F98CB}" type="pres">
      <dgm:prSet presAssocID="{7E85904F-1828-491F-9181-79F43B190964}" presName="text_5" presStyleLbl="node1" presStyleIdx="4" presStyleCnt="6">
        <dgm:presLayoutVars>
          <dgm:bulletEnabled val="1"/>
        </dgm:presLayoutVars>
      </dgm:prSet>
      <dgm:spPr/>
    </dgm:pt>
    <dgm:pt modelId="{842B0A0E-DF60-40EA-98EE-04AA5ABAA87C}" type="pres">
      <dgm:prSet presAssocID="{7E85904F-1828-491F-9181-79F43B190964}" presName="accent_5" presStyleCnt="0"/>
      <dgm:spPr/>
    </dgm:pt>
    <dgm:pt modelId="{7E5EEC11-8C9D-49CC-9E25-815F5A2E616F}" type="pres">
      <dgm:prSet presAssocID="{7E85904F-1828-491F-9181-79F43B190964}" presName="accentRepeatNode" presStyleLbl="solidFgAcc1" presStyleIdx="4" presStyleCnt="6"/>
      <dgm:spPr/>
    </dgm:pt>
    <dgm:pt modelId="{E207B93A-2475-4A35-8743-0C36B4900746}" type="pres">
      <dgm:prSet presAssocID="{FAA5185D-08D5-4FBD-B1D9-5FE6A75DDEC1}" presName="text_6" presStyleLbl="node1" presStyleIdx="5" presStyleCnt="6">
        <dgm:presLayoutVars>
          <dgm:bulletEnabled val="1"/>
        </dgm:presLayoutVars>
      </dgm:prSet>
      <dgm:spPr/>
    </dgm:pt>
    <dgm:pt modelId="{EEB08E51-055A-4A7C-8045-4BF533DEBDEF}" type="pres">
      <dgm:prSet presAssocID="{FAA5185D-08D5-4FBD-B1D9-5FE6A75DDEC1}" presName="accent_6" presStyleCnt="0"/>
      <dgm:spPr/>
    </dgm:pt>
    <dgm:pt modelId="{F7C92922-34AB-4F8B-923E-6EF89ED95B45}" type="pres">
      <dgm:prSet presAssocID="{FAA5185D-08D5-4FBD-B1D9-5FE6A75DDEC1}" presName="accentRepeatNode" presStyleLbl="solidFgAcc1" presStyleIdx="5" presStyleCnt="6"/>
      <dgm:spPr/>
    </dgm:pt>
  </dgm:ptLst>
  <dgm:cxnLst>
    <dgm:cxn modelId="{064C6500-39E3-430B-AF9F-A17B90FD9F6F}" type="presOf" srcId="{7E85904F-1828-491F-9181-79F43B190964}" destId="{3507287D-0F54-4F82-9964-73AA071F98CB}" srcOrd="0" destOrd="0" presId="urn:microsoft.com/office/officeart/2008/layout/VerticalCurvedList"/>
    <dgm:cxn modelId="{F6BDFB0F-5744-44E5-9423-E3907CD4CF67}" type="presOf" srcId="{33233D0D-40E6-4748-B61B-FD2331A5564E}" destId="{A3C7944C-AEA4-4BA0-BE41-1681E3CABF03}" srcOrd="0" destOrd="0" presId="urn:microsoft.com/office/officeart/2008/layout/VerticalCurvedList"/>
    <dgm:cxn modelId="{03D02369-750D-4015-B93A-7C436E647D23}" srcId="{75A3E340-6A34-4794-B85B-515FB9D72C9E}" destId="{01F6666E-98FF-4FBA-9E6D-7513B5AC7639}" srcOrd="1" destOrd="0" parTransId="{53D5E6EC-862B-4BFF-B173-735EB9DCE4AA}" sibTransId="{3F2B2677-76B6-4342-A114-017FDE63F4D7}"/>
    <dgm:cxn modelId="{0D08B469-3717-46F9-86A3-53602C2E24DE}" srcId="{75A3E340-6A34-4794-B85B-515FB9D72C9E}" destId="{33233D0D-40E6-4748-B61B-FD2331A5564E}" srcOrd="3" destOrd="0" parTransId="{31B42525-C119-4431-B91A-1E7A295CD3E8}" sibTransId="{16818DC5-D1BA-45AC-BE3D-42A05303F3D2}"/>
    <dgm:cxn modelId="{561A1A5A-F082-490B-B9CB-B79BA1BBE250}" srcId="{75A3E340-6A34-4794-B85B-515FB9D72C9E}" destId="{DD6DF413-67ED-40CA-87C6-31A8D96264A0}" srcOrd="0" destOrd="0" parTransId="{5BE0429D-313E-437C-8DC7-E9ECE46CB716}" sibTransId="{5405AFF4-82C5-4A31-92AA-13477D4F19C9}"/>
    <dgm:cxn modelId="{B49E6D7C-B1F7-49AF-96BF-E38519242A47}" type="presOf" srcId="{DD6DF413-67ED-40CA-87C6-31A8D96264A0}" destId="{D61C9454-E279-45CB-A839-6635D3D43889}" srcOrd="0" destOrd="0" presId="urn:microsoft.com/office/officeart/2008/layout/VerticalCurvedList"/>
    <dgm:cxn modelId="{17F7137D-112F-4E42-B718-A7298C30657B}" srcId="{75A3E340-6A34-4794-B85B-515FB9D72C9E}" destId="{A831225F-1B30-41C5-A144-C102B0E3FEF4}" srcOrd="2" destOrd="0" parTransId="{43C51488-7495-4E01-87A7-4EF2C8E3EEA9}" sibTransId="{9CB20EAA-3965-4DE1-867A-0EC53295302C}"/>
    <dgm:cxn modelId="{A2E1EA93-0768-4A03-BBAA-4B9B79774FB3}" type="presOf" srcId="{01F6666E-98FF-4FBA-9E6D-7513B5AC7639}" destId="{16E2272F-908B-470E-95C4-4008D6C49AC1}" srcOrd="0" destOrd="0" presId="urn:microsoft.com/office/officeart/2008/layout/VerticalCurvedList"/>
    <dgm:cxn modelId="{775A3EC8-611F-4871-AE08-35B4D3070598}" type="presOf" srcId="{75A3E340-6A34-4794-B85B-515FB9D72C9E}" destId="{2936A6EB-B670-4BC7-BABE-58AF6A7A4A3B}" srcOrd="0" destOrd="0" presId="urn:microsoft.com/office/officeart/2008/layout/VerticalCurvedList"/>
    <dgm:cxn modelId="{B345DCDA-BBCA-4177-955E-823041125A7E}" srcId="{75A3E340-6A34-4794-B85B-515FB9D72C9E}" destId="{FAA5185D-08D5-4FBD-B1D9-5FE6A75DDEC1}" srcOrd="5" destOrd="0" parTransId="{16990B9D-6A88-4217-AC0C-E07D4D6A5B93}" sibTransId="{1ABE6A34-1D13-41EC-A061-90076BE7E31A}"/>
    <dgm:cxn modelId="{CF292CE6-A05A-43C8-8BF0-B277A29B13E9}" srcId="{75A3E340-6A34-4794-B85B-515FB9D72C9E}" destId="{7E85904F-1828-491F-9181-79F43B190964}" srcOrd="4" destOrd="0" parTransId="{B9E910D3-AFD5-4E6B-B8B0-13C9772AC8F2}" sibTransId="{97DCE0AC-3A45-4B73-A878-B83D4174C68B}"/>
    <dgm:cxn modelId="{CD8ED8EE-69DA-481F-9F36-7C8A6940B127}" type="presOf" srcId="{FAA5185D-08D5-4FBD-B1D9-5FE6A75DDEC1}" destId="{E207B93A-2475-4A35-8743-0C36B4900746}" srcOrd="0" destOrd="0" presId="urn:microsoft.com/office/officeart/2008/layout/VerticalCurvedList"/>
    <dgm:cxn modelId="{09DDACF2-C1EE-43FB-9D8E-318D279856EC}" type="presOf" srcId="{A831225F-1B30-41C5-A144-C102B0E3FEF4}" destId="{4CEEF6D6-65FA-46A9-8688-533FBFAA1316}" srcOrd="0" destOrd="0" presId="urn:microsoft.com/office/officeart/2008/layout/VerticalCurvedList"/>
    <dgm:cxn modelId="{521704FE-C3FD-4541-8516-CBDADFD8874B}" type="presOf" srcId="{5405AFF4-82C5-4A31-92AA-13477D4F19C9}" destId="{8856C9CB-6D8D-411B-94D7-85E386D82D2C}" srcOrd="0" destOrd="0" presId="urn:microsoft.com/office/officeart/2008/layout/VerticalCurvedList"/>
    <dgm:cxn modelId="{5DAB5F75-1BD3-42BB-B9F1-1E9907BD686C}" type="presParOf" srcId="{2936A6EB-B670-4BC7-BABE-58AF6A7A4A3B}" destId="{471CD327-14EC-4004-A0B2-E9C21126AD7B}" srcOrd="0" destOrd="0" presId="urn:microsoft.com/office/officeart/2008/layout/VerticalCurvedList"/>
    <dgm:cxn modelId="{BBF7604E-1A34-4DCF-861A-9F6E5B431682}" type="presParOf" srcId="{471CD327-14EC-4004-A0B2-E9C21126AD7B}" destId="{B251A21E-FAC0-4255-8E69-600C0351591E}" srcOrd="0" destOrd="0" presId="urn:microsoft.com/office/officeart/2008/layout/VerticalCurvedList"/>
    <dgm:cxn modelId="{831CF217-588F-4CC6-BF3A-D0FF5FB36D80}" type="presParOf" srcId="{B251A21E-FAC0-4255-8E69-600C0351591E}" destId="{F1CFA764-5888-4BD2-ABD9-D370B6BC7605}" srcOrd="0" destOrd="0" presId="urn:microsoft.com/office/officeart/2008/layout/VerticalCurvedList"/>
    <dgm:cxn modelId="{0740E729-7F0C-4C68-B86C-936BAF8376F4}" type="presParOf" srcId="{B251A21E-FAC0-4255-8E69-600C0351591E}" destId="{8856C9CB-6D8D-411B-94D7-85E386D82D2C}" srcOrd="1" destOrd="0" presId="urn:microsoft.com/office/officeart/2008/layout/VerticalCurvedList"/>
    <dgm:cxn modelId="{1FDC928A-2407-4422-92A1-69D1BE62F129}" type="presParOf" srcId="{B251A21E-FAC0-4255-8E69-600C0351591E}" destId="{09F797B4-3E54-42EE-9934-A54771F32D85}" srcOrd="2" destOrd="0" presId="urn:microsoft.com/office/officeart/2008/layout/VerticalCurvedList"/>
    <dgm:cxn modelId="{48E60437-230A-46F0-898E-D1B2375BE810}" type="presParOf" srcId="{B251A21E-FAC0-4255-8E69-600C0351591E}" destId="{032F0892-AF6B-4F00-8078-200DAC128999}" srcOrd="3" destOrd="0" presId="urn:microsoft.com/office/officeart/2008/layout/VerticalCurvedList"/>
    <dgm:cxn modelId="{5F4149A4-C642-4826-A107-17DA4F27315E}" type="presParOf" srcId="{471CD327-14EC-4004-A0B2-E9C21126AD7B}" destId="{D61C9454-E279-45CB-A839-6635D3D43889}" srcOrd="1" destOrd="0" presId="urn:microsoft.com/office/officeart/2008/layout/VerticalCurvedList"/>
    <dgm:cxn modelId="{64C99F76-1E7F-4128-BE13-F1665F3828AA}" type="presParOf" srcId="{471CD327-14EC-4004-A0B2-E9C21126AD7B}" destId="{5F848091-F42E-45E2-91E0-245168ADC953}" srcOrd="2" destOrd="0" presId="urn:microsoft.com/office/officeart/2008/layout/VerticalCurvedList"/>
    <dgm:cxn modelId="{68B9D8E4-77B1-45DF-936F-5DD362E312C5}" type="presParOf" srcId="{5F848091-F42E-45E2-91E0-245168ADC953}" destId="{B808EC26-5A07-42D3-B608-69F49567E861}" srcOrd="0" destOrd="0" presId="urn:microsoft.com/office/officeart/2008/layout/VerticalCurvedList"/>
    <dgm:cxn modelId="{3184B8AF-616F-4837-856E-947908CE8BE4}" type="presParOf" srcId="{471CD327-14EC-4004-A0B2-E9C21126AD7B}" destId="{16E2272F-908B-470E-95C4-4008D6C49AC1}" srcOrd="3" destOrd="0" presId="urn:microsoft.com/office/officeart/2008/layout/VerticalCurvedList"/>
    <dgm:cxn modelId="{F27D0264-15C6-47A8-BB2D-D3642CA1A7CB}" type="presParOf" srcId="{471CD327-14EC-4004-A0B2-E9C21126AD7B}" destId="{B3F74D9B-D945-4E6D-BAD7-FAF467E58368}" srcOrd="4" destOrd="0" presId="urn:microsoft.com/office/officeart/2008/layout/VerticalCurvedList"/>
    <dgm:cxn modelId="{B171E93C-EFA3-4A2F-819B-26E07E7246ED}" type="presParOf" srcId="{B3F74D9B-D945-4E6D-BAD7-FAF467E58368}" destId="{7BFBDE84-C5A7-4727-A310-22414BCCFAE7}" srcOrd="0" destOrd="0" presId="urn:microsoft.com/office/officeart/2008/layout/VerticalCurvedList"/>
    <dgm:cxn modelId="{73BD4EB5-7EDC-406D-A5D1-8399BD94DD41}" type="presParOf" srcId="{471CD327-14EC-4004-A0B2-E9C21126AD7B}" destId="{4CEEF6D6-65FA-46A9-8688-533FBFAA1316}" srcOrd="5" destOrd="0" presId="urn:microsoft.com/office/officeart/2008/layout/VerticalCurvedList"/>
    <dgm:cxn modelId="{D9463883-4366-416A-9536-212F92397BB0}" type="presParOf" srcId="{471CD327-14EC-4004-A0B2-E9C21126AD7B}" destId="{CBED383A-BD98-4FB0-A7D5-02ADF14ECA71}" srcOrd="6" destOrd="0" presId="urn:microsoft.com/office/officeart/2008/layout/VerticalCurvedList"/>
    <dgm:cxn modelId="{4AC297D1-7BCA-44E1-9823-4FBAA4ABAC15}" type="presParOf" srcId="{CBED383A-BD98-4FB0-A7D5-02ADF14ECA71}" destId="{645DC91E-3125-4C9F-B091-057CAD006347}" srcOrd="0" destOrd="0" presId="urn:microsoft.com/office/officeart/2008/layout/VerticalCurvedList"/>
    <dgm:cxn modelId="{26B70B34-C641-419C-9B90-EE165BDA644D}" type="presParOf" srcId="{471CD327-14EC-4004-A0B2-E9C21126AD7B}" destId="{A3C7944C-AEA4-4BA0-BE41-1681E3CABF03}" srcOrd="7" destOrd="0" presId="urn:microsoft.com/office/officeart/2008/layout/VerticalCurvedList"/>
    <dgm:cxn modelId="{506F2D36-E8A1-47D9-978E-C1D4A61FE309}" type="presParOf" srcId="{471CD327-14EC-4004-A0B2-E9C21126AD7B}" destId="{94724CC4-0CB3-4315-A351-9645114ECCD2}" srcOrd="8" destOrd="0" presId="urn:microsoft.com/office/officeart/2008/layout/VerticalCurvedList"/>
    <dgm:cxn modelId="{0ABEF8B5-51FA-4F16-99E6-2400ED8C36C0}" type="presParOf" srcId="{94724CC4-0CB3-4315-A351-9645114ECCD2}" destId="{F919726D-2437-47D4-8920-A862E257D1E9}" srcOrd="0" destOrd="0" presId="urn:microsoft.com/office/officeart/2008/layout/VerticalCurvedList"/>
    <dgm:cxn modelId="{65E0C8E9-FFA2-4D93-A2A8-A94104F19140}" type="presParOf" srcId="{471CD327-14EC-4004-A0B2-E9C21126AD7B}" destId="{3507287D-0F54-4F82-9964-73AA071F98CB}" srcOrd="9" destOrd="0" presId="urn:microsoft.com/office/officeart/2008/layout/VerticalCurvedList"/>
    <dgm:cxn modelId="{12219E6D-37E1-4E1F-8156-23933BA28CF8}" type="presParOf" srcId="{471CD327-14EC-4004-A0B2-E9C21126AD7B}" destId="{842B0A0E-DF60-40EA-98EE-04AA5ABAA87C}" srcOrd="10" destOrd="0" presId="urn:microsoft.com/office/officeart/2008/layout/VerticalCurvedList"/>
    <dgm:cxn modelId="{F50E10B3-400E-4B8D-88D7-12D6ED7DDE5E}" type="presParOf" srcId="{842B0A0E-DF60-40EA-98EE-04AA5ABAA87C}" destId="{7E5EEC11-8C9D-49CC-9E25-815F5A2E616F}" srcOrd="0" destOrd="0" presId="urn:microsoft.com/office/officeart/2008/layout/VerticalCurvedList"/>
    <dgm:cxn modelId="{7CFDCCD0-C4F6-4DC9-8BAF-D33D53095415}" type="presParOf" srcId="{471CD327-14EC-4004-A0B2-E9C21126AD7B}" destId="{E207B93A-2475-4A35-8743-0C36B4900746}" srcOrd="11" destOrd="0" presId="urn:microsoft.com/office/officeart/2008/layout/VerticalCurvedList"/>
    <dgm:cxn modelId="{A66C6F08-F666-4F32-8357-269A2F3409A3}" type="presParOf" srcId="{471CD327-14EC-4004-A0B2-E9C21126AD7B}" destId="{EEB08E51-055A-4A7C-8045-4BF533DEBDEF}" srcOrd="12" destOrd="0" presId="urn:microsoft.com/office/officeart/2008/layout/VerticalCurvedList"/>
    <dgm:cxn modelId="{968B285F-A327-4E99-B785-FB14E79D7D05}" type="presParOf" srcId="{EEB08E51-055A-4A7C-8045-4BF533DEBDEF}" destId="{F7C92922-34AB-4F8B-923E-6EF89ED95B4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6C9CB-6D8D-411B-94D7-85E386D82D2C}">
      <dsp:nvSpPr>
        <dsp:cNvPr id="0" name=""/>
        <dsp:cNvSpPr/>
      </dsp:nvSpPr>
      <dsp:spPr>
        <a:xfrm>
          <a:off x="-5740386" y="-872437"/>
          <a:ext cx="6785791" cy="6785791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1C9454-E279-45CB-A839-6635D3D43889}">
      <dsp:nvSpPr>
        <dsp:cNvPr id="0" name=""/>
        <dsp:cNvSpPr/>
      </dsp:nvSpPr>
      <dsp:spPr>
        <a:xfrm>
          <a:off x="144062" y="245484"/>
          <a:ext cx="7096585" cy="5307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249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Эстетическое</a:t>
          </a:r>
          <a:endParaRPr lang="ru-RU" sz="2800" kern="1200" dirty="0"/>
        </a:p>
      </dsp:txBody>
      <dsp:txXfrm>
        <a:off x="144062" y="245484"/>
        <a:ext cx="7096585" cy="530707"/>
      </dsp:txXfrm>
    </dsp:sp>
    <dsp:sp modelId="{B808EC26-5A07-42D3-B608-69F49567E861}">
      <dsp:nvSpPr>
        <dsp:cNvPr id="0" name=""/>
        <dsp:cNvSpPr/>
      </dsp:nvSpPr>
      <dsp:spPr>
        <a:xfrm>
          <a:off x="32264" y="199116"/>
          <a:ext cx="663384" cy="6633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6E2272F-908B-470E-95C4-4008D6C49AC1}">
      <dsp:nvSpPr>
        <dsp:cNvPr id="0" name=""/>
        <dsp:cNvSpPr/>
      </dsp:nvSpPr>
      <dsp:spPr>
        <a:xfrm>
          <a:off x="800499" y="1061415"/>
          <a:ext cx="6496898" cy="5307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249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3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</a:t>
          </a:r>
          <a:r>
            <a:rPr lang="ru-RU" alt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Творческое </a:t>
          </a:r>
          <a:endParaRPr lang="ru-RU" sz="3200" kern="1200" dirty="0"/>
        </a:p>
      </dsp:txBody>
      <dsp:txXfrm>
        <a:off x="800499" y="1061415"/>
        <a:ext cx="6496898" cy="530707"/>
      </dsp:txXfrm>
    </dsp:sp>
    <dsp:sp modelId="{7BFBDE84-C5A7-4727-A310-22414BCCFAE7}">
      <dsp:nvSpPr>
        <dsp:cNvPr id="0" name=""/>
        <dsp:cNvSpPr/>
      </dsp:nvSpPr>
      <dsp:spPr>
        <a:xfrm>
          <a:off x="468807" y="995076"/>
          <a:ext cx="663384" cy="6633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EEF6D6-65FA-46A9-8688-533FBFAA1316}">
      <dsp:nvSpPr>
        <dsp:cNvPr id="0" name=""/>
        <dsp:cNvSpPr/>
      </dsp:nvSpPr>
      <dsp:spPr>
        <a:xfrm>
          <a:off x="1000120" y="1857375"/>
          <a:ext cx="6297278" cy="5307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249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  Языковое   </a:t>
          </a:r>
          <a:endParaRPr lang="ru-RU" sz="2800" kern="1200" dirty="0"/>
        </a:p>
      </dsp:txBody>
      <dsp:txXfrm>
        <a:off x="1000120" y="1857375"/>
        <a:ext cx="6297278" cy="530707"/>
      </dsp:txXfrm>
    </dsp:sp>
    <dsp:sp modelId="{645DC91E-3125-4C9F-B091-057CAD006347}">
      <dsp:nvSpPr>
        <dsp:cNvPr id="0" name=""/>
        <dsp:cNvSpPr/>
      </dsp:nvSpPr>
      <dsp:spPr>
        <a:xfrm>
          <a:off x="668427" y="1791037"/>
          <a:ext cx="663384" cy="6633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3C7944C-AEA4-4BA0-BE41-1681E3CABF03}">
      <dsp:nvSpPr>
        <dsp:cNvPr id="0" name=""/>
        <dsp:cNvSpPr/>
      </dsp:nvSpPr>
      <dsp:spPr>
        <a:xfrm>
          <a:off x="1000120" y="2652832"/>
          <a:ext cx="6297278" cy="5307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249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       Здоровьесберегающее</a:t>
          </a:r>
          <a:endParaRPr lang="ru-RU" sz="2800" kern="1200" dirty="0"/>
        </a:p>
      </dsp:txBody>
      <dsp:txXfrm>
        <a:off x="1000120" y="2652832"/>
        <a:ext cx="6297278" cy="530707"/>
      </dsp:txXfrm>
    </dsp:sp>
    <dsp:sp modelId="{F919726D-2437-47D4-8920-A862E257D1E9}">
      <dsp:nvSpPr>
        <dsp:cNvPr id="0" name=""/>
        <dsp:cNvSpPr/>
      </dsp:nvSpPr>
      <dsp:spPr>
        <a:xfrm>
          <a:off x="668427" y="2586493"/>
          <a:ext cx="663384" cy="6633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07287D-0F54-4F82-9964-73AA071F98CB}">
      <dsp:nvSpPr>
        <dsp:cNvPr id="0" name=""/>
        <dsp:cNvSpPr/>
      </dsp:nvSpPr>
      <dsp:spPr>
        <a:xfrm>
          <a:off x="800499" y="3448793"/>
          <a:ext cx="6496898" cy="5307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249" tIns="63500" rIns="63500" bIns="6350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5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             </a:t>
          </a:r>
          <a:r>
            <a:rPr lang="ru-RU" altLang="ru-RU" sz="28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Интеллектуальное</a:t>
          </a:r>
          <a:endParaRPr lang="ru-RU" sz="2800" kern="1200" dirty="0"/>
        </a:p>
      </dsp:txBody>
      <dsp:txXfrm>
        <a:off x="800499" y="3448793"/>
        <a:ext cx="6496898" cy="530707"/>
      </dsp:txXfrm>
    </dsp:sp>
    <dsp:sp modelId="{7E5EEC11-8C9D-49CC-9E25-815F5A2E616F}">
      <dsp:nvSpPr>
        <dsp:cNvPr id="0" name=""/>
        <dsp:cNvSpPr/>
      </dsp:nvSpPr>
      <dsp:spPr>
        <a:xfrm>
          <a:off x="468807" y="3382454"/>
          <a:ext cx="663384" cy="6633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207B93A-2475-4A35-8743-0C36B4900746}">
      <dsp:nvSpPr>
        <dsp:cNvPr id="0" name=""/>
        <dsp:cNvSpPr/>
      </dsp:nvSpPr>
      <dsp:spPr>
        <a:xfrm>
          <a:off x="363956" y="4244753"/>
          <a:ext cx="6933441" cy="5307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1249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9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     </a:t>
          </a:r>
          <a:r>
            <a:rPr lang="ru-RU" altLang="ru-RU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Духовное и культурное наследие </a:t>
          </a:r>
          <a:endParaRPr lang="en-US" altLang="ru-RU" sz="2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956" y="4244753"/>
        <a:ext cx="6933441" cy="530707"/>
      </dsp:txXfrm>
    </dsp:sp>
    <dsp:sp modelId="{F7C92922-34AB-4F8B-923E-6EF89ED95B45}">
      <dsp:nvSpPr>
        <dsp:cNvPr id="0" name=""/>
        <dsp:cNvSpPr/>
      </dsp:nvSpPr>
      <dsp:spPr>
        <a:xfrm>
          <a:off x="32264" y="4178415"/>
          <a:ext cx="663384" cy="6633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EA46D-6407-45B5-A191-A8F5D5D46B34}" type="datetimeFigureOut">
              <a:rPr lang="ru-RU" smtClean="0"/>
              <a:t>14.05.2023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38449-0DF2-4FF7-A799-CCEDC73BB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055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7DCE1F-A742-46F9-9E59-C38F0F47F44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597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266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6650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gif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4.gif"/><Relationship Id="rId7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.gif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gif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56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233279"/>
            <a:ext cx="7992888" cy="252028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Общегимназическое</a:t>
            </a: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родительское собрание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2038"/>
            <a:ext cx="1944217" cy="1817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"/>
            <a:ext cx="9144000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AutoShape 2" descr="https://img.getbg.net/upload/full/www.GetBg.net_3D-graphics_Travel_077818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img.getbg.net/upload/full/www.GetBg.net_3D-graphics_Travel_077818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4" name="Picture 8" descr="http://www.playcast.ru/uploads/2016/11/04/20414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52400" cy="152400"/>
          </a:xfrm>
          <a:prstGeom prst="rect">
            <a:avLst/>
          </a:prstGeom>
          <a:noFill/>
        </p:spPr>
      </p:pic>
      <p:sp>
        <p:nvSpPr>
          <p:cNvPr id="14346" name="AutoShape 10" descr="https://ds03.infourok.ru/uploads/ex/0ed8/00037dbf-caa1566b/img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DDB38-C726-508A-5D1E-D89D5161A823}"/>
              </a:ext>
            </a:extLst>
          </p:cNvPr>
          <p:cNvSpPr txBox="1"/>
          <p:nvPr/>
        </p:nvSpPr>
        <p:spPr>
          <a:xfrm>
            <a:off x="231776" y="3768189"/>
            <a:ext cx="5645930" cy="295465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речи» (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«Чистописание»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Home reading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(7- 10кл.)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 параграфа до эссе»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(11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логики и математические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способности»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(2-3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Дебаты»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(8- 11кл)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BFAE7-0312-6FC4-BF6B-14B1EC66FB1E}"/>
              </a:ext>
            </a:extLst>
          </p:cNvPr>
          <p:cNvSpPr txBox="1"/>
          <p:nvPr/>
        </p:nvSpPr>
        <p:spPr>
          <a:xfrm>
            <a:off x="155575" y="2257214"/>
            <a:ext cx="54245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языковой и интеллектуальной  направленности: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1CE62D-FD33-4202-1388-A4BD556CC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868" y="127500"/>
            <a:ext cx="3127002" cy="1758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BA63A6-9D68-A506-57D0-58A8BC611D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590" b="46507"/>
          <a:stretch/>
        </p:blipFill>
        <p:spPr>
          <a:xfrm>
            <a:off x="5430192" y="127500"/>
            <a:ext cx="3117795" cy="1747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705" y="2234620"/>
            <a:ext cx="2814215" cy="1891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29" y="4548034"/>
            <a:ext cx="2598191" cy="1948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5219"/>
            <a:ext cx="138499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5698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"/>
            <a:ext cx="9144000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AutoShape 2" descr="https://img.getbg.net/upload/full/www.GetBg.net_3D-graphics_Travel_077818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img.getbg.net/upload/full/www.GetBg.net_3D-graphics_Travel_077818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4" name="Picture 8" descr="http://www.playcast.ru/uploads/2016/11/04/20414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52400" cy="152400"/>
          </a:xfrm>
          <a:prstGeom prst="rect">
            <a:avLst/>
          </a:prstGeom>
          <a:noFill/>
        </p:spPr>
      </p:pic>
      <p:sp>
        <p:nvSpPr>
          <p:cNvPr id="14346" name="AutoShape 10" descr="https://ds03.infourok.ru/uploads/ex/0ed8/00037dbf-caa1566b/img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DDB38-C726-508A-5D1E-D89D5161A823}"/>
              </a:ext>
            </a:extLst>
          </p:cNvPr>
          <p:cNvSpPr txBox="1"/>
          <p:nvPr/>
        </p:nvSpPr>
        <p:spPr>
          <a:xfrm>
            <a:off x="226910" y="3987459"/>
            <a:ext cx="6500465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проектной деятельности» ( 6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юных исследователей»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Исследовательские мастерские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( 6- 9кл.)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BFAE7-0312-6FC4-BF6B-14B1EC66FB1E}"/>
              </a:ext>
            </a:extLst>
          </p:cNvPr>
          <p:cNvSpPr txBox="1"/>
          <p:nvPr/>
        </p:nvSpPr>
        <p:spPr>
          <a:xfrm>
            <a:off x="1258623" y="2778210"/>
            <a:ext cx="4599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 и творческие мастерские: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EE2AE2-FFFA-DF9E-99AE-89E1041CF8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679" b="13732"/>
          <a:stretch/>
        </p:blipFill>
        <p:spPr>
          <a:xfrm>
            <a:off x="7017327" y="171838"/>
            <a:ext cx="1856091" cy="2364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23" y="185972"/>
            <a:ext cx="2745548" cy="2059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84" y="2638568"/>
            <a:ext cx="1495834" cy="2128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Администратор\Saved Games\Desktop\на сайт\фотоотчеты\тарих апталығы\WhatsApp Image 2022-01-11 at 16.55.08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667" y="4726123"/>
            <a:ext cx="1560232" cy="208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Администратор\Saved Games\Desktop\на сайт\фотоотчеты\тарих апталығы\WhatsApp Image 2022-01-11 at 16.54.09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578" y="185972"/>
            <a:ext cx="2745548" cy="2059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62"/>
            <a:ext cx="1198562" cy="119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813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Администратор\Saved Games\Desktop\simple-for-simple-blue-for-img-wide-photo-image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" y="-16799"/>
            <a:ext cx="9144000" cy="69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AutoShape 2" descr="https://img.getbg.net/upload/full/www.GetBg.net_3D-graphics_Travel_077818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img.getbg.net/upload/full/www.GetBg.net_3D-graphics_Travel_077818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4" name="Picture 8" descr="http://www.playcast.ru/uploads/2016/11/04/20414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52400" cy="152400"/>
          </a:xfrm>
          <a:prstGeom prst="rect">
            <a:avLst/>
          </a:prstGeom>
          <a:noFill/>
        </p:spPr>
      </p:pic>
      <p:sp>
        <p:nvSpPr>
          <p:cNvPr id="14346" name="AutoShape 10" descr="https://ds03.infourok.ru/uploads/ex/0ed8/00037dbf-caa1566b/img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-187325"/>
            <a:ext cx="80786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dirty="0"/>
            </a:b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3" name="AutoShape 2" descr="blob:https://web.whatsapp.com/6781b57a-a215-4cec-93af-98b83ed3db1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whatsapp.com/58aad767-2272-4ac9-992f-115294d035e9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0" y="2461581"/>
            <a:ext cx="1874014" cy="132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73690" y="2646544"/>
            <a:ext cx="4375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Духовное и культурное наследие: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5DDB38-C726-508A-5D1E-D89D5161A823}"/>
              </a:ext>
            </a:extLst>
          </p:cNvPr>
          <p:cNvSpPr txBox="1"/>
          <p:nvPr/>
        </p:nvSpPr>
        <p:spPr>
          <a:xfrm>
            <a:off x="362543" y="3966108"/>
            <a:ext cx="6086911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«Национальные ценности»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(1 - 6кл.)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Абайтану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(10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«Страницы истории»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(11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pic>
        <p:nvPicPr>
          <p:cNvPr id="3078" name="Picture 6" descr="C:\Users\Администратор\Saved Games\Desktop\на сайт\фотоотчеты\тарих апталығы\WhatsApp Image 2022-01-11 at 16.54.2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885" y="160337"/>
            <a:ext cx="2250156" cy="1908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9" name="Picture 7" descr="C:\Users\Администратор\Saved Games\Desktop\на сайт\фотоотчеты\тарих апталығы\WhatsApp Image 2022-01-11 at 16.54.24 (1)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172" y="1128461"/>
            <a:ext cx="1919210" cy="2558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1" name="Picture 9" descr="C:\Users\Администратор\Saved Games\Desktop\на сайт\фотоотчеты\тарих апталығы\WhatsApp Image 2022-01-11 at 16.55.07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220" y="4566273"/>
            <a:ext cx="2463114" cy="1847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2" name="Picture 10" descr="C:\Users\Администратор\Saved Games\Desktop\на сайт\фотоотчеты\тілдер апталығы\WhatsApp Image 2022-06-15 at 13.30.01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007" y="160337"/>
            <a:ext cx="2280430" cy="1811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4" y="2828"/>
            <a:ext cx="1421271" cy="142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637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Администратор\Saved Games\Desktop\simple-for-simple-blue-for-img-wide-photo-image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" y="-16799"/>
            <a:ext cx="9144000" cy="69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AutoShape 2" descr="https://img.getbg.net/upload/full/www.GetBg.net_3D-graphics_Travel_077818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img.getbg.net/upload/full/www.GetBg.net_3D-graphics_Travel_077818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4" name="Picture 8" descr="http://www.playcast.ru/uploads/2016/11/04/20414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52400" cy="152400"/>
          </a:xfrm>
          <a:prstGeom prst="rect">
            <a:avLst/>
          </a:prstGeom>
          <a:noFill/>
        </p:spPr>
      </p:pic>
      <p:sp>
        <p:nvSpPr>
          <p:cNvPr id="14346" name="AutoShape 10" descr="https://ds03.infourok.ru/uploads/ex/0ed8/00037dbf-caa1566b/img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-187325"/>
            <a:ext cx="80786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dirty="0"/>
            </a:b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3" name="AutoShape 2" descr="blob:https://web.whatsapp.com/6781b57a-a215-4cec-93af-98b83ed3db1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whatsapp.com/58aad767-2272-4ac9-992f-115294d035e9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176231" y="1590712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Профессиональное самоопределение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5DDB38-C726-508A-5D1E-D89D5161A823}"/>
              </a:ext>
            </a:extLst>
          </p:cNvPr>
          <p:cNvSpPr txBox="1"/>
          <p:nvPr/>
        </p:nvSpPr>
        <p:spPr>
          <a:xfrm>
            <a:off x="2231913" y="2178039"/>
            <a:ext cx="626469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«Я выбираю профессию»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(9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70310" y="2919642"/>
            <a:ext cx="6629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спортивные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5DDB38-C726-508A-5D1E-D89D5161A823}"/>
              </a:ext>
            </a:extLst>
          </p:cNvPr>
          <p:cNvSpPr txBox="1"/>
          <p:nvPr/>
        </p:nvSpPr>
        <p:spPr>
          <a:xfrm>
            <a:off x="2189299" y="3489028"/>
            <a:ext cx="6307310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«Я и моё здоровье»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 – 2 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Спортивные секции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14" y="1741358"/>
            <a:ext cx="1981217" cy="1059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Спорт Белогорья. Спортивные мероприятия, новости спорта, секции, спортивные  объекты в Белгороде и Белгородской области, 20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65" y="3157022"/>
            <a:ext cx="1947966" cy="1128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73" y="4830795"/>
            <a:ext cx="2147671" cy="1131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294297" y="4760740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конкурентноспособной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личности 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5DDB38-C726-508A-5D1E-D89D5161A823}"/>
              </a:ext>
            </a:extLst>
          </p:cNvPr>
          <p:cNvSpPr txBox="1"/>
          <p:nvPr/>
        </p:nvSpPr>
        <p:spPr>
          <a:xfrm>
            <a:off x="2441603" y="5500192"/>
            <a:ext cx="6264695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«Глобальные компетенции»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(5 – 11 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FFF939-EB22-03D0-C61A-81D493339B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18" y="15875"/>
            <a:ext cx="1322947" cy="13290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96DA9-798E-EBB7-546E-EE74C00FDC93}"/>
              </a:ext>
            </a:extLst>
          </p:cNvPr>
          <p:cNvSpPr txBox="1"/>
          <p:nvPr/>
        </p:nvSpPr>
        <p:spPr>
          <a:xfrm>
            <a:off x="2805274" y="243791"/>
            <a:ext cx="58551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2399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490DF25-8B1A-19C1-1187-9A558F68B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"/>
            <a:ext cx="9144000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032" y="403991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Школьный краеведческий музей </a:t>
            </a:r>
            <a:b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«Ар</a:t>
            </a:r>
            <a:r>
              <a:rPr lang="kk-KZ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қаның асыл қыздары»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1655" y="2361549"/>
            <a:ext cx="4049380" cy="36654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музей 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КГУ «Женская гимназия» будет работать по нескольким направлениям: </a:t>
            </a:r>
          </a:p>
          <a:p>
            <a:pPr marL="0" indent="0">
              <a:buNone/>
            </a:pPr>
            <a:endParaRPr lang="ru-RU" sz="1350" b="1" dirty="0">
              <a:solidFill>
                <a:srgbClr val="002060"/>
              </a:solidFill>
            </a:endParaRPr>
          </a:p>
          <a:p>
            <a:pPr>
              <a:buAutoNum type="arabicPeriod"/>
            </a:pPr>
            <a:r>
              <a:rPr lang="ru-RU" sz="1800" i="1" u="sng" dirty="0">
                <a:solidFill>
                  <a:srgbClr val="002060"/>
                </a:solidFill>
              </a:rPr>
              <a:t>История известных женщин города </a:t>
            </a:r>
            <a:r>
              <a:rPr lang="kk-KZ" sz="1800" i="1" u="sng" dirty="0">
                <a:solidFill>
                  <a:srgbClr val="002060"/>
                </a:solidFill>
              </a:rPr>
              <a:t>Карагандинской области и города Темиртау</a:t>
            </a:r>
            <a:r>
              <a:rPr lang="ru-RU" sz="1800" i="1" u="sng" dirty="0">
                <a:solidFill>
                  <a:srgbClr val="002060"/>
                </a:solidFill>
              </a:rPr>
              <a:t>.</a:t>
            </a:r>
            <a:r>
              <a:rPr lang="ru-RU" sz="1800" dirty="0">
                <a:solidFill>
                  <a:srgbClr val="002060"/>
                </a:solidFill>
              </a:rPr>
              <a:t> </a:t>
            </a:r>
          </a:p>
          <a:p>
            <a:pPr>
              <a:buAutoNum type="arabicPeriod"/>
            </a:pPr>
            <a:endParaRPr lang="ru-RU" sz="1800" dirty="0">
              <a:solidFill>
                <a:srgbClr val="002060"/>
              </a:solidFill>
            </a:endParaRPr>
          </a:p>
          <a:p>
            <a:pPr>
              <a:buAutoNum type="arabicPeriod"/>
            </a:pPr>
            <a:r>
              <a:rPr lang="kk-KZ" sz="1800" i="1" u="sng" dirty="0">
                <a:solidFill>
                  <a:srgbClr val="002060"/>
                </a:solidFill>
              </a:rPr>
              <a:t>История женской гимназии</a:t>
            </a:r>
            <a:r>
              <a:rPr lang="ru-RU" sz="1800" i="1" u="sng" dirty="0">
                <a:solidFill>
                  <a:srgbClr val="002060"/>
                </a:solidFill>
              </a:rPr>
              <a:t>.</a:t>
            </a:r>
          </a:p>
          <a:p>
            <a:pPr>
              <a:buAutoNum type="arabicPeriod"/>
            </a:pPr>
            <a:endParaRPr lang="ru-RU" sz="1800" i="1" u="sng" dirty="0">
              <a:solidFill>
                <a:srgbClr val="002060"/>
              </a:solidFill>
            </a:endParaRPr>
          </a:p>
          <a:p>
            <a:pPr>
              <a:buAutoNum type="arabicPeriod"/>
            </a:pPr>
            <a:r>
              <a:rPr lang="ru-RU" sz="1800" i="1" u="sng" dirty="0">
                <a:solidFill>
                  <a:srgbClr val="002060"/>
                </a:solidFill>
              </a:rPr>
              <a:t>Основы воспитания девушек.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74" y="2361549"/>
            <a:ext cx="4307516" cy="371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06D098-E1D4-F04B-DF46-1B57A582E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8" y="15875"/>
            <a:ext cx="1322947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37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520A0B-E8C4-C39C-1D96-DEBE6B5F8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" y="0"/>
            <a:ext cx="897644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Партнеры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8553" y="1972927"/>
            <a:ext cx="3398293" cy="366548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</a:rPr>
              <a:t>1.КарГУ, кафедра отечественной истории и этнографии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</a:rPr>
              <a:t>2.Научно-исследовательский центр «</a:t>
            </a:r>
            <a:r>
              <a:rPr lang="ru-RU" sz="2000" dirty="0" err="1">
                <a:solidFill>
                  <a:srgbClr val="002060"/>
                </a:solidFill>
              </a:rPr>
              <a:t>Тулгатану</a:t>
            </a:r>
            <a:r>
              <a:rPr lang="ru-RU" sz="2000" dirty="0">
                <a:solidFill>
                  <a:srgbClr val="002060"/>
                </a:solidFill>
              </a:rPr>
              <a:t>» при </a:t>
            </a:r>
            <a:r>
              <a:rPr lang="ru-RU" sz="2000" dirty="0" err="1">
                <a:solidFill>
                  <a:srgbClr val="002060"/>
                </a:solidFill>
              </a:rPr>
              <a:t>КарГУ</a:t>
            </a:r>
            <a:endParaRPr lang="ru-RU" sz="200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</a:rPr>
              <a:t>3.Областной историко-краеведческий музей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</a:rPr>
              <a:t>4.Историко-культурный Центр Первого Президента</a:t>
            </a:r>
          </a:p>
          <a:p>
            <a:pPr marL="0" indent="0" algn="just">
              <a:buNone/>
            </a:pPr>
            <a:r>
              <a:rPr lang="ru-RU" sz="2000" dirty="0">
                <a:solidFill>
                  <a:srgbClr val="002060"/>
                </a:solidFill>
              </a:rPr>
              <a:t>5.Дом дружбы Ассамблеи народа Казахстана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12" y="4291144"/>
            <a:ext cx="2440190" cy="1676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8" y="1972927"/>
            <a:ext cx="2538484" cy="1690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147" y="1937631"/>
            <a:ext cx="2604534" cy="1725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30" y="4205968"/>
            <a:ext cx="2894214" cy="1667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422CD-24FB-69D2-F15B-B8C9DDFD3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18" y="15875"/>
            <a:ext cx="1322947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61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C9C38E-5BF1-A64A-6688-71E950F89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1" y="5720"/>
            <a:ext cx="897940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Итоги работы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49881"/>
            <a:ext cx="7792407" cy="366548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3000" dirty="0"/>
              <a:t>1.</a:t>
            </a: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 материал (биографии, экспонаты по 23 известным женщинам Карагандинской области и города Темиртау, ветеранам женской гимназии)</a:t>
            </a:r>
          </a:p>
          <a:p>
            <a:pPr marL="0" indent="0" algn="just">
              <a:buNone/>
            </a:pP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2.Налажена связь с внешкольными учреждениями</a:t>
            </a:r>
          </a:p>
          <a:p>
            <a:pPr marL="0" indent="0" algn="just">
              <a:buNone/>
            </a:pP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3.Создан дизайн, подобрано помещение школьного музея</a:t>
            </a:r>
          </a:p>
          <a:p>
            <a:pPr marL="0" indent="0" algn="just">
              <a:buNone/>
            </a:pPr>
            <a:endParaRPr lang="ru-RU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 доработки:</a:t>
            </a:r>
          </a:p>
          <a:p>
            <a:pPr marL="0" indent="0" algn="just">
              <a:buNone/>
            </a:pP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1.Концепция музея</a:t>
            </a:r>
          </a:p>
          <a:p>
            <a:pPr marL="0" indent="0" algn="just">
              <a:buNone/>
            </a:pPr>
            <a:r>
              <a:rPr lang="ru-RU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2.Продолжается сбор материалов и поиск спонсоров</a:t>
            </a:r>
          </a:p>
          <a:p>
            <a:pPr marL="0" indent="0" algn="just">
              <a:buNone/>
            </a:pPr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CB49BF-5AEC-575F-5F96-2305C2D4B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1" y="63483"/>
            <a:ext cx="1322947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4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C497C6C-32FE-C364-CEC1-4F5652743B76}"/>
              </a:ext>
            </a:extLst>
          </p:cNvPr>
          <p:cNvSpPr txBox="1"/>
          <p:nvPr/>
        </p:nvSpPr>
        <p:spPr>
          <a:xfrm>
            <a:off x="251520" y="321790"/>
            <a:ext cx="864096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Повестка дня: </a:t>
            </a: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Соблюдение Внутреннего распорядка гимназии.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А. Ш.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Кусаинова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директор гимназии) 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Результаты учебно-воспитательного процесса гимназии.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(К. Н.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Абуева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заместитель директора по УР)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Организация  системы дополнительного образования.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 А. В. Андреева, заместитель директора по ПО)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Организация школьного музея. (Ж. К.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Базарбаева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учитель истории)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Социальная поддержка учащихся. (Н. А. Ильясова, заместитель директора по ВР)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Безопасность в интернете. Половая неприкосновенность.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(С. И. Кунтуш, психолог)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7. Выборы председателя общешкольного родительского комитета.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8. Разное. </a:t>
            </a:r>
          </a:p>
        </p:txBody>
      </p:sp>
    </p:spTree>
    <p:extLst>
      <p:ext uri="{BB962C8B-B14F-4D97-AF65-F5344CB8AC3E}">
        <p14:creationId xmlns:p14="http://schemas.microsoft.com/office/powerpoint/2010/main" val="2935869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Администратор\Saved Games\Desktop\simple-for-simple-blue-for-img-wide-photo-image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" y="-16799"/>
            <a:ext cx="9144000" cy="69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AutoShape 2" descr="https://img.getbg.net/upload/full/www.GetBg.net_3D-graphics_Travel_077818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img.getbg.net/upload/full/www.GetBg.net_3D-graphics_Travel_077818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4" name="Picture 8" descr="http://www.playcast.ru/uploads/2016/11/04/20414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52400" cy="152400"/>
          </a:xfrm>
          <a:prstGeom prst="rect">
            <a:avLst/>
          </a:prstGeom>
          <a:noFill/>
        </p:spPr>
      </p:pic>
      <p:sp>
        <p:nvSpPr>
          <p:cNvPr id="14346" name="AutoShape 10" descr="https://ds03.infourok.ru/uploads/ex/0ed8/00037dbf-caa1566b/img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-187325"/>
            <a:ext cx="80786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dirty="0"/>
            </a:b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3" name="AutoShape 2" descr="blob:https://web.whatsapp.com/6781b57a-a215-4cec-93af-98b83ed3db1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whatsapp.com/58aad767-2272-4ac9-992f-115294d035e9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" y="32434"/>
            <a:ext cx="1355970" cy="135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4140128181"/>
              </p:ext>
            </p:extLst>
          </p:nvPr>
        </p:nvGraphicFramePr>
        <p:xfrm>
          <a:off x="221198" y="1385773"/>
          <a:ext cx="8743290" cy="5311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63459D8-5618-857F-1199-F95F3AABF8DA}"/>
              </a:ext>
            </a:extLst>
          </p:cNvPr>
          <p:cNvSpPr txBox="1"/>
          <p:nvPr/>
        </p:nvSpPr>
        <p:spPr>
          <a:xfrm>
            <a:off x="1617417" y="431666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Качественный состав педагогического коллектива </a:t>
            </a:r>
          </a:p>
        </p:txBody>
      </p:sp>
    </p:spTree>
    <p:extLst>
      <p:ext uri="{BB962C8B-B14F-4D97-AF65-F5344CB8AC3E}">
        <p14:creationId xmlns:p14="http://schemas.microsoft.com/office/powerpoint/2010/main" val="1118181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истратор\Saved Games\Desktop\simple-for-simple-blue-for-img-wide-photo-image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512" y="-11232"/>
            <a:ext cx="9144000" cy="69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4699876"/>
              </p:ext>
            </p:extLst>
          </p:nvPr>
        </p:nvGraphicFramePr>
        <p:xfrm>
          <a:off x="4644008" y="1706968"/>
          <a:ext cx="432048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380927" y="-70024"/>
            <a:ext cx="6526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Развитие качества образования</a:t>
            </a:r>
            <a:endParaRPr lang="ru-RU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750424"/>
              </p:ext>
            </p:extLst>
          </p:nvPr>
        </p:nvGraphicFramePr>
        <p:xfrm>
          <a:off x="179512" y="497451"/>
          <a:ext cx="8688169" cy="109027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392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5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343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Общее количество учащихся – 470</a:t>
                      </a:r>
                      <a:endParaRPr lang="ru-RU" sz="1600" i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Класс комплект – 25</a:t>
                      </a:r>
                      <a:endParaRPr lang="ru-RU" sz="1600" i="1" baseline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9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1-4 классы  – 13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5-9 классы – 161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10-11 классы -3</a:t>
                      </a:r>
                      <a:endParaRPr lang="ru-RU" sz="1400" b="1" i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7858600"/>
              </p:ext>
            </p:extLst>
          </p:nvPr>
        </p:nvGraphicFramePr>
        <p:xfrm>
          <a:off x="4735528" y="4083232"/>
          <a:ext cx="4192448" cy="2646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9D01A3ED-D68E-C231-22E1-A38A01D358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4254683"/>
              </p:ext>
            </p:extLst>
          </p:nvPr>
        </p:nvGraphicFramePr>
        <p:xfrm>
          <a:off x="-11548" y="1641328"/>
          <a:ext cx="4487592" cy="2308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ACB4D9D6-A3A9-A219-BDCB-606FD4E7B4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0309819"/>
              </p:ext>
            </p:extLst>
          </p:nvPr>
        </p:nvGraphicFramePr>
        <p:xfrm>
          <a:off x="117768" y="4106183"/>
          <a:ext cx="4320480" cy="2623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774863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Saved Games\Desktop\simple-for-simple-blue-for-img-wide-photo-image.jpeg">
            <a:extLst>
              <a:ext uri="{FF2B5EF4-FFF2-40B4-BE49-F238E27FC236}">
                <a16:creationId xmlns:a16="http://schemas.microsoft.com/office/drawing/2014/main" id="{E002A461-D980-F6F4-E82D-D1E01C1B4F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" y="-16799"/>
            <a:ext cx="9144000" cy="69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" name="Google Shape;198;p17"/>
          <p:cNvSpPr txBox="1">
            <a:spLocks noGrp="1"/>
          </p:cNvSpPr>
          <p:nvPr>
            <p:ph type="title"/>
          </p:nvPr>
        </p:nvSpPr>
        <p:spPr>
          <a:xfrm>
            <a:off x="1388837" y="394462"/>
            <a:ext cx="7454940" cy="629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lang="ru-RU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Участие в олимпиадах различных уровней</a:t>
            </a:r>
            <a:endParaRPr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199" name="Google Shape;199;p17"/>
          <p:cNvGraphicFramePr/>
          <p:nvPr>
            <p:extLst>
              <p:ext uri="{D42A27DB-BD31-4B8C-83A1-F6EECF244321}">
                <p14:modId xmlns:p14="http://schemas.microsoft.com/office/powerpoint/2010/main" val="3871272924"/>
              </p:ext>
            </p:extLst>
          </p:nvPr>
        </p:nvGraphicFramePr>
        <p:xfrm>
          <a:off x="596551" y="1250958"/>
          <a:ext cx="7950898" cy="54865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548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Уровень олимпиады </a:t>
                      </a:r>
                      <a:endParaRPr sz="1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Результат участия в олимпиаде </a:t>
                      </a:r>
                      <a:endParaRPr sz="1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Городские олимпиады:</a:t>
                      </a:r>
                      <a:endParaRPr sz="20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Предметные для 5-6 классов</a:t>
                      </a:r>
                      <a:endParaRPr sz="18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А) казахский язык </a:t>
                      </a:r>
                      <a:endParaRPr sz="18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место – 1 человек; 2 место – 2 человека</a:t>
                      </a:r>
                      <a:endParaRPr sz="18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Б) русский язык</a:t>
                      </a:r>
                      <a:endParaRPr sz="18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место – 1 человек; 3 место – 2 человека</a:t>
                      </a:r>
                      <a:endParaRPr sz="18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В) естествознание</a:t>
                      </a:r>
                      <a:endParaRPr sz="18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место – 1 человек; 3 место – 1 человек</a:t>
                      </a:r>
                      <a:endParaRPr sz="18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Г) английский язык</a:t>
                      </a:r>
                      <a:endParaRPr sz="18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место – 1 человек</a:t>
                      </a:r>
                      <a:endParaRPr sz="1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Д) история Казахстана</a:t>
                      </a:r>
                      <a:endParaRPr sz="18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место – 3 человека; 3 место – 4 человека</a:t>
                      </a:r>
                      <a:endParaRPr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Слет-олимпиада среди 4-х классов</a:t>
                      </a:r>
                      <a:endParaRPr sz="1800" b="1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место – 1 человек; 3 место – 1 человек</a:t>
                      </a:r>
                      <a:endParaRPr dirty="0">
                        <a:solidFill>
                          <a:srgbClr val="002060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А) казахский язык </a:t>
                      </a:r>
                      <a:endParaRPr sz="18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место – 1 человек</a:t>
                      </a:r>
                      <a:endParaRPr sz="1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Б) русский язык</a:t>
                      </a:r>
                      <a:endParaRPr sz="18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место – 1 человек</a:t>
                      </a:r>
                      <a:endParaRPr sz="1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CLEVER-2021</a:t>
                      </a:r>
                      <a:endParaRPr sz="1800" b="1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А) английский язык </a:t>
                      </a:r>
                      <a:endParaRPr sz="18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место – 1 человек</a:t>
                      </a:r>
                      <a:endParaRPr sz="1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Б) русский язык</a:t>
                      </a:r>
                      <a:endParaRPr sz="18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место – 1 человек</a:t>
                      </a:r>
                      <a:endParaRPr sz="1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12F6DA-0310-29ED-C3FC-D118CDDE8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1" y="-29375"/>
            <a:ext cx="131685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94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Saved Games\Desktop\simple-for-simple-blue-for-img-wide-photo-image.jpeg">
            <a:extLst>
              <a:ext uri="{FF2B5EF4-FFF2-40B4-BE49-F238E27FC236}">
                <a16:creationId xmlns:a16="http://schemas.microsoft.com/office/drawing/2014/main" id="{69FBEFF0-FB0F-ECC2-591B-8301FF2F17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" y="-16799"/>
            <a:ext cx="9144000" cy="69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" name="Google Shape;204;p18"/>
          <p:cNvSpPr txBox="1">
            <a:spLocks noGrp="1"/>
          </p:cNvSpPr>
          <p:nvPr>
            <p:ph type="title"/>
          </p:nvPr>
        </p:nvSpPr>
        <p:spPr>
          <a:xfrm>
            <a:off x="927894" y="160355"/>
            <a:ext cx="8229600" cy="84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br>
              <a:rPr lang="ru-RU" sz="2800" b="1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Участие в олимпиадах различных уровней</a:t>
            </a:r>
            <a:endParaRPr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206" name="Google Shape;206;p18"/>
          <p:cNvGraphicFramePr/>
          <p:nvPr>
            <p:extLst>
              <p:ext uri="{D42A27DB-BD31-4B8C-83A1-F6EECF244321}">
                <p14:modId xmlns:p14="http://schemas.microsoft.com/office/powerpoint/2010/main" val="2930148292"/>
              </p:ext>
            </p:extLst>
          </p:nvPr>
        </p:nvGraphicFramePr>
        <p:xfrm>
          <a:off x="539552" y="1772816"/>
          <a:ext cx="8379871" cy="394723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737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2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Уровень олимпиады </a:t>
                      </a:r>
                      <a:endParaRPr sz="1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Результат участия в олимпиаде </a:t>
                      </a:r>
                      <a:endParaRPr sz="1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Дистанционная олимпиада «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Тарих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ата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 </a:t>
                      </a:r>
                      <a:endParaRPr sz="1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место – 3 человека; 3 место – 1 человек</a:t>
                      </a:r>
                      <a:endParaRPr sz="18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Дистанционная комплексная олимпиада «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Бастау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</a:t>
                      </a:r>
                      <a:endParaRPr sz="1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место – 13 человек; 2 место – 2 человека</a:t>
                      </a:r>
                      <a:endParaRPr sz="18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Конкурс по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проф.ориентации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«Профессия моей мечты»</a:t>
                      </a:r>
                      <a:endParaRPr sz="1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место – 1 человек</a:t>
                      </a:r>
                      <a:endParaRPr sz="18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Городской этап Республиканской научно-практической конференции «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Зерде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»:</a:t>
                      </a:r>
                      <a:endParaRPr sz="1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3603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среди 5-7 классов</a:t>
                      </a:r>
                      <a:endParaRPr sz="18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место – 1 человек; 3 место – 9 человек</a:t>
                      </a:r>
                      <a:endParaRPr sz="1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3603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среди  8-11 классов</a:t>
                      </a:r>
                      <a:endParaRPr sz="180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место – 3 человека; 3 место – 4 человека</a:t>
                      </a:r>
                      <a:endParaRPr sz="1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9C44FD-03D2-5B9C-E2A8-51C3B14A1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8" y="30480"/>
            <a:ext cx="131685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49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2" descr="C:\Users\Администратор\Saved Games\Desktop\simple-for-simple-blue-for-img-wide-photo-ima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53" y="0"/>
            <a:ext cx="9144000" cy="69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27753" y="-47867"/>
            <a:ext cx="921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участия обучающихся гимназии в мероприятиях 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Администратор\Saved Games\Desktop\WhatsApp Unknown 2022-06-09 at 10.41.25\WhatsApp Image 2022-06-09 at 10.37.1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3"/>
            <a:ext cx="2073370" cy="1445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Saved Games\Desktop\WhatsApp Unknown 2022-06-09 at 10.41.25\WhatsApp Image 2022-06-09 at 10.37.2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494674" y="3284984"/>
            <a:ext cx="2073370" cy="1783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Saved Games\Desktop\WhatsApp Unknown 2022-06-09 at 10.41.25\WhatsApp Image 2022-06-09 at 10.37.4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919" y="5272066"/>
            <a:ext cx="2050462" cy="1528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\Saved Games\Desktop\WhatsApp Unknown 2022-06-09 at 10.41.25\WhatsApp Image 2022-06-09 at 10.37.59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88" y="5332768"/>
            <a:ext cx="1872208" cy="154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6967081" y="3254608"/>
            <a:ext cx="1925399" cy="21260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Ученица 11 класса Орловская Раиса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победитель Республиканской олимпиады UNICON, обладатель гранта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университета Международного бизнеса UIB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654913" y="3376104"/>
            <a:ext cx="2247109" cy="18750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 итогам Республиканской олимпиады по общеобразовательным предметам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КГУ «Женская гимназия» вошла в 100 лучших школ Республики</a:t>
            </a:r>
            <a:r>
              <a:rPr lang="ru-RU" sz="2000" b="1" dirty="0"/>
              <a:t>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11759" y="5131097"/>
            <a:ext cx="2221343" cy="154825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Республиканский этап Республиканской олимпиады по общеобразовательным предметам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- качество 100% (2 участника – 2 призёра, 1 – 2 места)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4730456"/>
            <a:ext cx="2073370" cy="17839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Областной этап Республиканской олимпиады по общеобразовательным предметам –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качество 100% (4 участника – 4 призёра)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066C74BB-B4F2-1647-E048-AF63C2F653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942244"/>
              </p:ext>
            </p:extLst>
          </p:nvPr>
        </p:nvGraphicFramePr>
        <p:xfrm>
          <a:off x="343501" y="765348"/>
          <a:ext cx="8401492" cy="248926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92395">
                  <a:extLst>
                    <a:ext uri="{9D8B030D-6E8A-4147-A177-3AD203B41FA5}">
                      <a16:colId xmlns:a16="http://schemas.microsoft.com/office/drawing/2014/main" val="598496490"/>
                    </a:ext>
                  </a:extLst>
                </a:gridCol>
                <a:gridCol w="5109097">
                  <a:extLst>
                    <a:ext uri="{9D8B030D-6E8A-4147-A177-3AD203B41FA5}">
                      <a16:colId xmlns:a16="http://schemas.microsoft.com/office/drawing/2014/main" val="165894076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Уровень олимпиады </a:t>
                      </a:r>
                      <a:endParaRPr sz="1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Результат участия в олимпиаде </a:t>
                      </a:r>
                      <a:endParaRPr sz="18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28259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Республиканские олимпиады</a:t>
                      </a:r>
                      <a:endParaRPr sz="18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Шамильева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С. -1 место,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Нуржанова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Д.</a:t>
                      </a:r>
                      <a:r>
                        <a:rPr lang="ru-RU" sz="1800" baseline="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– 2 место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844135"/>
                  </a:ext>
                </a:extLst>
              </a:tr>
              <a:tr h="31575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Областные олимпиады:</a:t>
                      </a:r>
                      <a:endParaRPr sz="1800" b="1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91389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3603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По основам права</a:t>
                      </a:r>
                      <a:endParaRPr sz="1800" b="1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место (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Нуржанова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Д. – 10 класс,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Шамильева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С. – 11 класс)</a:t>
                      </a:r>
                      <a:endParaRPr sz="1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9448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3603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По русскому языку</a:t>
                      </a:r>
                      <a:endParaRPr sz="1800" b="1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место (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Яхъяева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Т. – 9 класс)</a:t>
                      </a:r>
                      <a:endParaRPr sz="1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28399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360363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По истории Казахстана</a:t>
                      </a:r>
                      <a:endParaRPr sz="1800" b="1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место (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Дусмагамбетова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М. – 10 класс)</a:t>
                      </a:r>
                      <a:endParaRPr sz="1800" dirty="0">
                        <a:solidFill>
                          <a:srgbClr val="00206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16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9450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Saved Games\Desktop\simple-for-simple-blue-for-img-wide-photo-ima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061"/>
            <a:ext cx="9144000" cy="69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49933256"/>
              </p:ext>
            </p:extLst>
          </p:nvPr>
        </p:nvGraphicFramePr>
        <p:xfrm>
          <a:off x="1531820" y="1119486"/>
          <a:ext cx="7408800" cy="5040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08" y="-64728"/>
            <a:ext cx="1198562" cy="119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16200000">
            <a:off x="-85358" y="3259315"/>
            <a:ext cx="20656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ru-RU" alt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курса </a:t>
            </a:r>
            <a:endParaRPr lang="en-US" alt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6200000">
            <a:off x="-15160" y="3290094"/>
            <a:ext cx="30432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ru-RU" alt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направлений </a:t>
            </a:r>
            <a:endParaRPr lang="en-US" alt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5799" y="141277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61019" y="218266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77584" y="302831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4723" y="386506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61019" y="462806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75456" y="5376238"/>
            <a:ext cx="449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 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92216C-4CE9-5946-33D9-FC6F098AD8BE}"/>
              </a:ext>
            </a:extLst>
          </p:cNvPr>
          <p:cNvSpPr txBox="1"/>
          <p:nvPr/>
        </p:nvSpPr>
        <p:spPr>
          <a:xfrm>
            <a:off x="2521963" y="200483"/>
            <a:ext cx="568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Дополнительное образование </a:t>
            </a:r>
          </a:p>
        </p:txBody>
      </p:sp>
    </p:spTree>
    <p:extLst>
      <p:ext uri="{BB962C8B-B14F-4D97-AF65-F5344CB8AC3E}">
        <p14:creationId xmlns:p14="http://schemas.microsoft.com/office/powerpoint/2010/main" val="811922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"/>
            <a:ext cx="9144000" cy="698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8" name="AutoShape 2" descr="https://img.getbg.net/upload/full/www.GetBg.net_3D-graphics_Travel_077818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2" name="AutoShape 6" descr="https://img.getbg.net/upload/full/www.GetBg.net_3D-graphics_Travel_077818_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4" name="Picture 8" descr="http://www.playcast.ru/uploads/2016/11/04/20414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152400" cy="152400"/>
          </a:xfrm>
          <a:prstGeom prst="rect">
            <a:avLst/>
          </a:prstGeom>
          <a:noFill/>
        </p:spPr>
      </p:pic>
      <p:sp>
        <p:nvSpPr>
          <p:cNvPr id="14346" name="AutoShape 10" descr="https://ds03.infourok.ru/uploads/ex/0ed8/00037dbf-caa1566b/img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240"/>
            <a:ext cx="1406555" cy="15983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96303A-46B8-1943-A8DF-114103F752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101" b="31670"/>
          <a:stretch/>
        </p:blipFill>
        <p:spPr>
          <a:xfrm>
            <a:off x="42481" y="23813"/>
            <a:ext cx="2956141" cy="1746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DADFB4-8FE3-7FD0-84DD-11480C4821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435" b="32929"/>
          <a:stretch/>
        </p:blipFill>
        <p:spPr>
          <a:xfrm>
            <a:off x="3285201" y="41366"/>
            <a:ext cx="2573598" cy="1824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568A3C-35A8-93CA-6B98-B382C1E2D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8326" y="4077072"/>
            <a:ext cx="2188654" cy="2782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A50184-F700-1656-136E-ADD6444F10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547" t="26571" r="5815" b="5905"/>
          <a:stretch/>
        </p:blipFill>
        <p:spPr>
          <a:xfrm>
            <a:off x="5876768" y="1935940"/>
            <a:ext cx="2975247" cy="1927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5DDB38-C726-508A-5D1E-D89D5161A823}"/>
              </a:ext>
            </a:extLst>
          </p:cNvPr>
          <p:cNvSpPr txBox="1"/>
          <p:nvPr/>
        </p:nvSpPr>
        <p:spPr>
          <a:xfrm>
            <a:off x="55937" y="3942481"/>
            <a:ext cx="5885369" cy="258532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«АРТ -  студия»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«Хореография»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– 8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«Мода и дизайн»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( 7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Cooking club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 – 5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«Вокально – хоровая студия» (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5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«Этикет»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– 7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BFAE7-0312-6FC4-BF6B-14B1EC66FB1E}"/>
              </a:ext>
            </a:extLst>
          </p:cNvPr>
          <p:cNvSpPr txBox="1"/>
          <p:nvPr/>
        </p:nvSpPr>
        <p:spPr>
          <a:xfrm>
            <a:off x="827584" y="2189338"/>
            <a:ext cx="45991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общеразвивающего и эстетического цикла: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E02457C-AA2C-0573-45C2-420727B37C0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201" t="36416" r="11150" b="32872"/>
          <a:stretch/>
        </p:blipFill>
        <p:spPr>
          <a:xfrm>
            <a:off x="6145378" y="51277"/>
            <a:ext cx="2631500" cy="1728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63715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996</Words>
  <Application>Microsoft Office PowerPoint</Application>
  <PresentationFormat>Экран (4:3)</PresentationFormat>
  <Paragraphs>172</Paragraphs>
  <Slides>16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Тема Office</vt:lpstr>
      <vt:lpstr>Общегимназическое родительское собрание </vt:lpstr>
      <vt:lpstr>Презентация PowerPoint</vt:lpstr>
      <vt:lpstr>Презентация PowerPoint</vt:lpstr>
      <vt:lpstr>Презентация PowerPoint</vt:lpstr>
      <vt:lpstr>Участие в олимпиадах различных уровней</vt:lpstr>
      <vt:lpstr> Участие в олимпиадах различных уровней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Школьный краеведческий музей  «Арқаның асыл қыздары»</vt:lpstr>
      <vt:lpstr>Партнеры проекта</vt:lpstr>
      <vt:lpstr>Итоги работы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K6</dc:creator>
  <cp:lastModifiedBy>Alla</cp:lastModifiedBy>
  <cp:revision>100</cp:revision>
  <dcterms:created xsi:type="dcterms:W3CDTF">2018-10-12T11:07:49Z</dcterms:created>
  <dcterms:modified xsi:type="dcterms:W3CDTF">2023-05-14T13:31:14Z</dcterms:modified>
</cp:coreProperties>
</file>