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86" r:id="rId2"/>
    <p:sldId id="288" r:id="rId3"/>
    <p:sldId id="287" r:id="rId4"/>
    <p:sldId id="284" r:id="rId5"/>
    <p:sldId id="268" r:id="rId6"/>
    <p:sldId id="269" r:id="rId7"/>
    <p:sldId id="260" r:id="rId8"/>
    <p:sldId id="261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FF"/>
    <a:srgbClr val="FFFFCC"/>
    <a:srgbClr val="FCEEE4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80" autoAdjust="0"/>
  </p:normalViewPr>
  <p:slideViewPr>
    <p:cSldViewPr snapToGrid="0">
      <p:cViewPr varScale="1">
        <p:scale>
          <a:sx n="84" d="100"/>
          <a:sy n="84" d="100"/>
        </p:scale>
        <p:origin x="-595" y="-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04CD4B-42A6-44BF-8F04-5901A37E1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7A99BF6-0F0B-47F6-9D9D-783A3655E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7B8C4E0-408E-48F5-BAD4-DB4F5A77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CAE4638-FFE3-48E9-9B7A-43EFABC4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2EC309C-5DE4-4490-9DF4-C6C479A3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1953FA24-E6BA-47D2-876F-29D1CC59A4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81705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10144A1-4EFF-46DC-8119-A790D888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C522082-40C7-4932-A737-C5A3872E5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7444036-D320-4EEF-B61E-31B50ED1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7E46BD9-F918-4F5A-A49F-8F03EC10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D7AE92-D114-48FF-BC7E-DBBDBB3F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945218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04ABB85-30EE-414F-B25D-152CBD761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F5E15F3-F7B1-495E-ABF9-29DDACA13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7ED868E-C5C7-47F1-A7BC-443C36E4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3094A72-4F0D-477D-BE03-515BB4C4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872C93-42BF-4434-AFEF-C6B792757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50304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5FB53-391F-4295-A5DC-F6468031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53BE65-EBA1-49F7-9E8C-DFFDF5F18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196335D-6032-42BE-B98C-84C170F5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E304D62-40AA-4D4E-8E94-B11F786B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9E8F021-757C-44B2-8D67-1EFA43EC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D72C08E-D83E-4A45-9F74-F6EA6D7D6D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1E14227-0077-49AD-9C31-E74ABAB66372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rgbClr val="FFFFFF">
              <a:alpha val="9300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37994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A01DF8-0948-4770-86F9-41F4EA7FC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254B3F0-2CD8-4D80-9889-D16C06332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7591BF2-E3C4-42A0-85B1-A8C9EC36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8196DC6-D10D-486D-8F86-B8F88BF7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36A3B2-FD2F-4989-B142-AE591526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E7F71BD-082D-4C7B-904C-00E1023B51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DB39D54-CA52-4E4C-B800-7B0B7B6E3A0F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06253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2D655B-DD11-4BD0-9E8A-36935464F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655814-0C75-4033-82F0-2C4E05243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D162FEF-3F20-448D-83AB-AE9FACFB7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3CD804A-EAA8-426D-946F-04A857E2D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801DE3F-9504-47AD-AE41-8AC671DC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7687BE8-8970-411E-B9F9-370BE850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C3EE1D0-0ACD-44B2-A01B-52E09A849C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4D2C130-92F2-438D-9DD5-D7396B2D71DB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53698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9654BA-E5CE-4D70-82AF-055E6144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4A9097C-C656-4426-BE13-3BD1E24C4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13EFA01-993C-4932-9698-626E496A6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4FBCCEA-364E-4864-9652-946A2A231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2E3F988-FBBF-4A13-8412-DA1C74196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899E8F3-A2CE-4C9B-9947-FF0F5F35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E18B264-6272-49C3-9493-3D2836CB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8185E22C-BAE4-48EC-A8A3-82B78E89F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ADDFADF-1238-4BAC-A18A-AFCA2DABE1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D80D9B2-EEFE-494D-8CD8-54A6DE3134E8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382653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17DF9F-5E77-4C7C-9D3B-7FE5D4DE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EAA96EC-91D9-4496-BEE8-AAA184C4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49835B4-DE32-46EF-8016-651A9E2A6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849E5E-9757-4F15-A9F9-F0287DF9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4D954C9F-A254-4E44-9EE9-2DFF6DB4F0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336566D-EB33-4400-99E3-1DEA97050967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191792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7287406-C7AE-40C8-AAF9-E2C8C169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F5392BF-6AA4-4BDC-BB94-1CD6BA6F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D4B638B-A457-4A5E-9EDB-DC99C58B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F4C762C-583B-47D6-BE62-38B28A6F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10227E5-7EC7-46F0-A5F2-FE23495C861C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176514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C0A440-9292-4F58-8D3F-0C0B2801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25D1F5B-C308-48DD-BC3F-0BE543C59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73D55FE-566B-4994-8684-E6A0D5C93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0D27A88-469B-49EF-AE86-951BDCFDE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F3142DD-B6FF-4B24-9D21-3290B231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EE5FFEB-AF63-45E0-B093-4F35AF11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550822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7A93EA-A33E-49A1-912A-12264F3B9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F392133-5500-40B2-B1FA-513D60F4C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EA74E4C-3B80-411A-83EB-1CC7AC1F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808A76A-C195-486B-8F0F-AF7945A6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FFE78EC-FC06-4024-BD2E-8C3DE54B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C5A8638-7463-4E90-AC50-7CF5C0CD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887946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864686-C11E-4A83-8679-23907542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E74F5B7-D33B-4702-B349-6DEFD195F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BC89E58-E874-4F60-A888-CD19DA65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8DBB-5DEB-467E-869E-944255DA3B60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ABA2108-C35D-4356-9E55-CA86B98B8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DE0557B-864A-4933-BD8A-15BA62663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99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sha\OneDrive\Рабочий стол\WhatsApp Image 2023-04-28 at 09.39.2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702" y="144854"/>
            <a:ext cx="6296685" cy="629668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845520" y="402631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Итоговая аттестация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61980" y="451817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2022- 2023 учебный год</a:t>
            </a:r>
            <a:b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 КГУ «</a:t>
            </a:r>
            <a:r>
              <a:rPr lang="ru-RU" sz="36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Жартасской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ОШ»</a:t>
            </a:r>
            <a:endParaRPr lang="ru-RU" sz="36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986815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6DF340-1E4C-4AD2-A48F-38510313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548005"/>
            <a:ext cx="10515600" cy="76263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Завершение 2022-2023 учебного года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5AA055-CC3C-4A63-8854-A4CD2B884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39240"/>
            <a:ext cx="11582400" cy="3947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 занятия в школах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независимо от формы собственности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ведомственной подчиненности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завершаются 31 мая 2023 года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40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Последний звонок – 1 июня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986815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AB88E3-CC42-45E5-91CE-95E5EBAA7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652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Государственная  итоговая аттестация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B4076CDE-5CDC-454A-8080-4065958A6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4878099"/>
              </p:ext>
            </p:extLst>
          </p:nvPr>
        </p:nvGraphicFramePr>
        <p:xfrm>
          <a:off x="213360" y="746760"/>
          <a:ext cx="11780520" cy="5492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0640">
                  <a:extLst>
                    <a:ext uri="{9D8B030D-6E8A-4147-A177-3AD203B41FA5}">
                      <a16:colId xmlns="" xmlns:a16="http://schemas.microsoft.com/office/drawing/2014/main" val="3143297357"/>
                    </a:ext>
                  </a:extLst>
                </a:gridCol>
                <a:gridCol w="4419600">
                  <a:extLst>
                    <a:ext uri="{9D8B030D-6E8A-4147-A177-3AD203B41FA5}">
                      <a16:colId xmlns="" xmlns:a16="http://schemas.microsoft.com/office/drawing/2014/main" val="1260748993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4101530487"/>
                    </a:ext>
                  </a:extLst>
                </a:gridCol>
                <a:gridCol w="4754880">
                  <a:extLst>
                    <a:ext uri="{9D8B030D-6E8A-4147-A177-3AD203B41FA5}">
                      <a16:colId xmlns="" xmlns:a16="http://schemas.microsoft.com/office/drawing/2014/main" val="1509430981"/>
                    </a:ext>
                  </a:extLst>
                </a:gridCol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9 класс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 класс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8144240"/>
                  </a:ext>
                </a:extLst>
              </a:tr>
              <a:tr h="58758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июня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ru-RU" sz="2400" b="1" dirty="0"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русскому языку 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 часа)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русскому языку 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 часа)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3021898"/>
                  </a:ext>
                </a:extLst>
              </a:tr>
              <a:tr h="58758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июня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алгебре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 часа)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алгебре и началам анализа 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 часов)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7429071"/>
                  </a:ext>
                </a:extLst>
              </a:tr>
              <a:tr h="58758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 июня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казахскому языку и литературе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(80 минут)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Устный экзамен по истории Казахстана 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2228347"/>
                  </a:ext>
                </a:extLst>
              </a:tr>
              <a:tr h="58758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 июня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выбору: физика, химия, биология, география, геометрия, история Казахстана, всемирная история, литература, иностранный язык, информатика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(80 минут)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казахскому языку и литературе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 часа)</a:t>
                      </a:r>
                      <a:endParaRPr lang="ru-RU" sz="2400" b="1" dirty="0"/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6719714"/>
                  </a:ext>
                </a:extLst>
              </a:tr>
              <a:tr h="587586"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предмету по выбору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7586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8955343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503" y="236674"/>
            <a:ext cx="10515600" cy="95857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ТРЕБОВАНИЯ К ПРЕТЕНДЕНТАМ НА АТТЕСТАТ «АЛТ</a:t>
            </a:r>
            <a:r>
              <a:rPr lang="ru-RU" sz="2800" b="1" dirty="0">
                <a:solidFill>
                  <a:srgbClr val="0033CC"/>
                </a:solidFill>
                <a:latin typeface="Arial Narrow" pitchFamily="34" charset="0"/>
                <a:cs typeface="Arial" pitchFamily="34" charset="0"/>
              </a:rPr>
              <a:t>ЫН БЕЛГІ»</a:t>
            </a:r>
            <a:r>
              <a:rPr lang="ru-RU" sz="28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</a:b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55384942"/>
              </p:ext>
            </p:extLst>
          </p:nvPr>
        </p:nvGraphicFramePr>
        <p:xfrm>
          <a:off x="290283" y="913433"/>
          <a:ext cx="11533855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837">
                  <a:extLst>
                    <a:ext uri="{9D8B030D-6E8A-4147-A177-3AD203B41FA5}">
                      <a16:colId xmlns="" xmlns:a16="http://schemas.microsoft.com/office/drawing/2014/main" val="1445814303"/>
                    </a:ext>
                  </a:extLst>
                </a:gridCol>
                <a:gridCol w="8962018">
                  <a:extLst>
                    <a:ext uri="{9D8B030D-6E8A-4147-A177-3AD203B41FA5}">
                      <a16:colId xmlns="" xmlns:a16="http://schemas.microsoft.com/office/drawing/2014/main" val="87431322"/>
                    </a:ext>
                  </a:extLst>
                </a:gridCol>
              </a:tblGrid>
              <a:tr h="34452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 2022-2023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года вводится норма: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Аттестат об окончании основной школы с отличием – 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годовые оценки «5» с пятого по девятый класс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«Алтын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Белг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»</a:t>
                      </a:r>
                      <a:endParaRPr lang="ru-RU" sz="2800" b="1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1" dirty="0">
                          <a:solidFill>
                            <a:prstClr val="black"/>
                          </a:solidFill>
                          <a:effectLst/>
                          <a:latin typeface="Arial Narrow" panose="020B0606020202030204" pitchFamily="34" charset="0"/>
                        </a:rPr>
                        <a:t>четвертные, годовые и итоговые оценки «5» по всем предметам в период учебы в 11 классе;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получившие аттестат об основном среднем образовании с отличием;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прошедшие итоговую аттестацию по завершении общего среднего образования на оценку «5»;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5293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9725343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030" y="336071"/>
            <a:ext cx="11526982" cy="6186649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 результатам итоговой аттестации:</a:t>
            </a:r>
          </a:p>
          <a:p>
            <a:pPr marL="263525" indent="0" fontAlgn="base">
              <a:buNone/>
            </a:pP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1) обучающиеся 9  классов 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при получении неудовлетворительных оценок по одному или двум предметам допускаются к прохождению в </a:t>
            </a:r>
            <a:r>
              <a:rPr lang="ru-RU" b="1" dirty="0">
                <a:cs typeface="Times New Roman" pitchFamily="18" charset="0"/>
              </a:rPr>
              <a:t>лицее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 повторной итоговой аттестации </a:t>
            </a: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по данным учебным предметам в форме экзамена;</a:t>
            </a:r>
          </a:p>
          <a:p>
            <a:pPr marL="263525" indent="0" fontAlgn="base">
              <a:buNone/>
            </a:pP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2) обучающиеся 9 класса 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при получении неудовлетворительных оценок по трем и более предметам остаются на повторный год обучения</a:t>
            </a: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Сроки повторных итоговых аттестации устанавливают управления образования, а также районные и городские отделы образования по согласованию с управлениями образования.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Экзаменационные материалы повторной итоговой аттестации разрабатываются школами самостоятельно.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6310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540" y="730928"/>
            <a:ext cx="11534900" cy="5643154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600"/>
              </a:spcBef>
              <a:buNone/>
            </a:pP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Обучающийся 9 и 11 классов, заболевший в период итоговой аттестации, сдает пропущенные экзамены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после выздоровления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</a:t>
            </a:r>
          </a:p>
          <a:p>
            <a:pPr marL="0" indent="0" fontAlgn="base">
              <a:spcBef>
                <a:spcPts val="600"/>
              </a:spcBef>
              <a:buNone/>
            </a:pP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0" indent="0" fontAlgn="base">
              <a:spcBef>
                <a:spcPts val="600"/>
              </a:spcBef>
              <a:buNone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Досрочная итоговая аттестация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выпускников 9 и 11 классов,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допускается в случае выезда обучающихся за границу для поступления на учебу или на постоянное место жительства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не ранее, чем за 2 месяца до окончания учебного года.</a:t>
            </a:r>
          </a:p>
          <a:p>
            <a:pPr marL="0" indent="0" fontAlgn="base">
              <a:spcBef>
                <a:spcPts val="600"/>
              </a:spcBef>
              <a:buNone/>
            </a:pP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68790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873" y="311460"/>
            <a:ext cx="11592624" cy="615823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Обучающиеся 9 и 11 классов освобождаются от итоговой аттестации приказами руководителей управлений образования в следующих случаях: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 состоянию здоровья;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инвалиды І-II группы, инвалиды детства, дети-инвалиды;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смерти близких родственников;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чрезвычайных ситуаций социального, природного и техногенного характера.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endParaRPr lang="ru-RU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77506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817" y="462587"/>
            <a:ext cx="11668103" cy="5992246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Приказы об освобождении обучающихся от итоговой аттестации издаются на основании следующих документов:</a:t>
            </a:r>
          </a:p>
          <a:p>
            <a:pPr marL="514350" indent="-431800" fontAlgn="base">
              <a:buFont typeface="+mj-lt"/>
              <a:buAutoNum type="arabicPeriod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заключения врачебно-консультационной комиссии согласно форме № 035-1/у </a:t>
            </a:r>
            <a:r>
              <a: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(для обучающихся освобождаемых по состоянию здоровья, инвалидов І-II группы, инвалидов детства, детей-инвалидов)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514350" indent="-431800" fontAlgn="base">
              <a:buFont typeface="+mj-lt"/>
              <a:buAutoNum type="arabicPeriod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выписки из решения педсовета и ходатайства школы</a:t>
            </a:r>
          </a:p>
          <a:p>
            <a:pPr marL="514350" indent="-431800" fontAlgn="base">
              <a:buFont typeface="+mj-lt"/>
              <a:buAutoNum type="arabicPeriod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подлинников и копий табелей успеваемости обучающихся</a:t>
            </a:r>
          </a:p>
          <a:p>
            <a:pPr marL="0" indent="0" fontAlgn="base">
              <a:buNone/>
            </a:pPr>
            <a:endParaRPr lang="ru-RU" sz="2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688738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8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504</Words>
  <Application>Microsoft Office PowerPoint</Application>
  <PresentationFormat>Произвольный</PresentationFormat>
  <Paragraphs>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Завершение 2022-2023 учебного года</vt:lpstr>
      <vt:lpstr>Государственная  итоговая аттестация</vt:lpstr>
      <vt:lpstr>ТРЕБОВАНИЯ К ПРЕТЕНДЕНТАМ НА АТТЕСТАТ «АЛТЫН БЕЛГІ» </vt:lpstr>
      <vt:lpstr>Слайд 5</vt:lpstr>
      <vt:lpstr>Слайд 6</vt:lpstr>
      <vt:lpstr>Слайд 7</vt:lpstr>
      <vt:lpstr>Слайд 8</vt:lpstr>
    </vt:vector>
  </TitlesOfParts>
  <Manager>КГУ "СПЕЦИАЛИЗИРОВАННЫЙ IT ЛИЦЕЙ"</Manager>
  <Company>АКТАУ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РЯБОВАЛ.Н.</dc:title>
  <dc:subject>НИКИТА</dc:subject>
  <dc:creator>Людмила Рябова</dc:creator>
  <cp:keywords>ГИА-2024</cp:keywords>
  <cp:lastModifiedBy>Alexandr Gofman</cp:lastModifiedBy>
  <cp:revision>68</cp:revision>
  <cp:lastPrinted>2022-12-10T03:57:20Z</cp:lastPrinted>
  <dcterms:created xsi:type="dcterms:W3CDTF">2021-02-04T09:04:26Z</dcterms:created>
  <dcterms:modified xsi:type="dcterms:W3CDTF">2023-04-28T03:48:45Z</dcterms:modified>
</cp:coreProperties>
</file>