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62" r:id="rId3"/>
    <p:sldId id="270" r:id="rId4"/>
    <p:sldId id="265" r:id="rId5"/>
    <p:sldId id="266" r:id="rId6"/>
    <p:sldId id="257" r:id="rId7"/>
    <p:sldId id="259" r:id="rId8"/>
    <p:sldId id="263" r:id="rId9"/>
    <p:sldId id="261" r:id="rId10"/>
    <p:sldId id="267" r:id="rId11"/>
    <p:sldId id="268" r:id="rId12"/>
    <p:sldId id="269" r:id="rId13"/>
    <p:sldId id="271" r:id="rId14"/>
    <p:sldId id="272" r:id="rId15"/>
    <p:sldId id="273" r:id="rId16"/>
    <p:sldId id="276" r:id="rId17"/>
    <p:sldId id="274" r:id="rId18"/>
    <p:sldId id="279" r:id="rId19"/>
    <p:sldId id="278" r:id="rId20"/>
    <p:sldId id="277" r:id="rId21"/>
    <p:sldId id="281" r:id="rId22"/>
    <p:sldId id="28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8" autoAdjust="0"/>
    <p:restoredTop sz="96433" autoAdjust="0"/>
  </p:normalViewPr>
  <p:slideViewPr>
    <p:cSldViewPr snapToGrid="0">
      <p:cViewPr>
        <p:scale>
          <a:sx n="101" d="100"/>
          <a:sy n="101" d="100"/>
        </p:scale>
        <p:origin x="-9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2019-2020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-4.296455424274984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07411385606874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aseline="0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1-е</c:v>
                </c:pt>
                <c:pt idx="1">
                  <c:v>2-е</c:v>
                </c:pt>
                <c:pt idx="2">
                  <c:v>3-и</c:v>
                </c:pt>
                <c:pt idx="3">
                  <c:v>4-е</c:v>
                </c:pt>
                <c:pt idx="4">
                  <c:v>по школе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0.93</c:v>
                </c:pt>
                <c:pt idx="1">
                  <c:v>0.76000000000000012</c:v>
                </c:pt>
                <c:pt idx="2">
                  <c:v>0.76000000000000012</c:v>
                </c:pt>
                <c:pt idx="3">
                  <c:v>0.7400000000000001</c:v>
                </c:pt>
                <c:pt idx="4">
                  <c:v>0.79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2020-2021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718582169709994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535160905840289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aseline="0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1-е</c:v>
                </c:pt>
                <c:pt idx="1">
                  <c:v>2-е</c:v>
                </c:pt>
                <c:pt idx="2">
                  <c:v>3-и</c:v>
                </c:pt>
                <c:pt idx="3">
                  <c:v>4-е</c:v>
                </c:pt>
                <c:pt idx="4">
                  <c:v>по школе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1">
                  <c:v>0.81</c:v>
                </c:pt>
                <c:pt idx="2">
                  <c:v>0.70000000000000007</c:v>
                </c:pt>
                <c:pt idx="3">
                  <c:v>0.76000000000000012</c:v>
                </c:pt>
                <c:pt idx="4">
                  <c:v>0.76000000000000012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2021-2022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503759398496240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3837902264600731E-2"/>
                  <c:y val="1.34189929996705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0989272943981027E-2"/>
                  <c:y val="1.00642447497529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4564958283671045E-2"/>
                  <c:y val="-3.35474824991765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aseline="0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1-е</c:v>
                </c:pt>
                <c:pt idx="1">
                  <c:v>2-е</c:v>
                </c:pt>
                <c:pt idx="2">
                  <c:v>3-и</c:v>
                </c:pt>
                <c:pt idx="3">
                  <c:v>4-е</c:v>
                </c:pt>
                <c:pt idx="4">
                  <c:v>по школе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1">
                  <c:v>0.75000000000000011</c:v>
                </c:pt>
                <c:pt idx="2">
                  <c:v>0.75000000000000011</c:v>
                </c:pt>
                <c:pt idx="3">
                  <c:v>0.58000000000000007</c:v>
                </c:pt>
                <c:pt idx="4">
                  <c:v>0.70000000000000007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5689344"/>
        <c:axId val="135690880"/>
        <c:axId val="0"/>
      </c:bar3DChart>
      <c:catAx>
        <c:axId val="1356893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35690880"/>
        <c:crosses val="autoZero"/>
        <c:auto val="1"/>
        <c:lblAlgn val="ctr"/>
        <c:lblOffset val="100"/>
        <c:noMultiLvlLbl val="0"/>
      </c:catAx>
      <c:valAx>
        <c:axId val="13569088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568934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412640010125043E-2"/>
          <c:y val="5.5475763016157982E-2"/>
          <c:w val="0.73026665581842454"/>
          <c:h val="0.7306405236149792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2019-2020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</c:spPr>
          <c:invertIfNegative val="0"/>
          <c:dLbls>
            <c:dLbl>
              <c:idx val="2"/>
              <c:layout>
                <c:manualLayout>
                  <c:x val="-5.7405281285878322E-3"/>
                  <c:y val="-3.59066427289045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29645542427498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074113856068740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aseline="0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5-е</c:v>
                </c:pt>
                <c:pt idx="1">
                  <c:v>6-е</c:v>
                </c:pt>
                <c:pt idx="2">
                  <c:v>7-е</c:v>
                </c:pt>
                <c:pt idx="3">
                  <c:v>8-е</c:v>
                </c:pt>
                <c:pt idx="4">
                  <c:v>9-е</c:v>
                </c:pt>
                <c:pt idx="5">
                  <c:v>по школе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0.59</c:v>
                </c:pt>
                <c:pt idx="1">
                  <c:v>0.64000000000000012</c:v>
                </c:pt>
                <c:pt idx="2">
                  <c:v>0.48000000000000004</c:v>
                </c:pt>
                <c:pt idx="3">
                  <c:v>0.53</c:v>
                </c:pt>
                <c:pt idx="4">
                  <c:v>0.36000000000000004</c:v>
                </c:pt>
                <c:pt idx="5">
                  <c:v>0.52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2020-2021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8.3327155862118838E-3"/>
                  <c:y val="4.73939411074513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4443168771527001E-3"/>
                  <c:y val="3.291404227567115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1481056257175665E-3"/>
                  <c:y val="2.5134649910233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5924225028702659E-3"/>
                  <c:y val="1.07719928186714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aseline="0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5-е</c:v>
                </c:pt>
                <c:pt idx="1">
                  <c:v>6-е</c:v>
                </c:pt>
                <c:pt idx="2">
                  <c:v>7-е</c:v>
                </c:pt>
                <c:pt idx="3">
                  <c:v>8-е</c:v>
                </c:pt>
                <c:pt idx="4">
                  <c:v>9-е</c:v>
                </c:pt>
                <c:pt idx="5">
                  <c:v>по школе</c:v>
                </c:pt>
              </c:strCache>
            </c:strRef>
          </c:cat>
          <c:val>
            <c:numRef>
              <c:f>Лист1!$C$2:$C$7</c:f>
              <c:numCache>
                <c:formatCode>0%</c:formatCode>
                <c:ptCount val="6"/>
                <c:pt idx="0">
                  <c:v>0.60000000000000009</c:v>
                </c:pt>
                <c:pt idx="1">
                  <c:v>0.56000000000000005</c:v>
                </c:pt>
                <c:pt idx="2">
                  <c:v>0.5</c:v>
                </c:pt>
                <c:pt idx="3">
                  <c:v>0.35000000000000003</c:v>
                </c:pt>
                <c:pt idx="4">
                  <c:v>0.49000000000000005</c:v>
                </c:pt>
                <c:pt idx="5">
                  <c:v>0.5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2021-2022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037593984962405E-2"/>
                  <c:y val="9.47867298578201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03759398496240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03759398496240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2962112514351339E-2"/>
                  <c:y val="-3.59066427289048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aseline="0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5-е</c:v>
                </c:pt>
                <c:pt idx="1">
                  <c:v>6-е</c:v>
                </c:pt>
                <c:pt idx="2">
                  <c:v>7-е</c:v>
                </c:pt>
                <c:pt idx="3">
                  <c:v>8-е</c:v>
                </c:pt>
                <c:pt idx="4">
                  <c:v>9-е</c:v>
                </c:pt>
                <c:pt idx="5">
                  <c:v>по школе</c:v>
                </c:pt>
              </c:strCache>
            </c:strRef>
          </c:cat>
          <c:val>
            <c:numRef>
              <c:f>Лист1!$D$2:$D$7</c:f>
              <c:numCache>
                <c:formatCode>0%</c:formatCode>
                <c:ptCount val="6"/>
                <c:pt idx="0">
                  <c:v>0.55000000000000004</c:v>
                </c:pt>
                <c:pt idx="1">
                  <c:v>0.55000000000000004</c:v>
                </c:pt>
                <c:pt idx="2">
                  <c:v>0.45</c:v>
                </c:pt>
                <c:pt idx="3">
                  <c:v>0.51</c:v>
                </c:pt>
                <c:pt idx="4">
                  <c:v>0.42000000000000004</c:v>
                </c:pt>
                <c:pt idx="5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5782784"/>
        <c:axId val="135784320"/>
        <c:axId val="0"/>
      </c:bar3DChart>
      <c:catAx>
        <c:axId val="135782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35784320"/>
        <c:crosses val="autoZero"/>
        <c:auto val="1"/>
        <c:lblAlgn val="ctr"/>
        <c:lblOffset val="100"/>
        <c:noMultiLvlLbl val="0"/>
      </c:catAx>
      <c:valAx>
        <c:axId val="13578432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13578278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2019-2020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-4.29645542427498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07411385606874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aseline="0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10-е</c:v>
                </c:pt>
                <c:pt idx="1">
                  <c:v>11-е</c:v>
                </c:pt>
                <c:pt idx="2">
                  <c:v>по школе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0.36000000000000004</c:v>
                </c:pt>
                <c:pt idx="1">
                  <c:v>0.43000000000000005</c:v>
                </c:pt>
                <c:pt idx="2">
                  <c:v>0.39000000000000007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2020-2021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718582169709994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535160905840289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aseline="0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10-е</c:v>
                </c:pt>
                <c:pt idx="1">
                  <c:v>11-е</c:v>
                </c:pt>
                <c:pt idx="2">
                  <c:v>по школе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0.48000000000000004</c:v>
                </c:pt>
                <c:pt idx="1">
                  <c:v>0.45</c:v>
                </c:pt>
                <c:pt idx="2">
                  <c:v>0.46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2021-2022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503759398496240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3837902264600731E-2"/>
                  <c:y val="1.34189929996705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0989272943981024E-2"/>
                  <c:y val="1.00642447497529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4564958283671038E-2"/>
                  <c:y val="-3.35474824991765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aseline="0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10-е</c:v>
                </c:pt>
                <c:pt idx="1">
                  <c:v>11-е</c:v>
                </c:pt>
                <c:pt idx="2">
                  <c:v>по школе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0.55000000000000004</c:v>
                </c:pt>
                <c:pt idx="1">
                  <c:v>0.60000000000000009</c:v>
                </c:pt>
                <c:pt idx="2">
                  <c:v>0.56000000000000005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7801728"/>
        <c:axId val="137803264"/>
        <c:axId val="0"/>
      </c:bar3DChart>
      <c:catAx>
        <c:axId val="1378017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37803264"/>
        <c:crosses val="autoZero"/>
        <c:auto val="1"/>
        <c:lblAlgn val="ctr"/>
        <c:lblOffset val="100"/>
        <c:noMultiLvlLbl val="0"/>
      </c:catAx>
      <c:valAx>
        <c:axId val="13780326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780172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81AB7-8DD9-4FCC-8BF3-025BE367E1B8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82777-3B03-49B8-9290-E9C9A74C1A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597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82777-3B03-49B8-9290-E9C9A74C1AA2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599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pPr rtl="0"/>
              <a:t>16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68249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pPr rtl="0"/>
              <a:t>18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45230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pPr rtl="0"/>
              <a:t>19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45230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pPr rtl="0"/>
              <a:t>20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45230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xmlns="" id="{10E52898-F619-494E-9A8E-D3CD0AF8B0E9}"/>
              </a:ext>
            </a:extLst>
          </p:cNvPr>
          <p:cNvGrpSpPr/>
          <p:nvPr userDrawn="1"/>
        </p:nvGrpSpPr>
        <p:grpSpPr>
          <a:xfrm>
            <a:off x="8221934" y="5678327"/>
            <a:ext cx="926100" cy="10512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xmlns="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xmlns="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83814" y="5382175"/>
            <a:ext cx="2976372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xmlns="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307592" y="1113044"/>
            <a:ext cx="6528816" cy="405079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xmlns="" id="{C014D0AB-6E42-4C38-96B3-E4512EF81B12}"/>
              </a:ext>
            </a:extLst>
          </p:cNvPr>
          <p:cNvSpPr/>
          <p:nvPr/>
        </p:nvSpPr>
        <p:spPr>
          <a:xfrm>
            <a:off x="-9546" y="3056551"/>
            <a:ext cx="982195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xmlns="" id="{D0C0C476-0F93-4FFD-8D6A-6F1E2859E1FF}"/>
              </a:ext>
            </a:extLst>
          </p:cNvPr>
          <p:cNvSpPr/>
          <p:nvPr/>
        </p:nvSpPr>
        <p:spPr>
          <a:xfrm>
            <a:off x="-9546" y="2995522"/>
            <a:ext cx="1144304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 cstate="print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xmlns="" id="{37DED860-B2F3-4B02-B7C4-F0FC61CFA7AC}"/>
              </a:ext>
            </a:extLst>
          </p:cNvPr>
          <p:cNvSpPr/>
          <p:nvPr/>
        </p:nvSpPr>
        <p:spPr>
          <a:xfrm>
            <a:off x="8094036" y="-12728"/>
            <a:ext cx="1048946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xmlns="" id="{A8325BE9-BD79-4F37-99D7-6CE4487E9256}"/>
              </a:ext>
            </a:extLst>
          </p:cNvPr>
          <p:cNvSpPr/>
          <p:nvPr/>
        </p:nvSpPr>
        <p:spPr>
          <a:xfrm>
            <a:off x="8014842" y="-12727"/>
            <a:ext cx="1134769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 cstate="print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42876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81473" y="2338479"/>
            <a:ext cx="650530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Установочный педсовет</a:t>
            </a:r>
          </a:p>
          <a:p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2022-2023 учебного года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27262" y="179110"/>
            <a:ext cx="8889476" cy="96153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ОБРАЗОВАТЕЛЬНЫХ ДОСТИЖЕНИЙ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ОБУЧАЮЩИХСЯ  / МОДО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58219" y="1253765"/>
            <a:ext cx="8371001" cy="529786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Мониторинг образовательных достижений обучающихся (МОДО) является </a:t>
            </a:r>
            <a:r>
              <a:rPr lang="ru-RU" dirty="0" smtClean="0"/>
              <a:t>одним из </a:t>
            </a:r>
            <a:r>
              <a:rPr lang="ru-RU" dirty="0"/>
              <a:t>видов независимого от организаций образования системного непрерывного наблюдения за качеством обучения</a:t>
            </a:r>
            <a:r>
              <a:rPr lang="ru-RU" dirty="0" smtClean="0"/>
              <a:t>.</a:t>
            </a:r>
          </a:p>
          <a:p>
            <a:r>
              <a:rPr lang="ru-RU" dirty="0"/>
              <a:t>Основание: «Правила проведения мониторинга образовательных достижений обучающихся» (приказ министра образования и науки РК № 204 от 05.05.2021 г</a:t>
            </a:r>
            <a:r>
              <a:rPr lang="ru-RU" dirty="0" smtClean="0"/>
              <a:t>.)</a:t>
            </a:r>
          </a:p>
          <a:p>
            <a:r>
              <a:rPr lang="ru-RU" dirty="0"/>
              <a:t>Проводится ежегодно в школах – весной (апрель)</a:t>
            </a:r>
            <a:br>
              <a:rPr lang="ru-RU" dirty="0"/>
            </a:br>
            <a:r>
              <a:rPr lang="ru-RU" dirty="0"/>
              <a:t>Охват организаций образования – до 25 %</a:t>
            </a:r>
          </a:p>
          <a:p>
            <a:r>
              <a:rPr lang="ru-RU" b="1" dirty="0"/>
              <a:t>ЦЕЛЬ МОДО:</a:t>
            </a:r>
            <a:endParaRPr lang="ru-RU" dirty="0"/>
          </a:p>
          <a:p>
            <a:r>
              <a:rPr lang="ru-RU" dirty="0"/>
              <a:t>на уровне начального и основного среднего образования – оценка качества знаний обучающихся в рамках обновленного ГОСО соответствующего уровня образования;</a:t>
            </a:r>
          </a:p>
          <a:p>
            <a:r>
              <a:rPr lang="ru-RU" dirty="0"/>
              <a:t>организация начального, основного среднего образования (4, 9 классы).</a:t>
            </a:r>
          </a:p>
          <a:p>
            <a:r>
              <a:rPr lang="ru-RU" b="1" dirty="0"/>
              <a:t>Проведение МОДО:</a:t>
            </a:r>
            <a:endParaRPr lang="ru-RU" dirty="0"/>
          </a:p>
          <a:p>
            <a:r>
              <a:rPr lang="ru-RU" dirty="0"/>
              <a:t>будет направлено на определение уровня функциональной грамотности у учащихся 4 и 9 классов, т. е. на применение знаний и навыков в жизненных ситуациях, а также развитие аналитического, логического мышления.</a:t>
            </a:r>
          </a:p>
          <a:p>
            <a:r>
              <a:rPr lang="ru-RU" dirty="0"/>
              <a:t>МОДО не является формой государственного контроля и не имеет никаких правовых последствий ни для обучающегося, ни для организации образования.</a:t>
            </a:r>
          </a:p>
          <a:p>
            <a:r>
              <a:rPr lang="ru-RU" dirty="0"/>
              <a:t>При МОДО будет оказана методологическая помощь с выработкой рекомендаций по обеспечению качества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579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50829" y="179110"/>
            <a:ext cx="8889476" cy="96153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 ОРГАНИЗОВАНО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ДИСТАНЦИОННОЕ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</a:t>
            </a:r>
            <a:r>
              <a:rPr lang="ru-RU" sz="2800" b="1" dirty="0">
                <a:solidFill>
                  <a:srgbClr val="FF0000"/>
                </a:solidFill>
              </a:rPr>
              <a:t>ЕНИЕ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58219" y="1253765"/>
            <a:ext cx="8371001" cy="529786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Обучение с использованием дистанционных образовательных технологий осуществляется на основе Правил организации учебного процесса по дистанционным образовательным технологиям, утвержденным приказом МОН РК от 20.03.2015 г. № 137 (с изменениями и дополнениями приказом МОН РК от 03.11.2021 г. № 547), и определяют требования к организациям образования по предоставлению дистанционного обучения.</a:t>
            </a:r>
          </a:p>
          <a:p>
            <a:pPr algn="just"/>
            <a:r>
              <a:rPr lang="ru-RU" dirty="0"/>
              <a:t>Формы организации учебного процесса в организациях среднего образования определяются в зависимости от санитарно-эпидемиологической ситуации.</a:t>
            </a:r>
          </a:p>
          <a:p>
            <a:pPr algn="just"/>
            <a:r>
              <a:rPr lang="ru-RU" dirty="0"/>
              <a:t>Текущую, промежуточную и итоговую аттестацию обучающийся сдает по месту нахождения в организации среднего образования, к которой он прикреплен. По результатам текущей, промежуточной и итоговой аттестации педагогический совет принимает соответствующее решение о продлении дистанционного обучения обучающегося или переводе его на традиционный формат обучения</a:t>
            </a:r>
            <a:r>
              <a:rPr lang="ru-RU" dirty="0" smtClean="0"/>
              <a:t>.</a:t>
            </a:r>
            <a:endParaRPr lang="ru-RU" dirty="0"/>
          </a:p>
          <a:p>
            <a:pPr algn="just"/>
            <a:r>
              <a:rPr lang="ru-RU" dirty="0"/>
              <a:t>Учебный процесс должен проходить в разных режимах: </a:t>
            </a:r>
            <a:r>
              <a:rPr lang="ru-RU" dirty="0" err="1"/>
              <a:t>online</a:t>
            </a:r>
            <a:r>
              <a:rPr lang="ru-RU" dirty="0"/>
              <a:t>, когда учебные мероприятия и общение с педагогом проводятся в реальном времени с использованием ИКТ; в асинхронном формате, который предоставляет ребенку возможность освоения учебного материала в любое удобное для него время.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055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27262" y="179110"/>
            <a:ext cx="8889476" cy="96153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ҮЗДІК ПЕДАГОГТЕР/ ЛУЧШИЙ ПЕДАГОГ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58219" y="1253765"/>
            <a:ext cx="8371001" cy="5297864"/>
          </a:xfrm>
        </p:spPr>
        <p:txBody>
          <a:bodyPr>
            <a:normAutofit/>
          </a:bodyPr>
          <a:lstStyle/>
          <a:p>
            <a:r>
              <a:rPr lang="ru-RU" dirty="0"/>
              <a:t>В Правила присвоения звания «Лучший педагог», утвержденные приказом МОН РК от 16.01.2015 г. № 12 вносятся изменения.</a:t>
            </a:r>
          </a:p>
          <a:p>
            <a:r>
              <a:rPr lang="ru-RU" dirty="0"/>
              <a:t>1. В информационно-аналитическом центре создается платформа «Лучший педагог».</a:t>
            </a:r>
          </a:p>
          <a:p>
            <a:r>
              <a:rPr lang="ru-RU" dirty="0"/>
              <a:t>2. Документы участников конкурса будут загружены на платформу в электронном формате.</a:t>
            </a:r>
          </a:p>
          <a:p>
            <a:r>
              <a:rPr lang="ru-RU" dirty="0"/>
              <a:t>3. Условия участия: написание эссе не более 500 слов; видеоролик о педагогическом опыте.</a:t>
            </a:r>
          </a:p>
          <a:p>
            <a:r>
              <a:rPr lang="ru-RU" dirty="0"/>
              <a:t>4. Внесены изменения в критерии оценивания конкурса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5. Впервые создана апелляционная комиссия по рассмотрению жалоб.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24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 rot="2590688">
            <a:off x="239769" y="2227412"/>
            <a:ext cx="2104246" cy="1413296"/>
          </a:xfrm>
          <a:prstGeom prst="roundRect">
            <a:avLst>
              <a:gd name="adj" fmla="val 918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 rot="2700000">
            <a:off x="2484925" y="2192822"/>
            <a:ext cx="2067419" cy="1381726"/>
          </a:xfrm>
          <a:prstGeom prst="roundRect">
            <a:avLst>
              <a:gd name="adj" fmla="val 918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 rot="2700000">
            <a:off x="4781668" y="2152446"/>
            <a:ext cx="1951317" cy="1411122"/>
          </a:xfrm>
          <a:prstGeom prst="roundRect">
            <a:avLst>
              <a:gd name="adj" fmla="val 918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 rot="2700000">
            <a:off x="6859033" y="2020066"/>
            <a:ext cx="1913645" cy="1409974"/>
          </a:xfrm>
          <a:prstGeom prst="roundRect">
            <a:avLst>
              <a:gd name="adj" fmla="val 9183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27435" y="3477282"/>
            <a:ext cx="1573893" cy="60785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Высшая категория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25000"/>
              </a:lnSpc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чел.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3%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2584" y="2343409"/>
            <a:ext cx="1934599" cy="114646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Педагог-исследователь</a:t>
            </a:r>
          </a:p>
          <a:p>
            <a:pPr algn="ctr">
              <a:lnSpc>
                <a:spcPct val="125000"/>
              </a:lnSpc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- 12 чел. 21%</a:t>
            </a:r>
          </a:p>
          <a:p>
            <a:pPr algn="ctr">
              <a:lnSpc>
                <a:spcPct val="125000"/>
              </a:lnSpc>
            </a:pPr>
            <a:endParaRPr 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17283" y="1332505"/>
            <a:ext cx="1831404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400" dirty="0"/>
              <a:t>Численность педагогов школы составляет – </a:t>
            </a:r>
            <a:r>
              <a:rPr lang="ru-RU" sz="1400" dirty="0" smtClean="0"/>
              <a:t>58 человек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68007" y="5105790"/>
            <a:ext cx="2175702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600" b="1" dirty="0" smtClean="0"/>
              <a:t>Педагогический стаж</a:t>
            </a:r>
            <a:endParaRPr lang="en-US" sz="1500" b="1" dirty="0">
              <a:solidFill>
                <a:schemeClr val="tx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65250" y="2422689"/>
            <a:ext cx="1934599" cy="10887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Педагог-модератор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25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чел.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22%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25000"/>
              </a:lnSpc>
            </a:pPr>
            <a:r>
              <a:rPr lang="ru-RU" sz="1400" b="1" dirty="0" smtClean="0">
                <a:solidFill>
                  <a:schemeClr val="bg1"/>
                </a:solidFill>
              </a:rPr>
              <a:t> - </a:t>
            </a:r>
            <a:endParaRPr lang="en-US" sz="1400" b="1" dirty="0">
              <a:solidFill>
                <a:schemeClr val="bg1"/>
              </a:solidFill>
            </a:endParaRPr>
          </a:p>
          <a:p>
            <a:pPr algn="ctr">
              <a:lnSpc>
                <a:spcPct val="125000"/>
              </a:lnSpc>
            </a:pPr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49581" y="4204059"/>
            <a:ext cx="1798213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600" b="1" dirty="0"/>
              <a:t>Возрастной </a:t>
            </a:r>
            <a:r>
              <a:rPr lang="ru-RU" sz="1600" b="1" dirty="0" smtClean="0"/>
              <a:t>состав</a:t>
            </a:r>
            <a:endParaRPr lang="ru-RU" sz="1600" b="1" dirty="0"/>
          </a:p>
        </p:txBody>
      </p:sp>
      <p:sp>
        <p:nvSpPr>
          <p:cNvPr id="21" name="Rectangle 20"/>
          <p:cNvSpPr/>
          <p:nvPr/>
        </p:nvSpPr>
        <p:spPr>
          <a:xfrm>
            <a:off x="2630078" y="2422689"/>
            <a:ext cx="1699221" cy="60785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Педагог-эксперт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25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чел.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33%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14076" y="163304"/>
            <a:ext cx="7251637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Качественный анализ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состава педагогических кадров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2" name="Picture 16" descr="D:\2133\ИМП слайд\129_dGlyZWQtc3R1ZGVudC00 [Converted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8" r="20758"/>
          <a:stretch>
            <a:fillRect/>
          </a:stretch>
        </p:blipFill>
        <p:spPr bwMode="auto">
          <a:xfrm>
            <a:off x="192584" y="464831"/>
            <a:ext cx="1199396" cy="1199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5080718" y="3596200"/>
            <a:ext cx="1494705" cy="60785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Вторая категория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25000"/>
              </a:lnSpc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чел.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3%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Oval 26"/>
          <p:cNvSpPr/>
          <p:nvPr/>
        </p:nvSpPr>
        <p:spPr>
          <a:xfrm>
            <a:off x="122549" y="4204058"/>
            <a:ext cx="2092750" cy="1913937"/>
          </a:xfrm>
          <a:prstGeom prst="ellipse">
            <a:avLst/>
          </a:prstGeom>
          <a:solidFill>
            <a:schemeClr val="accent5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327425" y="4755694"/>
            <a:ext cx="1785938" cy="60785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Качественный состав</a:t>
            </a:r>
            <a:endParaRPr lang="ru-RU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25000"/>
              </a:lnSpc>
            </a:pP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чел. 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56,8%</a:t>
            </a:r>
            <a:endParaRPr lang="ru-RU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686" y="4531856"/>
            <a:ext cx="4844145" cy="52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7202032" y="2408379"/>
            <a:ext cx="1227644" cy="87716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 </a:t>
            </a:r>
          </a:p>
          <a:p>
            <a:pPr algn="ctr">
              <a:lnSpc>
                <a:spcPct val="125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ез категории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25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чел.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17%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59664" y="4833848"/>
            <a:ext cx="768089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900" b="1" dirty="0" smtClean="0"/>
              <a:t>47 лет</a:t>
            </a:r>
            <a:endParaRPr lang="en-US" sz="900" b="1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71813" y="4830806"/>
            <a:ext cx="768089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900" b="1" dirty="0" smtClean="0"/>
              <a:t>26 чел. 45 % </a:t>
            </a:r>
            <a:endParaRPr lang="en-US" sz="900" b="1" dirty="0">
              <a:solidFill>
                <a:schemeClr val="tx2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975669" y="4833377"/>
            <a:ext cx="768089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900" b="1" dirty="0" smtClean="0"/>
              <a:t>23 чел. 40%</a:t>
            </a:r>
            <a:endParaRPr lang="en-US" sz="900" b="1" dirty="0">
              <a:solidFill>
                <a:schemeClr val="tx2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64642" y="4833549"/>
            <a:ext cx="768089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900" b="1" dirty="0" smtClean="0"/>
              <a:t>9 чел 15%</a:t>
            </a:r>
            <a:endParaRPr lang="en-US" sz="900" b="1" dirty="0">
              <a:solidFill>
                <a:schemeClr val="tx2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366" y="5421261"/>
            <a:ext cx="5454742" cy="49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7300588" y="5648595"/>
            <a:ext cx="768089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900" b="1" dirty="0" smtClean="0"/>
              <a:t>19 </a:t>
            </a:r>
            <a:r>
              <a:rPr lang="ru-RU" sz="900" b="1" dirty="0"/>
              <a:t>чел. </a:t>
            </a:r>
            <a:r>
              <a:rPr lang="ru-RU" sz="900" b="1" dirty="0" smtClean="0"/>
              <a:t>33%</a:t>
            </a:r>
            <a:endParaRPr lang="en-US" sz="900" b="1" dirty="0">
              <a:solidFill>
                <a:schemeClr val="tx2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50453" y="5648595"/>
            <a:ext cx="768089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900" b="1" dirty="0" smtClean="0"/>
              <a:t>12 </a:t>
            </a:r>
            <a:r>
              <a:rPr lang="ru-RU" sz="900" b="1" dirty="0"/>
              <a:t>чел. </a:t>
            </a:r>
            <a:r>
              <a:rPr lang="ru-RU" sz="900" b="1" dirty="0" smtClean="0"/>
              <a:t>21%</a:t>
            </a:r>
            <a:endParaRPr lang="en-US" sz="900" b="1" dirty="0">
              <a:solidFill>
                <a:schemeClr val="tx2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55849" y="5667481"/>
            <a:ext cx="768089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900" b="1" dirty="0" smtClean="0"/>
              <a:t>20 </a:t>
            </a:r>
            <a:r>
              <a:rPr lang="ru-RU" sz="900" b="1" dirty="0"/>
              <a:t>чел. </a:t>
            </a:r>
            <a:r>
              <a:rPr lang="ru-RU" sz="900" b="1" dirty="0" smtClean="0"/>
              <a:t>34%</a:t>
            </a:r>
            <a:endParaRPr lang="en-US" sz="900" b="1" dirty="0">
              <a:solidFill>
                <a:schemeClr val="tx2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61210" y="5667482"/>
            <a:ext cx="768089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900" b="1" dirty="0" smtClean="0"/>
              <a:t>7 чел. 12%</a:t>
            </a:r>
            <a:endParaRPr lang="en-US" sz="9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81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500"/>
                            </p:stCondLst>
                            <p:childTnLst>
                              <p:par>
                                <p:cTn id="8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000"/>
                            </p:stCondLst>
                            <p:childTnLst>
                              <p:par>
                                <p:cTn id="8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000"/>
                            </p:stCondLst>
                            <p:childTnLst>
                              <p:par>
                                <p:cTn id="9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500"/>
                            </p:stCondLst>
                            <p:childTnLst>
                              <p:par>
                                <p:cTn id="9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/>
      <p:bldP spid="15" grpId="0"/>
      <p:bldP spid="16" grpId="0"/>
      <p:bldP spid="18" grpId="0"/>
      <p:bldP spid="19" grpId="0"/>
      <p:bldP spid="20" grpId="0"/>
      <p:bldP spid="21" grpId="0"/>
      <p:bldP spid="34" grpId="0"/>
      <p:bldP spid="23" grpId="0"/>
      <p:bldP spid="25" grpId="0" animBg="1"/>
      <p:bldP spid="26" grpId="0"/>
      <p:bldP spid="28" grpId="0"/>
      <p:bldP spid="31" grpId="0"/>
      <p:bldP spid="32" grpId="0"/>
      <p:bldP spid="33" grpId="0"/>
      <p:bldP spid="35" grpId="0"/>
      <p:bldP spid="36" grpId="0"/>
      <p:bldP spid="37" grpId="0"/>
      <p:bldP spid="38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4076" y="163304"/>
            <a:ext cx="7251637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кадрового потенциала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Рисунок 2" descr="https://fsd.kopilkaurokov.ru/up/html/2019/03/04/k_5c7c7b6cdd4ff/502078_3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39" y="1074656"/>
            <a:ext cx="7503736" cy="52130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86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4076" y="163304"/>
            <a:ext cx="7251637" cy="111569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Критерии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сформированности профессиональной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компетентности педагогов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object 22"/>
          <p:cNvPicPr>
            <a:picLocks/>
          </p:cNvPicPr>
          <p:nvPr/>
        </p:nvPicPr>
        <p:blipFill>
          <a:blip r:embed="rId3" cstate="print"/>
          <a:srcRect t="3634" b="3634"/>
          <a:stretch>
            <a:fillRect/>
          </a:stretch>
        </p:blipFill>
        <p:spPr>
          <a:xfrm>
            <a:off x="408152" y="621344"/>
            <a:ext cx="1439501" cy="13153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750611"/>
              </p:ext>
            </p:extLst>
          </p:nvPr>
        </p:nvGraphicFramePr>
        <p:xfrm>
          <a:off x="763572" y="1936643"/>
          <a:ext cx="7909088" cy="4628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1152"/>
                <a:gridCol w="3010471"/>
                <a:gridCol w="2297465"/>
              </a:tblGrid>
              <a:tr h="8607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Критерии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</a:rPr>
                        <a:t>Используемые диагностики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</a:rPr>
                        <a:t>Периодичность проведения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</a:tr>
              <a:tr h="13041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</a:rPr>
                        <a:t>Уровень мотивации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</a:rPr>
                        <a:t>Методика И.Л. Соломина «Психосемантическая диагностика скрытой мотивации»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</a:rPr>
                        <a:t>1 раз в год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</a:rPr>
                        <a:t>(ноябрь - декабрь)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</a:tr>
              <a:tr h="4173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</a:rPr>
                        <a:t>Уровень проектных умений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</a:rPr>
                        <a:t>Анкетирование, опросы, беседы с учителями, анализ подготовленных педагогами информационно-образовательных продуктов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2 раза в год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(октябрь - ноябрь,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март - апрель)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</a:tr>
              <a:tr h="8607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</a:rPr>
                        <a:t>Уровень исследовательских умений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07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информационной культуры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933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16</a:t>
            </a:fld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 rot="21244395">
            <a:off x="95251" y="2282951"/>
            <a:ext cx="2743199" cy="3402714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На конец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2021-2022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учебного года в школе обучалось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774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обучающихся. 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Аттестации подлежали 720 человек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1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классы переведены  по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безотметочной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системе.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Неуспевающих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 итогам года нет. 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-49739" y="820818"/>
            <a:ext cx="4328665" cy="1091949"/>
          </a:xfrm>
        </p:spPr>
        <p:txBody>
          <a:bodyPr rtlCol="0">
            <a:noAutofit/>
          </a:bodyPr>
          <a:lstStyle/>
          <a:p>
            <a:r>
              <a:rPr lang="ru-RU" sz="2800" dirty="0"/>
              <a:t>Анализ </a:t>
            </a:r>
            <a:r>
              <a:rPr lang="ru-RU" sz="2800" dirty="0" smtClean="0"/>
              <a:t>учебной деятельности </a:t>
            </a:r>
            <a:r>
              <a:rPr lang="ru-RU" sz="2800" dirty="0"/>
              <a:t>школы</a:t>
            </a:r>
          </a:p>
        </p:txBody>
      </p:sp>
      <p:pic>
        <p:nvPicPr>
          <p:cNvPr id="6" name="object 19"/>
          <p:cNvPicPr>
            <a:picLocks noGrp="1"/>
          </p:cNvPicPr>
          <p:nvPr>
            <p:ph type="pic" sz="quarter" idx="4294967295"/>
          </p:nvPr>
        </p:nvPicPr>
        <p:blipFill>
          <a:blip r:embed="rId3" cstate="print"/>
          <a:srcRect l="1230" r="1230"/>
          <a:stretch>
            <a:fillRect/>
          </a:stretch>
        </p:blipFill>
        <p:spPr>
          <a:xfrm>
            <a:off x="182376" y="1"/>
            <a:ext cx="1222218" cy="1275351"/>
          </a:xfrm>
          <a:prstGeom prst="rect">
            <a:avLst/>
          </a:prstGeom>
        </p:spPr>
      </p:pic>
      <p:grpSp>
        <p:nvGrpSpPr>
          <p:cNvPr id="309" name="Shape A"/>
          <p:cNvGrpSpPr/>
          <p:nvPr/>
        </p:nvGrpSpPr>
        <p:grpSpPr>
          <a:xfrm>
            <a:off x="4479926" y="1136651"/>
            <a:ext cx="4092026" cy="1308100"/>
            <a:chOff x="2757488" y="355601"/>
            <a:chExt cx="3921125" cy="1308100"/>
          </a:xfrm>
        </p:grpSpPr>
        <p:sp>
          <p:nvSpPr>
            <p:cNvPr id="310" name="Freeform 525"/>
            <p:cNvSpPr>
              <a:spLocks/>
            </p:cNvSpPr>
            <p:nvPr/>
          </p:nvSpPr>
          <p:spPr bwMode="auto">
            <a:xfrm>
              <a:off x="4389438" y="355601"/>
              <a:ext cx="2289175" cy="752475"/>
            </a:xfrm>
            <a:custGeom>
              <a:avLst/>
              <a:gdLst/>
              <a:ahLst/>
              <a:cxnLst>
                <a:cxn ang="0">
                  <a:pos x="1457" y="0"/>
                </a:cxn>
                <a:cxn ang="0">
                  <a:pos x="286" y="0"/>
                </a:cxn>
                <a:cxn ang="0">
                  <a:pos x="0" y="286"/>
                </a:cxn>
                <a:cxn ang="0">
                  <a:pos x="286" y="572"/>
                </a:cxn>
                <a:cxn ang="0">
                  <a:pos x="1457" y="572"/>
                </a:cxn>
                <a:cxn ang="0">
                  <a:pos x="1743" y="286"/>
                </a:cxn>
                <a:cxn ang="0">
                  <a:pos x="1457" y="0"/>
                </a:cxn>
              </a:cxnLst>
              <a:rect l="0" t="0" r="r" b="b"/>
              <a:pathLst>
                <a:path w="1743" h="572">
                  <a:moveTo>
                    <a:pt x="1457" y="0"/>
                  </a:moveTo>
                  <a:cubicBezTo>
                    <a:pt x="286" y="0"/>
                    <a:pt x="286" y="0"/>
                    <a:pt x="286" y="0"/>
                  </a:cubicBezTo>
                  <a:cubicBezTo>
                    <a:pt x="128" y="0"/>
                    <a:pt x="0" y="128"/>
                    <a:pt x="0" y="286"/>
                  </a:cubicBezTo>
                  <a:cubicBezTo>
                    <a:pt x="0" y="444"/>
                    <a:pt x="128" y="572"/>
                    <a:pt x="286" y="572"/>
                  </a:cubicBezTo>
                  <a:cubicBezTo>
                    <a:pt x="1457" y="572"/>
                    <a:pt x="1457" y="572"/>
                    <a:pt x="1457" y="572"/>
                  </a:cubicBezTo>
                  <a:cubicBezTo>
                    <a:pt x="1615" y="572"/>
                    <a:pt x="1743" y="444"/>
                    <a:pt x="1743" y="286"/>
                  </a:cubicBezTo>
                  <a:cubicBezTo>
                    <a:pt x="1743" y="128"/>
                    <a:pt x="1615" y="0"/>
                    <a:pt x="1457" y="0"/>
                  </a:cubicBezTo>
                  <a:close/>
                </a:path>
              </a:pathLst>
            </a:custGeom>
            <a:noFill/>
            <a:ln w="12700" cap="flat">
              <a:solidFill>
                <a:schemeClr val="tx1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" name="Freeform 529"/>
            <p:cNvSpPr>
              <a:spLocks/>
            </p:cNvSpPr>
            <p:nvPr/>
          </p:nvSpPr>
          <p:spPr bwMode="auto">
            <a:xfrm>
              <a:off x="2789238" y="731838"/>
              <a:ext cx="1600200" cy="896938"/>
            </a:xfrm>
            <a:custGeom>
              <a:avLst/>
              <a:gdLst/>
              <a:ahLst/>
              <a:cxnLst>
                <a:cxn ang="0">
                  <a:pos x="0" y="565"/>
                </a:cxn>
                <a:cxn ang="0">
                  <a:pos x="565" y="0"/>
                </a:cxn>
                <a:cxn ang="0">
                  <a:pos x="1008" y="0"/>
                </a:cxn>
              </a:cxnLst>
              <a:rect l="0" t="0" r="r" b="b"/>
              <a:pathLst>
                <a:path w="1008" h="565">
                  <a:moveTo>
                    <a:pt x="0" y="565"/>
                  </a:moveTo>
                  <a:lnTo>
                    <a:pt x="565" y="0"/>
                  </a:lnTo>
                  <a:lnTo>
                    <a:pt x="1008" y="0"/>
                  </a:lnTo>
                </a:path>
              </a:pathLst>
            </a:custGeom>
            <a:noFill/>
            <a:ln w="12700" cap="flat">
              <a:solidFill>
                <a:schemeClr val="tx1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" name="Oval 532"/>
            <p:cNvSpPr>
              <a:spLocks noChangeArrowheads="1"/>
            </p:cNvSpPr>
            <p:nvPr/>
          </p:nvSpPr>
          <p:spPr bwMode="auto">
            <a:xfrm>
              <a:off x="2757488" y="1595438"/>
              <a:ext cx="65088" cy="6826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13" name="Shape B"/>
          <p:cNvGrpSpPr/>
          <p:nvPr/>
        </p:nvGrpSpPr>
        <p:grpSpPr>
          <a:xfrm>
            <a:off x="4951413" y="2058988"/>
            <a:ext cx="3664686" cy="752475"/>
            <a:chOff x="3228975" y="1277938"/>
            <a:chExt cx="3449638" cy="752475"/>
          </a:xfrm>
        </p:grpSpPr>
        <p:sp>
          <p:nvSpPr>
            <p:cNvPr id="314" name="Freeform 523"/>
            <p:cNvSpPr>
              <a:spLocks/>
            </p:cNvSpPr>
            <p:nvPr/>
          </p:nvSpPr>
          <p:spPr bwMode="auto">
            <a:xfrm>
              <a:off x="4389438" y="1277938"/>
              <a:ext cx="2289175" cy="752475"/>
            </a:xfrm>
            <a:custGeom>
              <a:avLst/>
              <a:gdLst/>
              <a:ahLst/>
              <a:cxnLst>
                <a:cxn ang="0">
                  <a:pos x="1457" y="0"/>
                </a:cxn>
                <a:cxn ang="0">
                  <a:pos x="286" y="0"/>
                </a:cxn>
                <a:cxn ang="0">
                  <a:pos x="0" y="286"/>
                </a:cxn>
                <a:cxn ang="0">
                  <a:pos x="286" y="573"/>
                </a:cxn>
                <a:cxn ang="0">
                  <a:pos x="1457" y="573"/>
                </a:cxn>
                <a:cxn ang="0">
                  <a:pos x="1743" y="286"/>
                </a:cxn>
                <a:cxn ang="0">
                  <a:pos x="1457" y="0"/>
                </a:cxn>
              </a:cxnLst>
              <a:rect l="0" t="0" r="r" b="b"/>
              <a:pathLst>
                <a:path w="1743" h="573">
                  <a:moveTo>
                    <a:pt x="1457" y="0"/>
                  </a:moveTo>
                  <a:cubicBezTo>
                    <a:pt x="286" y="0"/>
                    <a:pt x="286" y="0"/>
                    <a:pt x="286" y="0"/>
                  </a:cubicBezTo>
                  <a:cubicBezTo>
                    <a:pt x="128" y="0"/>
                    <a:pt x="0" y="128"/>
                    <a:pt x="0" y="286"/>
                  </a:cubicBezTo>
                  <a:cubicBezTo>
                    <a:pt x="0" y="445"/>
                    <a:pt x="128" y="573"/>
                    <a:pt x="286" y="573"/>
                  </a:cubicBezTo>
                  <a:cubicBezTo>
                    <a:pt x="1457" y="573"/>
                    <a:pt x="1457" y="573"/>
                    <a:pt x="1457" y="573"/>
                  </a:cubicBezTo>
                  <a:cubicBezTo>
                    <a:pt x="1615" y="573"/>
                    <a:pt x="1743" y="445"/>
                    <a:pt x="1743" y="286"/>
                  </a:cubicBezTo>
                  <a:cubicBezTo>
                    <a:pt x="1743" y="128"/>
                    <a:pt x="1615" y="0"/>
                    <a:pt x="1457" y="0"/>
                  </a:cubicBezTo>
                  <a:close/>
                </a:path>
              </a:pathLst>
            </a:custGeom>
            <a:noFill/>
            <a:ln w="12700" cap="flat">
              <a:solidFill>
                <a:schemeClr val="tx1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5" name="Freeform 528"/>
            <p:cNvSpPr>
              <a:spLocks/>
            </p:cNvSpPr>
            <p:nvPr/>
          </p:nvSpPr>
          <p:spPr bwMode="auto">
            <a:xfrm>
              <a:off x="3262313" y="1654176"/>
              <a:ext cx="1127125" cy="342900"/>
            </a:xfrm>
            <a:custGeom>
              <a:avLst/>
              <a:gdLst/>
              <a:ahLst/>
              <a:cxnLst>
                <a:cxn ang="0">
                  <a:pos x="0" y="216"/>
                </a:cxn>
                <a:cxn ang="0">
                  <a:pos x="215" y="0"/>
                </a:cxn>
                <a:cxn ang="0">
                  <a:pos x="710" y="0"/>
                </a:cxn>
              </a:cxnLst>
              <a:rect l="0" t="0" r="r" b="b"/>
              <a:pathLst>
                <a:path w="710" h="216">
                  <a:moveTo>
                    <a:pt x="0" y="216"/>
                  </a:moveTo>
                  <a:lnTo>
                    <a:pt x="215" y="0"/>
                  </a:lnTo>
                  <a:lnTo>
                    <a:pt x="710" y="0"/>
                  </a:lnTo>
                </a:path>
              </a:pathLst>
            </a:custGeom>
            <a:noFill/>
            <a:ln w="12700" cap="flat">
              <a:solidFill>
                <a:schemeClr val="tx1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6" name="Oval 533"/>
            <p:cNvSpPr>
              <a:spLocks noChangeArrowheads="1"/>
            </p:cNvSpPr>
            <p:nvPr/>
          </p:nvSpPr>
          <p:spPr bwMode="auto">
            <a:xfrm>
              <a:off x="3228975" y="1962151"/>
              <a:ext cx="66675" cy="66675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17" name="Shape C"/>
          <p:cNvGrpSpPr/>
          <p:nvPr/>
        </p:nvGrpSpPr>
        <p:grpSpPr>
          <a:xfrm>
            <a:off x="5133976" y="2982913"/>
            <a:ext cx="3482123" cy="808038"/>
            <a:chOff x="3411538" y="2201863"/>
            <a:chExt cx="3267075" cy="750888"/>
          </a:xfrm>
        </p:grpSpPr>
        <p:sp>
          <p:nvSpPr>
            <p:cNvPr id="318" name="Freeform 521"/>
            <p:cNvSpPr>
              <a:spLocks/>
            </p:cNvSpPr>
            <p:nvPr/>
          </p:nvSpPr>
          <p:spPr bwMode="auto">
            <a:xfrm>
              <a:off x="4389438" y="2201863"/>
              <a:ext cx="2289175" cy="750888"/>
            </a:xfrm>
            <a:custGeom>
              <a:avLst/>
              <a:gdLst/>
              <a:ahLst/>
              <a:cxnLst>
                <a:cxn ang="0">
                  <a:pos x="1457" y="0"/>
                </a:cxn>
                <a:cxn ang="0">
                  <a:pos x="286" y="0"/>
                </a:cxn>
                <a:cxn ang="0">
                  <a:pos x="0" y="286"/>
                </a:cxn>
                <a:cxn ang="0">
                  <a:pos x="286" y="572"/>
                </a:cxn>
                <a:cxn ang="0">
                  <a:pos x="1457" y="572"/>
                </a:cxn>
                <a:cxn ang="0">
                  <a:pos x="1743" y="286"/>
                </a:cxn>
                <a:cxn ang="0">
                  <a:pos x="1457" y="0"/>
                </a:cxn>
              </a:cxnLst>
              <a:rect l="0" t="0" r="r" b="b"/>
              <a:pathLst>
                <a:path w="1743" h="572">
                  <a:moveTo>
                    <a:pt x="1457" y="0"/>
                  </a:moveTo>
                  <a:cubicBezTo>
                    <a:pt x="286" y="0"/>
                    <a:pt x="286" y="0"/>
                    <a:pt x="286" y="0"/>
                  </a:cubicBezTo>
                  <a:cubicBezTo>
                    <a:pt x="128" y="0"/>
                    <a:pt x="0" y="128"/>
                    <a:pt x="0" y="286"/>
                  </a:cubicBezTo>
                  <a:cubicBezTo>
                    <a:pt x="0" y="444"/>
                    <a:pt x="128" y="572"/>
                    <a:pt x="286" y="572"/>
                  </a:cubicBezTo>
                  <a:cubicBezTo>
                    <a:pt x="1457" y="572"/>
                    <a:pt x="1457" y="572"/>
                    <a:pt x="1457" y="572"/>
                  </a:cubicBezTo>
                  <a:cubicBezTo>
                    <a:pt x="1615" y="572"/>
                    <a:pt x="1743" y="444"/>
                    <a:pt x="1743" y="286"/>
                  </a:cubicBezTo>
                  <a:cubicBezTo>
                    <a:pt x="1743" y="128"/>
                    <a:pt x="1615" y="0"/>
                    <a:pt x="1457" y="0"/>
                  </a:cubicBezTo>
                  <a:close/>
                </a:path>
              </a:pathLst>
            </a:custGeom>
            <a:noFill/>
            <a:ln w="12700" cap="flat">
              <a:solidFill>
                <a:schemeClr val="tx1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9" name="Line 527"/>
            <p:cNvSpPr>
              <a:spLocks noChangeShapeType="1"/>
            </p:cNvSpPr>
            <p:nvPr/>
          </p:nvSpPr>
          <p:spPr bwMode="auto">
            <a:xfrm flipH="1">
              <a:off x="3446463" y="2578101"/>
              <a:ext cx="942975" cy="1588"/>
            </a:xfrm>
            <a:prstGeom prst="line">
              <a:avLst/>
            </a:prstGeom>
            <a:noFill/>
            <a:ln w="12700" cap="flat">
              <a:solidFill>
                <a:schemeClr val="tx1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0" name="Oval 534"/>
            <p:cNvSpPr>
              <a:spLocks noChangeArrowheads="1"/>
            </p:cNvSpPr>
            <p:nvPr/>
          </p:nvSpPr>
          <p:spPr bwMode="auto">
            <a:xfrm>
              <a:off x="3411538" y="2544763"/>
              <a:ext cx="68263" cy="6508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21" name="Shape D"/>
          <p:cNvGrpSpPr/>
          <p:nvPr/>
        </p:nvGrpSpPr>
        <p:grpSpPr>
          <a:xfrm>
            <a:off x="4951413" y="3905251"/>
            <a:ext cx="3664686" cy="752475"/>
            <a:chOff x="3228975" y="3124201"/>
            <a:chExt cx="3449638" cy="752475"/>
          </a:xfrm>
        </p:grpSpPr>
        <p:sp>
          <p:nvSpPr>
            <p:cNvPr id="322" name="Freeform 519"/>
            <p:cNvSpPr>
              <a:spLocks/>
            </p:cNvSpPr>
            <p:nvPr/>
          </p:nvSpPr>
          <p:spPr bwMode="auto">
            <a:xfrm>
              <a:off x="4389438" y="3124201"/>
              <a:ext cx="2289175" cy="752475"/>
            </a:xfrm>
            <a:custGeom>
              <a:avLst/>
              <a:gdLst/>
              <a:ahLst/>
              <a:cxnLst>
                <a:cxn ang="0">
                  <a:pos x="1457" y="0"/>
                </a:cxn>
                <a:cxn ang="0">
                  <a:pos x="286" y="0"/>
                </a:cxn>
                <a:cxn ang="0">
                  <a:pos x="0" y="286"/>
                </a:cxn>
                <a:cxn ang="0">
                  <a:pos x="286" y="573"/>
                </a:cxn>
                <a:cxn ang="0">
                  <a:pos x="1457" y="573"/>
                </a:cxn>
                <a:cxn ang="0">
                  <a:pos x="1743" y="286"/>
                </a:cxn>
                <a:cxn ang="0">
                  <a:pos x="1457" y="0"/>
                </a:cxn>
              </a:cxnLst>
              <a:rect l="0" t="0" r="r" b="b"/>
              <a:pathLst>
                <a:path w="1743" h="573">
                  <a:moveTo>
                    <a:pt x="1457" y="0"/>
                  </a:moveTo>
                  <a:cubicBezTo>
                    <a:pt x="286" y="0"/>
                    <a:pt x="286" y="0"/>
                    <a:pt x="286" y="0"/>
                  </a:cubicBezTo>
                  <a:cubicBezTo>
                    <a:pt x="128" y="0"/>
                    <a:pt x="0" y="128"/>
                    <a:pt x="0" y="286"/>
                  </a:cubicBezTo>
                  <a:cubicBezTo>
                    <a:pt x="0" y="445"/>
                    <a:pt x="128" y="573"/>
                    <a:pt x="286" y="573"/>
                  </a:cubicBezTo>
                  <a:cubicBezTo>
                    <a:pt x="1457" y="573"/>
                    <a:pt x="1457" y="573"/>
                    <a:pt x="1457" y="573"/>
                  </a:cubicBezTo>
                  <a:cubicBezTo>
                    <a:pt x="1615" y="573"/>
                    <a:pt x="1743" y="445"/>
                    <a:pt x="1743" y="286"/>
                  </a:cubicBezTo>
                  <a:cubicBezTo>
                    <a:pt x="1743" y="128"/>
                    <a:pt x="1615" y="0"/>
                    <a:pt x="1457" y="0"/>
                  </a:cubicBezTo>
                  <a:close/>
                </a:path>
              </a:pathLst>
            </a:custGeom>
            <a:noFill/>
            <a:ln w="12700" cap="flat">
              <a:solidFill>
                <a:schemeClr val="tx1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3" name="Freeform 530"/>
            <p:cNvSpPr>
              <a:spLocks/>
            </p:cNvSpPr>
            <p:nvPr/>
          </p:nvSpPr>
          <p:spPr bwMode="auto">
            <a:xfrm>
              <a:off x="3262313" y="3157538"/>
              <a:ext cx="1127125" cy="3413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5" y="215"/>
                </a:cxn>
                <a:cxn ang="0">
                  <a:pos x="710" y="215"/>
                </a:cxn>
              </a:cxnLst>
              <a:rect l="0" t="0" r="r" b="b"/>
              <a:pathLst>
                <a:path w="710" h="215">
                  <a:moveTo>
                    <a:pt x="0" y="0"/>
                  </a:moveTo>
                  <a:lnTo>
                    <a:pt x="215" y="215"/>
                  </a:lnTo>
                  <a:lnTo>
                    <a:pt x="710" y="215"/>
                  </a:lnTo>
                </a:path>
              </a:pathLst>
            </a:custGeom>
            <a:noFill/>
            <a:ln w="12700" cap="flat">
              <a:solidFill>
                <a:schemeClr val="tx1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4" name="Oval 535"/>
            <p:cNvSpPr>
              <a:spLocks noChangeArrowheads="1"/>
            </p:cNvSpPr>
            <p:nvPr/>
          </p:nvSpPr>
          <p:spPr bwMode="auto">
            <a:xfrm>
              <a:off x="3228975" y="3125788"/>
              <a:ext cx="66675" cy="66675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25" name="Shape E"/>
          <p:cNvGrpSpPr/>
          <p:nvPr/>
        </p:nvGrpSpPr>
        <p:grpSpPr>
          <a:xfrm>
            <a:off x="4479926" y="4230673"/>
            <a:ext cx="4136173" cy="1308100"/>
            <a:chOff x="2757488" y="3490913"/>
            <a:chExt cx="3921125" cy="1308100"/>
          </a:xfrm>
        </p:grpSpPr>
        <p:sp>
          <p:nvSpPr>
            <p:cNvPr id="326" name="Freeform 517"/>
            <p:cNvSpPr>
              <a:spLocks/>
            </p:cNvSpPr>
            <p:nvPr/>
          </p:nvSpPr>
          <p:spPr bwMode="auto">
            <a:xfrm>
              <a:off x="4389438" y="4046538"/>
              <a:ext cx="2289175" cy="752475"/>
            </a:xfrm>
            <a:custGeom>
              <a:avLst/>
              <a:gdLst/>
              <a:ahLst/>
              <a:cxnLst>
                <a:cxn ang="0">
                  <a:pos x="1457" y="0"/>
                </a:cxn>
                <a:cxn ang="0">
                  <a:pos x="286" y="0"/>
                </a:cxn>
                <a:cxn ang="0">
                  <a:pos x="0" y="286"/>
                </a:cxn>
                <a:cxn ang="0">
                  <a:pos x="286" y="572"/>
                </a:cxn>
                <a:cxn ang="0">
                  <a:pos x="1457" y="572"/>
                </a:cxn>
                <a:cxn ang="0">
                  <a:pos x="1743" y="286"/>
                </a:cxn>
                <a:cxn ang="0">
                  <a:pos x="1457" y="0"/>
                </a:cxn>
              </a:cxnLst>
              <a:rect l="0" t="0" r="r" b="b"/>
              <a:pathLst>
                <a:path w="1743" h="572">
                  <a:moveTo>
                    <a:pt x="1457" y="0"/>
                  </a:moveTo>
                  <a:cubicBezTo>
                    <a:pt x="286" y="0"/>
                    <a:pt x="286" y="0"/>
                    <a:pt x="286" y="0"/>
                  </a:cubicBezTo>
                  <a:cubicBezTo>
                    <a:pt x="128" y="0"/>
                    <a:pt x="0" y="128"/>
                    <a:pt x="0" y="286"/>
                  </a:cubicBezTo>
                  <a:cubicBezTo>
                    <a:pt x="0" y="444"/>
                    <a:pt x="128" y="572"/>
                    <a:pt x="286" y="572"/>
                  </a:cubicBezTo>
                  <a:cubicBezTo>
                    <a:pt x="1457" y="572"/>
                    <a:pt x="1457" y="572"/>
                    <a:pt x="1457" y="572"/>
                  </a:cubicBezTo>
                  <a:cubicBezTo>
                    <a:pt x="1615" y="572"/>
                    <a:pt x="1743" y="444"/>
                    <a:pt x="1743" y="286"/>
                  </a:cubicBezTo>
                  <a:cubicBezTo>
                    <a:pt x="1743" y="128"/>
                    <a:pt x="1615" y="0"/>
                    <a:pt x="1457" y="0"/>
                  </a:cubicBezTo>
                  <a:close/>
                </a:path>
              </a:pathLst>
            </a:custGeom>
            <a:noFill/>
            <a:ln w="12700" cap="flat">
              <a:solidFill>
                <a:schemeClr val="tx1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7" name="Freeform 531"/>
            <p:cNvSpPr>
              <a:spLocks/>
            </p:cNvSpPr>
            <p:nvPr/>
          </p:nvSpPr>
          <p:spPr bwMode="auto">
            <a:xfrm>
              <a:off x="2789238" y="3525838"/>
              <a:ext cx="1600200" cy="8969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5" y="565"/>
                </a:cxn>
                <a:cxn ang="0">
                  <a:pos x="1008" y="565"/>
                </a:cxn>
              </a:cxnLst>
              <a:rect l="0" t="0" r="r" b="b"/>
              <a:pathLst>
                <a:path w="1008" h="565">
                  <a:moveTo>
                    <a:pt x="0" y="0"/>
                  </a:moveTo>
                  <a:lnTo>
                    <a:pt x="565" y="565"/>
                  </a:lnTo>
                  <a:lnTo>
                    <a:pt x="1008" y="565"/>
                  </a:lnTo>
                </a:path>
              </a:pathLst>
            </a:custGeom>
            <a:noFill/>
            <a:ln w="12700" cap="flat">
              <a:solidFill>
                <a:schemeClr val="tx1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8" name="Oval 536"/>
            <p:cNvSpPr>
              <a:spLocks noChangeArrowheads="1"/>
            </p:cNvSpPr>
            <p:nvPr/>
          </p:nvSpPr>
          <p:spPr bwMode="auto">
            <a:xfrm>
              <a:off x="2757488" y="3490913"/>
              <a:ext cx="65088" cy="6826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29" name="Secondary lines A"/>
          <p:cNvGrpSpPr/>
          <p:nvPr/>
        </p:nvGrpSpPr>
        <p:grpSpPr>
          <a:xfrm>
            <a:off x="6059488" y="1082676"/>
            <a:ext cx="2395538" cy="862013"/>
            <a:chOff x="4337050" y="301626"/>
            <a:chExt cx="2395538" cy="862013"/>
          </a:xfrm>
        </p:grpSpPr>
        <p:sp>
          <p:nvSpPr>
            <p:cNvPr id="330" name="Freeform 537"/>
            <p:cNvSpPr>
              <a:spLocks/>
            </p:cNvSpPr>
            <p:nvPr/>
          </p:nvSpPr>
          <p:spPr bwMode="auto">
            <a:xfrm>
              <a:off x="4549775" y="301626"/>
              <a:ext cx="215900" cy="57150"/>
            </a:xfrm>
            <a:custGeom>
              <a:avLst/>
              <a:gdLst/>
              <a:ahLst/>
              <a:cxnLst>
                <a:cxn ang="0">
                  <a:pos x="0" y="44"/>
                </a:cxn>
                <a:cxn ang="0">
                  <a:pos x="164" y="0"/>
                </a:cxn>
              </a:cxnLst>
              <a:rect l="0" t="0" r="r" b="b"/>
              <a:pathLst>
                <a:path w="164" h="44">
                  <a:moveTo>
                    <a:pt x="0" y="44"/>
                  </a:moveTo>
                  <a:cubicBezTo>
                    <a:pt x="48" y="16"/>
                    <a:pt x="104" y="0"/>
                    <a:pt x="164" y="0"/>
                  </a:cubicBezTo>
                </a:path>
              </a:pathLst>
            </a:custGeom>
            <a:solidFill>
              <a:schemeClr val="accent2"/>
            </a:solidFill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1" name="Freeform 538"/>
            <p:cNvSpPr>
              <a:spLocks/>
            </p:cNvSpPr>
            <p:nvPr/>
          </p:nvSpPr>
          <p:spPr bwMode="auto">
            <a:xfrm>
              <a:off x="4465638" y="407988"/>
              <a:ext cx="14288" cy="14288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11" y="0"/>
                </a:cxn>
              </a:cxnLst>
              <a:rect l="0" t="0" r="r" b="b"/>
              <a:pathLst>
                <a:path w="11" h="10">
                  <a:moveTo>
                    <a:pt x="0" y="10"/>
                  </a:moveTo>
                  <a:cubicBezTo>
                    <a:pt x="3" y="7"/>
                    <a:pt x="7" y="3"/>
                    <a:pt x="11" y="0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2" name="Freeform 539"/>
            <p:cNvSpPr>
              <a:spLocks/>
            </p:cNvSpPr>
            <p:nvPr/>
          </p:nvSpPr>
          <p:spPr bwMode="auto">
            <a:xfrm>
              <a:off x="4337050" y="476251"/>
              <a:ext cx="80963" cy="203200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62" y="0"/>
                </a:cxn>
              </a:cxnLst>
              <a:rect l="0" t="0" r="r" b="b"/>
              <a:pathLst>
                <a:path w="62" h="155">
                  <a:moveTo>
                    <a:pt x="0" y="155"/>
                  </a:moveTo>
                  <a:cubicBezTo>
                    <a:pt x="7" y="98"/>
                    <a:pt x="29" y="45"/>
                    <a:pt x="62" y="0"/>
                  </a:cubicBezTo>
                </a:path>
              </a:pathLst>
            </a:custGeom>
            <a:solidFill>
              <a:schemeClr val="accent2"/>
            </a:solidFill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3" name="Line 540"/>
            <p:cNvSpPr>
              <a:spLocks noChangeShapeType="1"/>
            </p:cNvSpPr>
            <p:nvPr/>
          </p:nvSpPr>
          <p:spPr bwMode="auto">
            <a:xfrm>
              <a:off x="4827588" y="301626"/>
              <a:ext cx="112713" cy="1588"/>
            </a:xfrm>
            <a:prstGeom prst="line">
              <a:avLst/>
            </a:pr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4" name="Freeform 541"/>
            <p:cNvSpPr>
              <a:spLocks/>
            </p:cNvSpPr>
            <p:nvPr/>
          </p:nvSpPr>
          <p:spPr bwMode="auto">
            <a:xfrm>
              <a:off x="6303963" y="1104901"/>
              <a:ext cx="214313" cy="57150"/>
            </a:xfrm>
            <a:custGeom>
              <a:avLst/>
              <a:gdLst/>
              <a:ahLst/>
              <a:cxnLst>
                <a:cxn ang="0">
                  <a:pos x="164" y="0"/>
                </a:cxn>
                <a:cxn ang="0">
                  <a:pos x="0" y="44"/>
                </a:cxn>
              </a:cxnLst>
              <a:rect l="0" t="0" r="r" b="b"/>
              <a:pathLst>
                <a:path w="164" h="44">
                  <a:moveTo>
                    <a:pt x="164" y="0"/>
                  </a:moveTo>
                  <a:cubicBezTo>
                    <a:pt x="116" y="28"/>
                    <a:pt x="60" y="44"/>
                    <a:pt x="0" y="44"/>
                  </a:cubicBezTo>
                </a:path>
              </a:pathLst>
            </a:custGeom>
            <a:solidFill>
              <a:schemeClr val="accent2"/>
            </a:solidFill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5" name="Freeform 542"/>
            <p:cNvSpPr>
              <a:spLocks/>
            </p:cNvSpPr>
            <p:nvPr/>
          </p:nvSpPr>
          <p:spPr bwMode="auto">
            <a:xfrm>
              <a:off x="6588125" y="1041401"/>
              <a:ext cx="15875" cy="14288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0" y="10"/>
                </a:cxn>
              </a:cxnLst>
              <a:rect l="0" t="0" r="r" b="b"/>
              <a:pathLst>
                <a:path w="12" h="10">
                  <a:moveTo>
                    <a:pt x="12" y="0"/>
                  </a:moveTo>
                  <a:cubicBezTo>
                    <a:pt x="8" y="3"/>
                    <a:pt x="4" y="7"/>
                    <a:pt x="0" y="10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6" name="Freeform 543"/>
            <p:cNvSpPr>
              <a:spLocks/>
            </p:cNvSpPr>
            <p:nvPr/>
          </p:nvSpPr>
          <p:spPr bwMode="auto">
            <a:xfrm>
              <a:off x="6650038" y="784226"/>
              <a:ext cx="82550" cy="2032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155"/>
                </a:cxn>
              </a:cxnLst>
              <a:rect l="0" t="0" r="r" b="b"/>
              <a:pathLst>
                <a:path w="62" h="155">
                  <a:moveTo>
                    <a:pt x="62" y="0"/>
                  </a:moveTo>
                  <a:cubicBezTo>
                    <a:pt x="55" y="57"/>
                    <a:pt x="33" y="110"/>
                    <a:pt x="0" y="155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7" name="Line 544"/>
            <p:cNvSpPr>
              <a:spLocks noChangeShapeType="1"/>
            </p:cNvSpPr>
            <p:nvPr/>
          </p:nvSpPr>
          <p:spPr bwMode="auto">
            <a:xfrm flipH="1">
              <a:off x="6129338" y="1162051"/>
              <a:ext cx="112713" cy="1588"/>
            </a:xfrm>
            <a:prstGeom prst="line">
              <a:avLst/>
            </a:pr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" name="Secondary lines B"/>
          <p:cNvGrpSpPr/>
          <p:nvPr/>
        </p:nvGrpSpPr>
        <p:grpSpPr>
          <a:xfrm>
            <a:off x="6059488" y="2003426"/>
            <a:ext cx="2395538" cy="865188"/>
            <a:chOff x="4337050" y="1222376"/>
            <a:chExt cx="2395538" cy="865188"/>
          </a:xfrm>
        </p:grpSpPr>
        <p:sp>
          <p:nvSpPr>
            <p:cNvPr id="339" name="Freeform 545"/>
            <p:cNvSpPr>
              <a:spLocks/>
            </p:cNvSpPr>
            <p:nvPr/>
          </p:nvSpPr>
          <p:spPr bwMode="auto">
            <a:xfrm>
              <a:off x="4549775" y="1222376"/>
              <a:ext cx="215900" cy="58738"/>
            </a:xfrm>
            <a:custGeom>
              <a:avLst/>
              <a:gdLst/>
              <a:ahLst/>
              <a:cxnLst>
                <a:cxn ang="0">
                  <a:pos x="0" y="44"/>
                </a:cxn>
                <a:cxn ang="0">
                  <a:pos x="164" y="0"/>
                </a:cxn>
              </a:cxnLst>
              <a:rect l="0" t="0" r="r" b="b"/>
              <a:pathLst>
                <a:path w="164" h="44">
                  <a:moveTo>
                    <a:pt x="0" y="44"/>
                  </a:moveTo>
                  <a:cubicBezTo>
                    <a:pt x="48" y="16"/>
                    <a:pt x="104" y="0"/>
                    <a:pt x="164" y="0"/>
                  </a:cubicBezTo>
                </a:path>
              </a:pathLst>
            </a:custGeom>
            <a:solidFill>
              <a:schemeClr val="accent2"/>
            </a:solidFill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0" name="Freeform 546"/>
            <p:cNvSpPr>
              <a:spLocks/>
            </p:cNvSpPr>
            <p:nvPr/>
          </p:nvSpPr>
          <p:spPr bwMode="auto">
            <a:xfrm>
              <a:off x="4465638" y="1330326"/>
              <a:ext cx="14288" cy="1428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11" h="11">
                  <a:moveTo>
                    <a:pt x="0" y="11"/>
                  </a:moveTo>
                  <a:cubicBezTo>
                    <a:pt x="3" y="7"/>
                    <a:pt x="7" y="4"/>
                    <a:pt x="11" y="0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1" name="Freeform 547"/>
            <p:cNvSpPr>
              <a:spLocks/>
            </p:cNvSpPr>
            <p:nvPr/>
          </p:nvSpPr>
          <p:spPr bwMode="auto">
            <a:xfrm>
              <a:off x="4337050" y="1398588"/>
              <a:ext cx="80963" cy="204788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62" y="0"/>
                </a:cxn>
              </a:cxnLst>
              <a:rect l="0" t="0" r="r" b="b"/>
              <a:pathLst>
                <a:path w="62" h="155">
                  <a:moveTo>
                    <a:pt x="0" y="155"/>
                  </a:moveTo>
                  <a:cubicBezTo>
                    <a:pt x="7" y="97"/>
                    <a:pt x="29" y="44"/>
                    <a:pt x="62" y="0"/>
                  </a:cubicBezTo>
                </a:path>
              </a:pathLst>
            </a:custGeom>
            <a:solidFill>
              <a:schemeClr val="accent2"/>
            </a:solidFill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2" name="Line 548"/>
            <p:cNvSpPr>
              <a:spLocks noChangeShapeType="1"/>
            </p:cNvSpPr>
            <p:nvPr/>
          </p:nvSpPr>
          <p:spPr bwMode="auto">
            <a:xfrm>
              <a:off x="4827588" y="1222376"/>
              <a:ext cx="112713" cy="1588"/>
            </a:xfrm>
            <a:prstGeom prst="line">
              <a:avLst/>
            </a:pr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3" name="Freeform 549"/>
            <p:cNvSpPr>
              <a:spLocks/>
            </p:cNvSpPr>
            <p:nvPr/>
          </p:nvSpPr>
          <p:spPr bwMode="auto">
            <a:xfrm>
              <a:off x="6303963" y="2028826"/>
              <a:ext cx="214313" cy="57150"/>
            </a:xfrm>
            <a:custGeom>
              <a:avLst/>
              <a:gdLst/>
              <a:ahLst/>
              <a:cxnLst>
                <a:cxn ang="0">
                  <a:pos x="164" y="0"/>
                </a:cxn>
                <a:cxn ang="0">
                  <a:pos x="0" y="44"/>
                </a:cxn>
              </a:cxnLst>
              <a:rect l="0" t="0" r="r" b="b"/>
              <a:pathLst>
                <a:path w="164" h="44">
                  <a:moveTo>
                    <a:pt x="164" y="0"/>
                  </a:moveTo>
                  <a:cubicBezTo>
                    <a:pt x="116" y="28"/>
                    <a:pt x="60" y="44"/>
                    <a:pt x="0" y="44"/>
                  </a:cubicBezTo>
                </a:path>
              </a:pathLst>
            </a:custGeom>
            <a:solidFill>
              <a:schemeClr val="accent2"/>
            </a:solidFill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4" name="Freeform 550"/>
            <p:cNvSpPr>
              <a:spLocks/>
            </p:cNvSpPr>
            <p:nvPr/>
          </p:nvSpPr>
          <p:spPr bwMode="auto">
            <a:xfrm>
              <a:off x="6588125" y="1963738"/>
              <a:ext cx="15875" cy="14288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0" y="11"/>
                </a:cxn>
              </a:cxnLst>
              <a:rect l="0" t="0" r="r" b="b"/>
              <a:pathLst>
                <a:path w="12" h="11">
                  <a:moveTo>
                    <a:pt x="12" y="0"/>
                  </a:moveTo>
                  <a:cubicBezTo>
                    <a:pt x="8" y="4"/>
                    <a:pt x="4" y="7"/>
                    <a:pt x="0" y="11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5" name="Freeform 551"/>
            <p:cNvSpPr>
              <a:spLocks/>
            </p:cNvSpPr>
            <p:nvPr/>
          </p:nvSpPr>
          <p:spPr bwMode="auto">
            <a:xfrm>
              <a:off x="6650038" y="1706563"/>
              <a:ext cx="82550" cy="2032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155"/>
                </a:cxn>
              </a:cxnLst>
              <a:rect l="0" t="0" r="r" b="b"/>
              <a:pathLst>
                <a:path w="62" h="155">
                  <a:moveTo>
                    <a:pt x="62" y="0"/>
                  </a:moveTo>
                  <a:cubicBezTo>
                    <a:pt x="55" y="58"/>
                    <a:pt x="33" y="111"/>
                    <a:pt x="0" y="155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6" name="Line 552"/>
            <p:cNvSpPr>
              <a:spLocks noChangeShapeType="1"/>
            </p:cNvSpPr>
            <p:nvPr/>
          </p:nvSpPr>
          <p:spPr bwMode="auto">
            <a:xfrm flipH="1">
              <a:off x="6129338" y="2085976"/>
              <a:ext cx="112713" cy="1588"/>
            </a:xfrm>
            <a:prstGeom prst="line">
              <a:avLst/>
            </a:pr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7" name="Secondary lines C"/>
          <p:cNvGrpSpPr/>
          <p:nvPr/>
        </p:nvGrpSpPr>
        <p:grpSpPr>
          <a:xfrm>
            <a:off x="6059488" y="2927351"/>
            <a:ext cx="2395538" cy="863600"/>
            <a:chOff x="4337050" y="2146301"/>
            <a:chExt cx="2395538" cy="863600"/>
          </a:xfrm>
        </p:grpSpPr>
        <p:sp>
          <p:nvSpPr>
            <p:cNvPr id="348" name="Freeform 553"/>
            <p:cNvSpPr>
              <a:spLocks/>
            </p:cNvSpPr>
            <p:nvPr/>
          </p:nvSpPr>
          <p:spPr bwMode="auto">
            <a:xfrm>
              <a:off x="4549775" y="2146301"/>
              <a:ext cx="215900" cy="58738"/>
            </a:xfrm>
            <a:custGeom>
              <a:avLst/>
              <a:gdLst/>
              <a:ahLst/>
              <a:cxnLst>
                <a:cxn ang="0">
                  <a:pos x="0" y="44"/>
                </a:cxn>
                <a:cxn ang="0">
                  <a:pos x="164" y="0"/>
                </a:cxn>
              </a:cxnLst>
              <a:rect l="0" t="0" r="r" b="b"/>
              <a:pathLst>
                <a:path w="164" h="44">
                  <a:moveTo>
                    <a:pt x="0" y="44"/>
                  </a:moveTo>
                  <a:cubicBezTo>
                    <a:pt x="48" y="16"/>
                    <a:pt x="104" y="0"/>
                    <a:pt x="164" y="0"/>
                  </a:cubicBezTo>
                </a:path>
              </a:pathLst>
            </a:custGeom>
            <a:solidFill>
              <a:schemeClr val="accent2"/>
            </a:solidFill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9" name="Freeform 554"/>
            <p:cNvSpPr>
              <a:spLocks/>
            </p:cNvSpPr>
            <p:nvPr/>
          </p:nvSpPr>
          <p:spPr bwMode="auto">
            <a:xfrm>
              <a:off x="4465638" y="2254251"/>
              <a:ext cx="14288" cy="12700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11" y="0"/>
                </a:cxn>
              </a:cxnLst>
              <a:rect l="0" t="0" r="r" b="b"/>
              <a:pathLst>
                <a:path w="11" h="10">
                  <a:moveTo>
                    <a:pt x="0" y="10"/>
                  </a:moveTo>
                  <a:cubicBezTo>
                    <a:pt x="3" y="7"/>
                    <a:pt x="7" y="3"/>
                    <a:pt x="11" y="0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0" name="Freeform 555"/>
            <p:cNvSpPr>
              <a:spLocks/>
            </p:cNvSpPr>
            <p:nvPr/>
          </p:nvSpPr>
          <p:spPr bwMode="auto">
            <a:xfrm>
              <a:off x="4337050" y="2320926"/>
              <a:ext cx="80963" cy="203200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62" y="0"/>
                </a:cxn>
              </a:cxnLst>
              <a:rect l="0" t="0" r="r" b="b"/>
              <a:pathLst>
                <a:path w="62" h="155">
                  <a:moveTo>
                    <a:pt x="0" y="155"/>
                  </a:moveTo>
                  <a:cubicBezTo>
                    <a:pt x="7" y="98"/>
                    <a:pt x="29" y="45"/>
                    <a:pt x="62" y="0"/>
                  </a:cubicBezTo>
                </a:path>
              </a:pathLst>
            </a:custGeom>
            <a:solidFill>
              <a:schemeClr val="accent2"/>
            </a:solidFill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1" name="Line 556"/>
            <p:cNvSpPr>
              <a:spLocks noChangeShapeType="1"/>
            </p:cNvSpPr>
            <p:nvPr/>
          </p:nvSpPr>
          <p:spPr bwMode="auto">
            <a:xfrm>
              <a:off x="4827588" y="2146301"/>
              <a:ext cx="112713" cy="1588"/>
            </a:xfrm>
            <a:prstGeom prst="line">
              <a:avLst/>
            </a:pr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2" name="Freeform 557"/>
            <p:cNvSpPr>
              <a:spLocks/>
            </p:cNvSpPr>
            <p:nvPr/>
          </p:nvSpPr>
          <p:spPr bwMode="auto">
            <a:xfrm>
              <a:off x="6303963" y="2949576"/>
              <a:ext cx="214313" cy="58738"/>
            </a:xfrm>
            <a:custGeom>
              <a:avLst/>
              <a:gdLst/>
              <a:ahLst/>
              <a:cxnLst>
                <a:cxn ang="0">
                  <a:pos x="164" y="0"/>
                </a:cxn>
                <a:cxn ang="0">
                  <a:pos x="0" y="44"/>
                </a:cxn>
              </a:cxnLst>
              <a:rect l="0" t="0" r="r" b="b"/>
              <a:pathLst>
                <a:path w="164" h="44">
                  <a:moveTo>
                    <a:pt x="164" y="0"/>
                  </a:moveTo>
                  <a:cubicBezTo>
                    <a:pt x="116" y="28"/>
                    <a:pt x="60" y="44"/>
                    <a:pt x="0" y="44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3" name="Freeform 558"/>
            <p:cNvSpPr>
              <a:spLocks/>
            </p:cNvSpPr>
            <p:nvPr/>
          </p:nvSpPr>
          <p:spPr bwMode="auto">
            <a:xfrm>
              <a:off x="6588125" y="2887663"/>
              <a:ext cx="15875" cy="1270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0" y="10"/>
                </a:cxn>
              </a:cxnLst>
              <a:rect l="0" t="0" r="r" b="b"/>
              <a:pathLst>
                <a:path w="12" h="10">
                  <a:moveTo>
                    <a:pt x="12" y="0"/>
                  </a:moveTo>
                  <a:cubicBezTo>
                    <a:pt x="8" y="3"/>
                    <a:pt x="4" y="7"/>
                    <a:pt x="0" y="10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4" name="Freeform 559"/>
            <p:cNvSpPr>
              <a:spLocks/>
            </p:cNvSpPr>
            <p:nvPr/>
          </p:nvSpPr>
          <p:spPr bwMode="auto">
            <a:xfrm>
              <a:off x="6650038" y="2630488"/>
              <a:ext cx="82550" cy="2032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155"/>
                </a:cxn>
              </a:cxnLst>
              <a:rect l="0" t="0" r="r" b="b"/>
              <a:pathLst>
                <a:path w="62" h="155">
                  <a:moveTo>
                    <a:pt x="62" y="0"/>
                  </a:moveTo>
                  <a:cubicBezTo>
                    <a:pt x="55" y="57"/>
                    <a:pt x="33" y="110"/>
                    <a:pt x="0" y="155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5" name="Line 560"/>
            <p:cNvSpPr>
              <a:spLocks noChangeShapeType="1"/>
            </p:cNvSpPr>
            <p:nvPr/>
          </p:nvSpPr>
          <p:spPr bwMode="auto">
            <a:xfrm flipH="1">
              <a:off x="6129338" y="3008313"/>
              <a:ext cx="112713" cy="1588"/>
            </a:xfrm>
            <a:prstGeom prst="line">
              <a:avLst/>
            </a:pr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56" name="Secondary lines D"/>
          <p:cNvGrpSpPr/>
          <p:nvPr/>
        </p:nvGrpSpPr>
        <p:grpSpPr>
          <a:xfrm>
            <a:off x="6059488" y="3849688"/>
            <a:ext cx="2395538" cy="865188"/>
            <a:chOff x="4337050" y="3068638"/>
            <a:chExt cx="2395538" cy="865188"/>
          </a:xfrm>
        </p:grpSpPr>
        <p:sp>
          <p:nvSpPr>
            <p:cNvPr id="357" name="Freeform 561"/>
            <p:cNvSpPr>
              <a:spLocks/>
            </p:cNvSpPr>
            <p:nvPr/>
          </p:nvSpPr>
          <p:spPr bwMode="auto">
            <a:xfrm>
              <a:off x="4549775" y="3068638"/>
              <a:ext cx="215900" cy="57150"/>
            </a:xfrm>
            <a:custGeom>
              <a:avLst/>
              <a:gdLst/>
              <a:ahLst/>
              <a:cxnLst>
                <a:cxn ang="0">
                  <a:pos x="0" y="44"/>
                </a:cxn>
                <a:cxn ang="0">
                  <a:pos x="164" y="0"/>
                </a:cxn>
              </a:cxnLst>
              <a:rect l="0" t="0" r="r" b="b"/>
              <a:pathLst>
                <a:path w="164" h="44">
                  <a:moveTo>
                    <a:pt x="0" y="44"/>
                  </a:moveTo>
                  <a:cubicBezTo>
                    <a:pt x="48" y="16"/>
                    <a:pt x="104" y="0"/>
                    <a:pt x="164" y="0"/>
                  </a:cubicBezTo>
                </a:path>
              </a:pathLst>
            </a:custGeom>
            <a:solidFill>
              <a:schemeClr val="accent2"/>
            </a:solidFill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" name="Freeform 562"/>
            <p:cNvSpPr>
              <a:spLocks/>
            </p:cNvSpPr>
            <p:nvPr/>
          </p:nvSpPr>
          <p:spPr bwMode="auto">
            <a:xfrm>
              <a:off x="4465638" y="3176588"/>
              <a:ext cx="14288" cy="1428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11" y="0"/>
                </a:cxn>
              </a:cxnLst>
              <a:rect l="0" t="0" r="r" b="b"/>
              <a:pathLst>
                <a:path w="11" h="11">
                  <a:moveTo>
                    <a:pt x="0" y="11"/>
                  </a:moveTo>
                  <a:cubicBezTo>
                    <a:pt x="3" y="7"/>
                    <a:pt x="7" y="4"/>
                    <a:pt x="11" y="0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9" name="Freeform 563"/>
            <p:cNvSpPr>
              <a:spLocks/>
            </p:cNvSpPr>
            <p:nvPr/>
          </p:nvSpPr>
          <p:spPr bwMode="auto">
            <a:xfrm>
              <a:off x="4337050" y="3244851"/>
              <a:ext cx="80963" cy="203200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62" y="0"/>
                </a:cxn>
              </a:cxnLst>
              <a:rect l="0" t="0" r="r" b="b"/>
              <a:pathLst>
                <a:path w="62" h="155">
                  <a:moveTo>
                    <a:pt x="0" y="155"/>
                  </a:moveTo>
                  <a:cubicBezTo>
                    <a:pt x="7" y="97"/>
                    <a:pt x="29" y="44"/>
                    <a:pt x="62" y="0"/>
                  </a:cubicBezTo>
                </a:path>
              </a:pathLst>
            </a:custGeom>
            <a:solidFill>
              <a:schemeClr val="accent2"/>
            </a:solidFill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0" name="Line 564"/>
            <p:cNvSpPr>
              <a:spLocks noChangeShapeType="1"/>
            </p:cNvSpPr>
            <p:nvPr/>
          </p:nvSpPr>
          <p:spPr bwMode="auto">
            <a:xfrm>
              <a:off x="4827588" y="3068638"/>
              <a:ext cx="112713" cy="1588"/>
            </a:xfrm>
            <a:prstGeom prst="line">
              <a:avLst/>
            </a:pr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1" name="Freeform 565"/>
            <p:cNvSpPr>
              <a:spLocks/>
            </p:cNvSpPr>
            <p:nvPr/>
          </p:nvSpPr>
          <p:spPr bwMode="auto">
            <a:xfrm>
              <a:off x="6303963" y="3873501"/>
              <a:ext cx="214313" cy="58738"/>
            </a:xfrm>
            <a:custGeom>
              <a:avLst/>
              <a:gdLst/>
              <a:ahLst/>
              <a:cxnLst>
                <a:cxn ang="0">
                  <a:pos x="164" y="0"/>
                </a:cxn>
                <a:cxn ang="0">
                  <a:pos x="0" y="44"/>
                </a:cxn>
              </a:cxnLst>
              <a:rect l="0" t="0" r="r" b="b"/>
              <a:pathLst>
                <a:path w="164" h="44">
                  <a:moveTo>
                    <a:pt x="164" y="0"/>
                  </a:moveTo>
                  <a:cubicBezTo>
                    <a:pt x="116" y="28"/>
                    <a:pt x="60" y="44"/>
                    <a:pt x="0" y="44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2" name="Freeform 566"/>
            <p:cNvSpPr>
              <a:spLocks/>
            </p:cNvSpPr>
            <p:nvPr/>
          </p:nvSpPr>
          <p:spPr bwMode="auto">
            <a:xfrm>
              <a:off x="6588125" y="3810001"/>
              <a:ext cx="15875" cy="14288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0" y="11"/>
                </a:cxn>
              </a:cxnLst>
              <a:rect l="0" t="0" r="r" b="b"/>
              <a:pathLst>
                <a:path w="12" h="11">
                  <a:moveTo>
                    <a:pt x="12" y="0"/>
                  </a:moveTo>
                  <a:cubicBezTo>
                    <a:pt x="8" y="4"/>
                    <a:pt x="4" y="7"/>
                    <a:pt x="0" y="11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3" name="Freeform 567"/>
            <p:cNvSpPr>
              <a:spLocks/>
            </p:cNvSpPr>
            <p:nvPr/>
          </p:nvSpPr>
          <p:spPr bwMode="auto">
            <a:xfrm>
              <a:off x="6650038" y="3551238"/>
              <a:ext cx="82550" cy="204788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155"/>
                </a:cxn>
              </a:cxnLst>
              <a:rect l="0" t="0" r="r" b="b"/>
              <a:pathLst>
                <a:path w="62" h="155">
                  <a:moveTo>
                    <a:pt x="62" y="0"/>
                  </a:moveTo>
                  <a:cubicBezTo>
                    <a:pt x="55" y="58"/>
                    <a:pt x="33" y="111"/>
                    <a:pt x="0" y="155"/>
                  </a:cubicBezTo>
                </a:path>
              </a:pathLst>
            </a:custGeom>
            <a:solidFill>
              <a:schemeClr val="accent2"/>
            </a:solidFill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4" name="Line 568"/>
            <p:cNvSpPr>
              <a:spLocks noChangeShapeType="1"/>
            </p:cNvSpPr>
            <p:nvPr/>
          </p:nvSpPr>
          <p:spPr bwMode="auto">
            <a:xfrm flipH="1">
              <a:off x="6129338" y="3932238"/>
              <a:ext cx="112713" cy="1588"/>
            </a:xfrm>
            <a:prstGeom prst="line">
              <a:avLst/>
            </a:pr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65" name="Secondary lines E"/>
          <p:cNvGrpSpPr/>
          <p:nvPr/>
        </p:nvGrpSpPr>
        <p:grpSpPr>
          <a:xfrm>
            <a:off x="5990466" y="4755357"/>
            <a:ext cx="2395538" cy="862013"/>
            <a:chOff x="4337050" y="3992563"/>
            <a:chExt cx="2395538" cy="862013"/>
          </a:xfrm>
        </p:grpSpPr>
        <p:sp>
          <p:nvSpPr>
            <p:cNvPr id="366" name="Freeform 569"/>
            <p:cNvSpPr>
              <a:spLocks/>
            </p:cNvSpPr>
            <p:nvPr/>
          </p:nvSpPr>
          <p:spPr bwMode="auto">
            <a:xfrm>
              <a:off x="4549775" y="3992563"/>
              <a:ext cx="215900" cy="57150"/>
            </a:xfrm>
            <a:custGeom>
              <a:avLst/>
              <a:gdLst/>
              <a:ahLst/>
              <a:cxnLst>
                <a:cxn ang="0">
                  <a:pos x="0" y="44"/>
                </a:cxn>
                <a:cxn ang="0">
                  <a:pos x="164" y="0"/>
                </a:cxn>
              </a:cxnLst>
              <a:rect l="0" t="0" r="r" b="b"/>
              <a:pathLst>
                <a:path w="164" h="44">
                  <a:moveTo>
                    <a:pt x="0" y="44"/>
                  </a:moveTo>
                  <a:cubicBezTo>
                    <a:pt x="48" y="16"/>
                    <a:pt x="104" y="0"/>
                    <a:pt x="164" y="0"/>
                  </a:cubicBezTo>
                </a:path>
              </a:pathLst>
            </a:custGeom>
            <a:solidFill>
              <a:schemeClr val="accent2"/>
            </a:solidFill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7" name="Freeform 570"/>
            <p:cNvSpPr>
              <a:spLocks/>
            </p:cNvSpPr>
            <p:nvPr/>
          </p:nvSpPr>
          <p:spPr bwMode="auto">
            <a:xfrm>
              <a:off x="4465638" y="4100513"/>
              <a:ext cx="14288" cy="12700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11" y="0"/>
                </a:cxn>
              </a:cxnLst>
              <a:rect l="0" t="0" r="r" b="b"/>
              <a:pathLst>
                <a:path w="11" h="10">
                  <a:moveTo>
                    <a:pt x="0" y="10"/>
                  </a:moveTo>
                  <a:cubicBezTo>
                    <a:pt x="3" y="7"/>
                    <a:pt x="7" y="3"/>
                    <a:pt x="11" y="0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8" name="Freeform 571"/>
            <p:cNvSpPr>
              <a:spLocks/>
            </p:cNvSpPr>
            <p:nvPr/>
          </p:nvSpPr>
          <p:spPr bwMode="auto">
            <a:xfrm>
              <a:off x="4337050" y="4167188"/>
              <a:ext cx="80963" cy="203200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62" y="0"/>
                </a:cxn>
              </a:cxnLst>
              <a:rect l="0" t="0" r="r" b="b"/>
              <a:pathLst>
                <a:path w="62" h="155">
                  <a:moveTo>
                    <a:pt x="0" y="155"/>
                  </a:moveTo>
                  <a:cubicBezTo>
                    <a:pt x="7" y="98"/>
                    <a:pt x="29" y="45"/>
                    <a:pt x="62" y="0"/>
                  </a:cubicBezTo>
                </a:path>
              </a:pathLst>
            </a:custGeom>
            <a:solidFill>
              <a:schemeClr val="accent2"/>
            </a:solidFill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9" name="Line 572"/>
            <p:cNvSpPr>
              <a:spLocks noChangeShapeType="1"/>
            </p:cNvSpPr>
            <p:nvPr/>
          </p:nvSpPr>
          <p:spPr bwMode="auto">
            <a:xfrm>
              <a:off x="4827588" y="3992563"/>
              <a:ext cx="112713" cy="1588"/>
            </a:xfrm>
            <a:prstGeom prst="line">
              <a:avLst/>
            </a:pr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0" name="Freeform 573"/>
            <p:cNvSpPr>
              <a:spLocks/>
            </p:cNvSpPr>
            <p:nvPr/>
          </p:nvSpPr>
          <p:spPr bwMode="auto">
            <a:xfrm>
              <a:off x="6303963" y="4795838"/>
              <a:ext cx="214313" cy="57150"/>
            </a:xfrm>
            <a:custGeom>
              <a:avLst/>
              <a:gdLst/>
              <a:ahLst/>
              <a:cxnLst>
                <a:cxn ang="0">
                  <a:pos x="164" y="0"/>
                </a:cxn>
                <a:cxn ang="0">
                  <a:pos x="0" y="44"/>
                </a:cxn>
              </a:cxnLst>
              <a:rect l="0" t="0" r="r" b="b"/>
              <a:pathLst>
                <a:path w="164" h="44">
                  <a:moveTo>
                    <a:pt x="164" y="0"/>
                  </a:moveTo>
                  <a:cubicBezTo>
                    <a:pt x="116" y="28"/>
                    <a:pt x="60" y="44"/>
                    <a:pt x="0" y="44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1" name="Freeform 574"/>
            <p:cNvSpPr>
              <a:spLocks/>
            </p:cNvSpPr>
            <p:nvPr/>
          </p:nvSpPr>
          <p:spPr bwMode="auto">
            <a:xfrm>
              <a:off x="6588125" y="4732338"/>
              <a:ext cx="15875" cy="14288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0" y="10"/>
                </a:cxn>
              </a:cxnLst>
              <a:rect l="0" t="0" r="r" b="b"/>
              <a:pathLst>
                <a:path w="12" h="10">
                  <a:moveTo>
                    <a:pt x="12" y="0"/>
                  </a:moveTo>
                  <a:cubicBezTo>
                    <a:pt x="8" y="3"/>
                    <a:pt x="4" y="7"/>
                    <a:pt x="0" y="10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2" name="Freeform 575"/>
            <p:cNvSpPr>
              <a:spLocks/>
            </p:cNvSpPr>
            <p:nvPr/>
          </p:nvSpPr>
          <p:spPr bwMode="auto">
            <a:xfrm>
              <a:off x="6650038" y="4475163"/>
              <a:ext cx="82550" cy="2032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155"/>
                </a:cxn>
              </a:cxnLst>
              <a:rect l="0" t="0" r="r" b="b"/>
              <a:pathLst>
                <a:path w="62" h="155">
                  <a:moveTo>
                    <a:pt x="62" y="0"/>
                  </a:moveTo>
                  <a:cubicBezTo>
                    <a:pt x="55" y="57"/>
                    <a:pt x="33" y="110"/>
                    <a:pt x="0" y="155"/>
                  </a:cubicBezTo>
                </a:path>
              </a:pathLst>
            </a:custGeom>
            <a:solidFill>
              <a:schemeClr val="accent2"/>
            </a:solidFill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3" name="Line 576"/>
            <p:cNvSpPr>
              <a:spLocks noChangeShapeType="1"/>
            </p:cNvSpPr>
            <p:nvPr/>
          </p:nvSpPr>
          <p:spPr bwMode="auto">
            <a:xfrm flipH="1">
              <a:off x="6129338" y="4852988"/>
              <a:ext cx="112713" cy="1588"/>
            </a:xfrm>
            <a:prstGeom prst="line">
              <a:avLst/>
            </a:pr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74" name="B"/>
          <p:cNvSpPr>
            <a:spLocks noChangeArrowheads="1"/>
          </p:cNvSpPr>
          <p:nvPr/>
        </p:nvSpPr>
        <p:spPr bwMode="auto">
          <a:xfrm>
            <a:off x="5345382" y="2073276"/>
            <a:ext cx="1170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bel" charset="0"/>
                <a:cs typeface="Arial" pitchFamily="34" charset="0"/>
              </a:rPr>
              <a:t>B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5" name="D"/>
          <p:cNvSpPr>
            <a:spLocks noChangeArrowheads="1"/>
          </p:cNvSpPr>
          <p:nvPr/>
        </p:nvSpPr>
        <p:spPr bwMode="auto">
          <a:xfrm>
            <a:off x="5351463" y="3919538"/>
            <a:ext cx="1490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bel" charset="0"/>
                <a:cs typeface="Arial" pitchFamily="34" charset="0"/>
              </a:rPr>
              <a:t>D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6" name="C"/>
          <p:cNvSpPr>
            <a:spLocks noChangeArrowheads="1"/>
          </p:cNvSpPr>
          <p:nvPr/>
        </p:nvSpPr>
        <p:spPr bwMode="auto">
          <a:xfrm>
            <a:off x="5235576" y="2997201"/>
            <a:ext cx="1394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Abel" charset="0"/>
                <a:cs typeface="Arial" pitchFamily="34" charset="0"/>
              </a:rPr>
              <a:t>C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7" name="E"/>
          <p:cNvSpPr>
            <a:spLocks noChangeArrowheads="1"/>
          </p:cNvSpPr>
          <p:nvPr/>
        </p:nvSpPr>
        <p:spPr bwMode="auto">
          <a:xfrm>
            <a:off x="5426076" y="4846638"/>
            <a:ext cx="11221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Abel" charset="0"/>
                <a:cs typeface="Arial" pitchFamily="34" charset="0"/>
              </a:rPr>
              <a:t>E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8" name="A"/>
          <p:cNvSpPr>
            <a:spLocks noChangeArrowheads="1"/>
          </p:cNvSpPr>
          <p:nvPr/>
        </p:nvSpPr>
        <p:spPr bwMode="auto">
          <a:xfrm>
            <a:off x="5456238" y="1160463"/>
            <a:ext cx="1330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bel" charset="0"/>
                <a:cs typeface="Arial" pitchFamily="34" charset="0"/>
              </a:rPr>
              <a:t>A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79" name="Text inside A"/>
          <p:cNvGrpSpPr/>
          <p:nvPr/>
        </p:nvGrpSpPr>
        <p:grpSpPr>
          <a:xfrm>
            <a:off x="6212102" y="1096109"/>
            <a:ext cx="2318486" cy="672367"/>
            <a:chOff x="5148259" y="403226"/>
            <a:chExt cx="1455741" cy="548058"/>
          </a:xfrm>
        </p:grpSpPr>
        <p:sp>
          <p:nvSpPr>
            <p:cNvPr id="380" name="Rectangle 577"/>
            <p:cNvSpPr>
              <a:spLocks noChangeArrowheads="1"/>
            </p:cNvSpPr>
            <p:nvPr/>
          </p:nvSpPr>
          <p:spPr bwMode="auto">
            <a:xfrm>
              <a:off x="5338763" y="403226"/>
              <a:ext cx="804194" cy="250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ru-RU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000" b="1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ОСНОВНАЯ ШКОЛА</a:t>
              </a:r>
              <a:endParaRPr kumimoji="0" lang="ru-RU" sz="1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1" name="Oval 578"/>
            <p:cNvSpPr>
              <a:spLocks noChangeArrowheads="1"/>
            </p:cNvSpPr>
            <p:nvPr/>
          </p:nvSpPr>
          <p:spPr bwMode="auto">
            <a:xfrm>
              <a:off x="5249863" y="449263"/>
              <a:ext cx="52388" cy="5238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2" name="TextBox 04"/>
            <p:cNvSpPr txBox="1"/>
            <p:nvPr/>
          </p:nvSpPr>
          <p:spPr>
            <a:xfrm>
              <a:off x="5148259" y="574973"/>
              <a:ext cx="1455741" cy="3763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accent4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получили </a:t>
              </a:r>
              <a:r>
                <a:rPr lang="ru-RU" sz="1200" b="1" dirty="0" smtClean="0">
                  <a:solidFill>
                    <a:schemeClr val="accent4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аттестат  - </a:t>
              </a:r>
            </a:p>
            <a:p>
              <a:pPr algn="ctr"/>
              <a:r>
                <a:rPr lang="ru-RU" sz="1200" b="1" dirty="0" smtClean="0">
                  <a:solidFill>
                    <a:schemeClr val="accent4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100 ЧЕЛОВЕК</a:t>
              </a:r>
              <a:endParaRPr lang="ru-RU" sz="1200" b="1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83" name="Text inside B"/>
          <p:cNvGrpSpPr/>
          <p:nvPr/>
        </p:nvGrpSpPr>
        <p:grpSpPr>
          <a:xfrm>
            <a:off x="6296531" y="2109787"/>
            <a:ext cx="2460972" cy="711492"/>
            <a:chOff x="5249863" y="1328738"/>
            <a:chExt cx="1354137" cy="550105"/>
          </a:xfrm>
        </p:grpSpPr>
        <p:sp>
          <p:nvSpPr>
            <p:cNvPr id="384" name="Rectangle 579"/>
            <p:cNvSpPr>
              <a:spLocks noChangeArrowheads="1"/>
            </p:cNvSpPr>
            <p:nvPr/>
          </p:nvSpPr>
          <p:spPr bwMode="auto">
            <a:xfrm>
              <a:off x="5338763" y="1328738"/>
              <a:ext cx="636836" cy="2379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Light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exa Light" charset="0"/>
                  <a:cs typeface="Arial" pitchFamily="34" charset="0"/>
                </a:rPr>
                <a:t>СРЕДНЯЯ ШКОЛА</a:t>
              </a:r>
              <a:endParaRPr kumimoji="0" lang="ru-RU" sz="1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5" name="Oval 580"/>
            <p:cNvSpPr>
              <a:spLocks noChangeArrowheads="1"/>
            </p:cNvSpPr>
            <p:nvPr/>
          </p:nvSpPr>
          <p:spPr bwMode="auto">
            <a:xfrm>
              <a:off x="5249863" y="1371601"/>
              <a:ext cx="52388" cy="53975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6" name="TextBox 04"/>
            <p:cNvSpPr txBox="1"/>
            <p:nvPr/>
          </p:nvSpPr>
          <p:spPr>
            <a:xfrm>
              <a:off x="5249863" y="1521897"/>
              <a:ext cx="1354137" cy="356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получили аттестат  - </a:t>
              </a:r>
              <a:endParaRPr lang="ru-RU" sz="1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1200" b="1" dirty="0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25 </a:t>
              </a:r>
              <a:r>
                <a:rPr lang="ru-RU" sz="1200" b="1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ЧЕЛОВЕК</a:t>
              </a:r>
            </a:p>
          </p:txBody>
        </p:sp>
      </p:grpSp>
      <p:grpSp>
        <p:nvGrpSpPr>
          <p:cNvPr id="387" name="Text inside C"/>
          <p:cNvGrpSpPr/>
          <p:nvPr/>
        </p:nvGrpSpPr>
        <p:grpSpPr>
          <a:xfrm>
            <a:off x="6159629" y="3030538"/>
            <a:ext cx="2360310" cy="828378"/>
            <a:chOff x="5249863" y="2249488"/>
            <a:chExt cx="1381364" cy="828378"/>
          </a:xfrm>
        </p:grpSpPr>
        <p:sp>
          <p:nvSpPr>
            <p:cNvPr id="388" name="Rectangle 581"/>
            <p:cNvSpPr>
              <a:spLocks noChangeArrowheads="1"/>
            </p:cNvSpPr>
            <p:nvPr/>
          </p:nvSpPr>
          <p:spPr bwMode="auto">
            <a:xfrm>
              <a:off x="5338763" y="2249488"/>
              <a:ext cx="1261815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Nexa Light" charset="0"/>
                  <a:cs typeface="Arial" pitchFamily="34" charset="0"/>
                </a:rPr>
                <a:t>ОСВОБОЖДЕНЫ ОТ ЭКЗАМЕНОВ</a:t>
              </a:r>
              <a:endParaRPr kumimoji="0" lang="ru-RU" sz="18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9" name="Oval 582"/>
            <p:cNvSpPr>
              <a:spLocks noChangeArrowheads="1"/>
            </p:cNvSpPr>
            <p:nvPr/>
          </p:nvSpPr>
          <p:spPr bwMode="auto">
            <a:xfrm>
              <a:off x="5249863" y="2295526"/>
              <a:ext cx="52388" cy="523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0" name="TextBox 04"/>
            <p:cNvSpPr txBox="1"/>
            <p:nvPr/>
          </p:nvSpPr>
          <p:spPr>
            <a:xfrm>
              <a:off x="5357844" y="2431535"/>
              <a:ext cx="12733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 ЧЕЛОВЕК: </a:t>
              </a:r>
            </a:p>
            <a:p>
              <a:pPr algn="ctr"/>
              <a:r>
                <a:rPr lang="ru-RU" sz="1200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 ч. -9 КЛАСС</a:t>
              </a:r>
            </a:p>
            <a:p>
              <a:pPr algn="ctr"/>
              <a:r>
                <a:rPr lang="ru-RU" sz="1200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 ч.  - 11КЛАСС</a:t>
              </a:r>
              <a:endParaRPr lang="ru-RU" sz="1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91" name="Text inside D"/>
          <p:cNvGrpSpPr/>
          <p:nvPr/>
        </p:nvGrpSpPr>
        <p:grpSpPr>
          <a:xfrm>
            <a:off x="6296531" y="3912942"/>
            <a:ext cx="2091141" cy="716467"/>
            <a:chOff x="5182646" y="3171826"/>
            <a:chExt cx="1517721" cy="716467"/>
          </a:xfrm>
        </p:grpSpPr>
        <p:sp>
          <p:nvSpPr>
            <p:cNvPr id="392" name="Rectangle 583"/>
            <p:cNvSpPr>
              <a:spLocks noChangeArrowheads="1"/>
            </p:cNvSpPr>
            <p:nvPr/>
          </p:nvSpPr>
          <p:spPr bwMode="auto">
            <a:xfrm>
              <a:off x="5321694" y="3171826"/>
              <a:ext cx="137867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ru-RU" sz="1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000" b="1" dirty="0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АТТЕСТАТ С ОТЛИЧИЕМ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ЗА</a:t>
              </a:r>
              <a:r>
                <a:rPr kumimoji="0" lang="ru-RU" sz="1000" b="1" i="0" u="none" strike="noStrike" cap="none" normalizeH="0" dirty="0" smtClean="0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КУРС ОСНОВНОЙ ШКОЛЫ</a:t>
              </a:r>
              <a:endParaRPr kumimoji="0" lang="ru-RU" sz="18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3" name="Oval 584"/>
            <p:cNvSpPr>
              <a:spLocks noChangeArrowheads="1"/>
            </p:cNvSpPr>
            <p:nvPr/>
          </p:nvSpPr>
          <p:spPr bwMode="auto">
            <a:xfrm>
              <a:off x="5249863" y="3216276"/>
              <a:ext cx="52388" cy="53975"/>
            </a:xfrm>
            <a:prstGeom prst="ellipse">
              <a:avLst/>
            </a:pr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4" name="TextBox 04"/>
            <p:cNvSpPr txBox="1"/>
            <p:nvPr/>
          </p:nvSpPr>
          <p:spPr>
            <a:xfrm>
              <a:off x="5182646" y="3426628"/>
              <a:ext cx="14557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1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1200" b="1" dirty="0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 ЧЕЛОВЕК</a:t>
              </a:r>
              <a:r>
                <a:rPr lang="en-US" sz="1200" b="1" dirty="0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  <a:endParaRPr lang="ru-RU" sz="1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95" name="Text inside E"/>
          <p:cNvGrpSpPr/>
          <p:nvPr/>
        </p:nvGrpSpPr>
        <p:grpSpPr>
          <a:xfrm>
            <a:off x="6890134" y="4921251"/>
            <a:ext cx="1455741" cy="528584"/>
            <a:chOff x="5167696" y="4140201"/>
            <a:chExt cx="1455741" cy="528584"/>
          </a:xfrm>
        </p:grpSpPr>
        <p:sp>
          <p:nvSpPr>
            <p:cNvPr id="397" name="Oval 586"/>
            <p:cNvSpPr>
              <a:spLocks noChangeArrowheads="1"/>
            </p:cNvSpPr>
            <p:nvPr/>
          </p:nvSpPr>
          <p:spPr bwMode="auto">
            <a:xfrm>
              <a:off x="5249863" y="4140201"/>
              <a:ext cx="52388" cy="52388"/>
            </a:xfrm>
            <a:prstGeom prst="ellipse">
              <a:avLst/>
            </a:pr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8" name="TextBox 04"/>
            <p:cNvSpPr txBox="1"/>
            <p:nvPr/>
          </p:nvSpPr>
          <p:spPr>
            <a:xfrm>
              <a:off x="5167696" y="4391786"/>
              <a:ext cx="14557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 ЧЕЛОВЕКА</a:t>
              </a:r>
              <a:endParaRPr lang="ru-RU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99" name="Main circle"/>
          <p:cNvGrpSpPr/>
          <p:nvPr/>
        </p:nvGrpSpPr>
        <p:grpSpPr>
          <a:xfrm>
            <a:off x="2950590" y="2644846"/>
            <a:ext cx="1919861" cy="1687442"/>
            <a:chOff x="1717677" y="1863796"/>
            <a:chExt cx="1430336" cy="1428610"/>
          </a:xfrm>
        </p:grpSpPr>
        <p:sp>
          <p:nvSpPr>
            <p:cNvPr id="400" name="Freeform 450"/>
            <p:cNvSpPr>
              <a:spLocks/>
            </p:cNvSpPr>
            <p:nvPr/>
          </p:nvSpPr>
          <p:spPr bwMode="auto">
            <a:xfrm>
              <a:off x="2109788" y="2947988"/>
              <a:ext cx="433388" cy="120650"/>
            </a:xfrm>
            <a:custGeom>
              <a:avLst/>
              <a:gdLst/>
              <a:ahLst/>
              <a:cxnLst>
                <a:cxn ang="0">
                  <a:pos x="330" y="82"/>
                </a:cxn>
                <a:cxn ang="0">
                  <a:pos x="246" y="92"/>
                </a:cxn>
                <a:cxn ang="0">
                  <a:pos x="0" y="0"/>
                </a:cxn>
              </a:cxnLst>
              <a:rect l="0" t="0" r="r" b="b"/>
              <a:pathLst>
                <a:path w="330" h="92">
                  <a:moveTo>
                    <a:pt x="330" y="82"/>
                  </a:moveTo>
                  <a:cubicBezTo>
                    <a:pt x="303" y="89"/>
                    <a:pt x="275" y="92"/>
                    <a:pt x="246" y="92"/>
                  </a:cubicBezTo>
                  <a:cubicBezTo>
                    <a:pt x="152" y="92"/>
                    <a:pt x="66" y="57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1" name="Freeform 451"/>
            <p:cNvSpPr>
              <a:spLocks/>
            </p:cNvSpPr>
            <p:nvPr/>
          </p:nvSpPr>
          <p:spPr bwMode="auto">
            <a:xfrm>
              <a:off x="2393950" y="2082801"/>
              <a:ext cx="363538" cy="12223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0" y="0"/>
                </a:cxn>
                <a:cxn ang="0">
                  <a:pos x="276" y="92"/>
                </a:cxn>
              </a:cxnLst>
              <a:rect l="0" t="0" r="r" b="b"/>
              <a:pathLst>
                <a:path w="276" h="92">
                  <a:moveTo>
                    <a:pt x="0" y="1"/>
                  </a:moveTo>
                  <a:cubicBezTo>
                    <a:pt x="10" y="1"/>
                    <a:pt x="20" y="0"/>
                    <a:pt x="30" y="0"/>
                  </a:cubicBezTo>
                  <a:cubicBezTo>
                    <a:pt x="124" y="0"/>
                    <a:pt x="210" y="35"/>
                    <a:pt x="276" y="92"/>
                  </a:cubicBezTo>
                </a:path>
              </a:pathLst>
            </a:custGeom>
            <a:noFill/>
            <a:ln w="12700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2" name="Oval 452"/>
            <p:cNvSpPr>
              <a:spLocks noChangeArrowheads="1"/>
            </p:cNvSpPr>
            <p:nvPr/>
          </p:nvSpPr>
          <p:spPr bwMode="auto">
            <a:xfrm>
              <a:off x="1776413" y="1920876"/>
              <a:ext cx="1314450" cy="1312863"/>
            </a:xfrm>
            <a:prstGeom prst="ellipse">
              <a:avLst/>
            </a:prstGeom>
            <a:noFill/>
            <a:ln w="12700" cap="flat">
              <a:solidFill>
                <a:schemeClr val="tx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3" name="Freeform 453"/>
            <p:cNvSpPr>
              <a:spLocks/>
            </p:cNvSpPr>
            <p:nvPr/>
          </p:nvSpPr>
          <p:spPr bwMode="auto">
            <a:xfrm>
              <a:off x="2368550" y="1920876"/>
              <a:ext cx="65088" cy="68263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0" y="52"/>
                </a:cxn>
              </a:cxnLst>
              <a:rect l="0" t="0" r="r" b="b"/>
              <a:pathLst>
                <a:path w="49" h="52">
                  <a:moveTo>
                    <a:pt x="49" y="0"/>
                  </a:moveTo>
                  <a:cubicBezTo>
                    <a:pt x="16" y="18"/>
                    <a:pt x="0" y="52"/>
                    <a:pt x="0" y="52"/>
                  </a:cubicBezTo>
                </a:path>
              </a:pathLst>
            </a:custGeom>
            <a:noFill/>
            <a:ln w="12700" cap="rnd">
              <a:solidFill>
                <a:schemeClr val="tx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4" name="Freeform 454"/>
            <p:cNvSpPr>
              <a:spLocks/>
            </p:cNvSpPr>
            <p:nvPr/>
          </p:nvSpPr>
          <p:spPr bwMode="auto">
            <a:xfrm>
              <a:off x="1776413" y="2578101"/>
              <a:ext cx="68263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49"/>
                </a:cxn>
              </a:cxnLst>
              <a:rect l="0" t="0" r="r" b="b"/>
              <a:pathLst>
                <a:path w="52" h="49">
                  <a:moveTo>
                    <a:pt x="0" y="0"/>
                  </a:moveTo>
                  <a:cubicBezTo>
                    <a:pt x="18" y="33"/>
                    <a:pt x="52" y="49"/>
                    <a:pt x="52" y="49"/>
                  </a:cubicBezTo>
                </a:path>
              </a:pathLst>
            </a:custGeom>
            <a:noFill/>
            <a:ln w="12700" cap="rnd">
              <a:solidFill>
                <a:schemeClr val="tx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5" name="Freeform 455"/>
            <p:cNvSpPr>
              <a:spLocks/>
            </p:cNvSpPr>
            <p:nvPr/>
          </p:nvSpPr>
          <p:spPr bwMode="auto">
            <a:xfrm>
              <a:off x="2433638" y="3165476"/>
              <a:ext cx="63500" cy="68263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49" y="0"/>
                </a:cxn>
              </a:cxnLst>
              <a:rect l="0" t="0" r="r" b="b"/>
              <a:pathLst>
                <a:path w="49" h="52">
                  <a:moveTo>
                    <a:pt x="0" y="52"/>
                  </a:moveTo>
                  <a:cubicBezTo>
                    <a:pt x="33" y="34"/>
                    <a:pt x="49" y="0"/>
                    <a:pt x="49" y="0"/>
                  </a:cubicBezTo>
                </a:path>
              </a:pathLst>
            </a:custGeom>
            <a:noFill/>
            <a:ln w="12700" cap="rnd">
              <a:solidFill>
                <a:schemeClr val="tx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6" name="Freeform 456"/>
            <p:cNvSpPr>
              <a:spLocks/>
            </p:cNvSpPr>
            <p:nvPr/>
          </p:nvSpPr>
          <p:spPr bwMode="auto">
            <a:xfrm>
              <a:off x="3022600" y="2513013"/>
              <a:ext cx="68263" cy="65088"/>
            </a:xfrm>
            <a:custGeom>
              <a:avLst/>
              <a:gdLst/>
              <a:ahLst/>
              <a:cxnLst>
                <a:cxn ang="0">
                  <a:pos x="52" y="49"/>
                </a:cxn>
                <a:cxn ang="0">
                  <a:pos x="0" y="0"/>
                </a:cxn>
              </a:cxnLst>
              <a:rect l="0" t="0" r="r" b="b"/>
              <a:pathLst>
                <a:path w="52" h="49">
                  <a:moveTo>
                    <a:pt x="52" y="49"/>
                  </a:moveTo>
                  <a:cubicBezTo>
                    <a:pt x="34" y="16"/>
                    <a:pt x="0" y="0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tx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7" name="Oval 452"/>
            <p:cNvSpPr>
              <a:spLocks noChangeArrowheads="1"/>
            </p:cNvSpPr>
            <p:nvPr/>
          </p:nvSpPr>
          <p:spPr bwMode="auto">
            <a:xfrm>
              <a:off x="1777206" y="1920876"/>
              <a:ext cx="1314450" cy="1312863"/>
            </a:xfrm>
            <a:prstGeom prst="ellipse">
              <a:avLst/>
            </a:prstGeom>
            <a:noFill/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ArchUp">
                <a:avLst/>
              </a:prstTxWarp>
            </a:bodyPr>
            <a:lstStyle/>
            <a:p>
              <a:r>
                <a:rPr lang="en-US" sz="900" dirty="0">
                  <a:latin typeface="Nexa Light"/>
                </a:rPr>
                <a:t> </a:t>
              </a:r>
              <a:r>
                <a:rPr lang="ru-RU" sz="900" dirty="0" smtClean="0">
                  <a:solidFill>
                    <a:srgbClr val="C00000"/>
                  </a:solidFill>
                  <a:latin typeface="Nexa Light"/>
                </a:rPr>
                <a:t>ИТОГОВАЯ</a:t>
              </a:r>
              <a:endParaRPr lang="ru-RU" sz="900" dirty="0">
                <a:solidFill>
                  <a:srgbClr val="C00000"/>
                </a:solidFill>
              </a:endParaRPr>
            </a:p>
          </p:txBody>
        </p:sp>
        <p:sp>
          <p:nvSpPr>
            <p:cNvPr id="408" name="Oval 452"/>
            <p:cNvSpPr>
              <a:spLocks noChangeArrowheads="1"/>
            </p:cNvSpPr>
            <p:nvPr/>
          </p:nvSpPr>
          <p:spPr bwMode="auto">
            <a:xfrm>
              <a:off x="1717677" y="1863796"/>
              <a:ext cx="1430336" cy="1428610"/>
            </a:xfrm>
            <a:prstGeom prst="ellipse">
              <a:avLst/>
            </a:prstGeom>
            <a:noFill/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ArchDown">
                <a:avLst/>
              </a:prstTxWarp>
            </a:bodyPr>
            <a:lstStyle/>
            <a:p>
              <a:r>
                <a:rPr lang="en-US" sz="900" dirty="0" smtClean="0">
                  <a:latin typeface="Nexa Light"/>
                </a:rPr>
                <a:t>                                </a:t>
              </a:r>
              <a:r>
                <a:rPr lang="ru-RU" sz="900" dirty="0" smtClean="0">
                  <a:solidFill>
                    <a:srgbClr val="C00000"/>
                  </a:solidFill>
                  <a:latin typeface="Nexa Light"/>
                </a:rPr>
                <a:t>АТТЕСТАЦИЯ</a:t>
              </a:r>
              <a:endParaRPr lang="ru-RU" sz="900" dirty="0">
                <a:solidFill>
                  <a:srgbClr val="C00000"/>
                </a:solidFill>
              </a:endParaRPr>
            </a:p>
          </p:txBody>
        </p:sp>
      </p:grpSp>
      <p:sp>
        <p:nvSpPr>
          <p:cNvPr id="409" name="Circle"/>
          <p:cNvSpPr/>
          <p:nvPr/>
        </p:nvSpPr>
        <p:spPr>
          <a:xfrm>
            <a:off x="3421870" y="2624945"/>
            <a:ext cx="1468412" cy="1468412"/>
          </a:xfrm>
          <a:prstGeom prst="ellipse">
            <a:avLst/>
          </a:prstGeom>
          <a:noFill/>
          <a:ln w="12700" cap="rnd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https://pbs.twimg.com/media/DCLlpTmWAAAB5Dk.jpg:lar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3991">
            <a:off x="3520202" y="2945306"/>
            <a:ext cx="750503" cy="95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8" name="Rectangle 583"/>
          <p:cNvSpPr>
            <a:spLocks noChangeArrowheads="1"/>
          </p:cNvSpPr>
          <p:nvPr/>
        </p:nvSpPr>
        <p:spPr bwMode="auto">
          <a:xfrm>
            <a:off x="6380164" y="4830763"/>
            <a:ext cx="211922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Light" charset="0"/>
                <a:cs typeface="Arial" pitchFamily="34" charset="0"/>
              </a:rPr>
              <a:t>АТТЕСТАТ С ОТЛИЧИЕМ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 КУРС СРЕДНЕЙ ШКОЛЫ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75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0" decel="1000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50" decel="1000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50" decel="1000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50" decel="1000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450" decel="10000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" grpId="0"/>
      <p:bldP spid="375" grpId="0"/>
      <p:bldP spid="376" grpId="0"/>
      <p:bldP spid="377" grpId="0"/>
      <p:bldP spid="378" grpId="0"/>
      <p:bldP spid="40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1310" y="214162"/>
            <a:ext cx="85413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Итоги успеваемости и качества знаний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за 2021/2022 </a:t>
            </a:r>
            <a:r>
              <a:rPr lang="ru-RU" sz="2400" b="1" dirty="0"/>
              <a:t>учебный год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02877" y="1538160"/>
            <a:ext cx="60324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КАЧЕСТВЕННАЯ УСПЕВАЕМОСТЬ – целевой показатель 55%</a:t>
            </a:r>
            <a:endParaRPr lang="en-US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97584" y="2074329"/>
            <a:ext cx="2102177" cy="2278243"/>
            <a:chOff x="1833880" y="1894579"/>
            <a:chExt cx="2534193" cy="2534193"/>
          </a:xfrm>
        </p:grpSpPr>
        <p:sp>
          <p:nvSpPr>
            <p:cNvPr id="6" name="Donut 5"/>
            <p:cNvSpPr/>
            <p:nvPr/>
          </p:nvSpPr>
          <p:spPr>
            <a:xfrm>
              <a:off x="1833880" y="1894579"/>
              <a:ext cx="2534193" cy="2534193"/>
            </a:xfrm>
            <a:prstGeom prst="donut">
              <a:avLst>
                <a:gd name="adj" fmla="val 797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Block Arc 6"/>
            <p:cNvSpPr/>
            <p:nvPr/>
          </p:nvSpPr>
          <p:spPr>
            <a:xfrm flipH="1">
              <a:off x="1833880" y="1894579"/>
              <a:ext cx="2534193" cy="2534193"/>
            </a:xfrm>
            <a:prstGeom prst="blockArc">
              <a:avLst>
                <a:gd name="adj1" fmla="val 692648"/>
                <a:gd name="adj2" fmla="val 13439027"/>
                <a:gd name="adj3" fmla="val 77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717659" y="2074328"/>
            <a:ext cx="1947850" cy="2278244"/>
            <a:chOff x="1833879" y="1894578"/>
            <a:chExt cx="2534194" cy="2534194"/>
          </a:xfrm>
        </p:grpSpPr>
        <p:sp>
          <p:nvSpPr>
            <p:cNvPr id="10" name="Donut 9"/>
            <p:cNvSpPr/>
            <p:nvPr/>
          </p:nvSpPr>
          <p:spPr>
            <a:xfrm>
              <a:off x="1833880" y="1894579"/>
              <a:ext cx="2534193" cy="2534193"/>
            </a:xfrm>
            <a:prstGeom prst="donut">
              <a:avLst>
                <a:gd name="adj" fmla="val 797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Block Arc 10"/>
            <p:cNvSpPr/>
            <p:nvPr/>
          </p:nvSpPr>
          <p:spPr>
            <a:xfrm flipH="1">
              <a:off x="1833879" y="1894578"/>
              <a:ext cx="2534193" cy="2534193"/>
            </a:xfrm>
            <a:prstGeom prst="blockArc">
              <a:avLst>
                <a:gd name="adj1" fmla="val 17893131"/>
                <a:gd name="adj2" fmla="val 11327765"/>
                <a:gd name="adj3" fmla="val 670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537311" y="2074328"/>
            <a:ext cx="1975093" cy="2278244"/>
            <a:chOff x="1833879" y="1894578"/>
            <a:chExt cx="2534194" cy="2534194"/>
          </a:xfrm>
        </p:grpSpPr>
        <p:sp>
          <p:nvSpPr>
            <p:cNvPr id="13" name="Donut 12"/>
            <p:cNvSpPr/>
            <p:nvPr/>
          </p:nvSpPr>
          <p:spPr>
            <a:xfrm>
              <a:off x="1833880" y="1894579"/>
              <a:ext cx="2534193" cy="2534193"/>
            </a:xfrm>
            <a:prstGeom prst="donut">
              <a:avLst>
                <a:gd name="adj" fmla="val 797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Block Arc 13"/>
            <p:cNvSpPr/>
            <p:nvPr/>
          </p:nvSpPr>
          <p:spPr>
            <a:xfrm flipH="1">
              <a:off x="1833879" y="1894578"/>
              <a:ext cx="2534193" cy="2534193"/>
            </a:xfrm>
            <a:prstGeom prst="blockArc">
              <a:avLst>
                <a:gd name="adj1" fmla="val 18789304"/>
                <a:gd name="adj2" fmla="val 10038568"/>
                <a:gd name="adj3" fmla="val 671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80861" y="2584799"/>
            <a:ext cx="942975" cy="1257300"/>
            <a:chOff x="1707815" y="2584799"/>
            <a:chExt cx="1257300" cy="1257300"/>
          </a:xfrm>
        </p:grpSpPr>
        <p:sp>
          <p:nvSpPr>
            <p:cNvPr id="15" name="Oval 14"/>
            <p:cNvSpPr/>
            <p:nvPr/>
          </p:nvSpPr>
          <p:spPr>
            <a:xfrm>
              <a:off x="1707815" y="2584799"/>
              <a:ext cx="1257300" cy="1257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769856" y="2951839"/>
              <a:ext cx="1133217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bg1"/>
                  </a:solidFill>
                  <a:latin typeface="+mj-lt"/>
                </a:rPr>
                <a:t>60</a:t>
              </a:r>
              <a:r>
                <a:rPr lang="en-US" sz="2800" b="1" dirty="0" smtClean="0">
                  <a:solidFill>
                    <a:schemeClr val="bg1"/>
                  </a:solidFill>
                  <a:latin typeface="+mj-lt"/>
                </a:rPr>
                <a:t>%</a:t>
              </a:r>
              <a:endParaRPr lang="en-US" sz="28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100513" y="2584799"/>
            <a:ext cx="942975" cy="1257300"/>
            <a:chOff x="5467350" y="2584799"/>
            <a:chExt cx="1257300" cy="1257300"/>
          </a:xfrm>
        </p:grpSpPr>
        <p:sp>
          <p:nvSpPr>
            <p:cNvPr id="16" name="Oval 15"/>
            <p:cNvSpPr/>
            <p:nvPr/>
          </p:nvSpPr>
          <p:spPr>
            <a:xfrm>
              <a:off x="5467350" y="2584799"/>
              <a:ext cx="1257300" cy="1257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529393" y="2951839"/>
              <a:ext cx="1133217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bg1"/>
                  </a:solidFill>
                  <a:latin typeface="+mj-lt"/>
                </a:rPr>
                <a:t>56</a:t>
              </a:r>
              <a:r>
                <a:rPr lang="en-US" sz="2800" b="1" dirty="0" smtClean="0">
                  <a:solidFill>
                    <a:schemeClr val="bg1"/>
                  </a:solidFill>
                  <a:latin typeface="+mj-lt"/>
                </a:rPr>
                <a:t>%</a:t>
              </a:r>
              <a:endParaRPr lang="en-US" sz="28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920164" y="2584799"/>
            <a:ext cx="942975" cy="1257300"/>
            <a:chOff x="9226885" y="2584799"/>
            <a:chExt cx="1257300" cy="1257300"/>
          </a:xfrm>
        </p:grpSpPr>
        <p:sp>
          <p:nvSpPr>
            <p:cNvPr id="17" name="Oval 16"/>
            <p:cNvSpPr/>
            <p:nvPr/>
          </p:nvSpPr>
          <p:spPr>
            <a:xfrm>
              <a:off x="9226885" y="2584799"/>
              <a:ext cx="1257300" cy="1257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288928" y="2951839"/>
              <a:ext cx="1133217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bg1"/>
                  </a:solidFill>
                  <a:latin typeface="+mj-lt"/>
                </a:rPr>
                <a:t>55</a:t>
              </a:r>
              <a:r>
                <a:rPr lang="en-US" sz="2800" b="1" dirty="0" smtClean="0">
                  <a:solidFill>
                    <a:schemeClr val="bg1"/>
                  </a:solidFill>
                  <a:latin typeface="+mj-lt"/>
                </a:rPr>
                <a:t>%</a:t>
              </a:r>
              <a:endParaRPr lang="en-US" sz="28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788788" y="4706911"/>
            <a:ext cx="19271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2019-2020 </a:t>
            </a:r>
            <a:r>
              <a:rPr lang="ru-RU" sz="1600" b="1" dirty="0" err="1" smtClean="0">
                <a:solidFill>
                  <a:schemeClr val="tx2"/>
                </a:solidFill>
              </a:rPr>
              <a:t>уч.год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32211" y="5054710"/>
            <a:ext cx="1840275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400" dirty="0" smtClean="0">
                <a:solidFill>
                  <a:schemeClr val="tx2"/>
                </a:solidFill>
              </a:rPr>
              <a:t>Количество учащихся – 834; Количество отличников – 97ч. 12%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08439" y="4706911"/>
            <a:ext cx="19271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2020-2021 </a:t>
            </a:r>
            <a:r>
              <a:rPr lang="ru-RU" sz="1600" b="1" dirty="0" err="1" smtClean="0">
                <a:solidFill>
                  <a:schemeClr val="tx2"/>
                </a:solidFill>
              </a:rPr>
              <a:t>уч.год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651863" y="5054710"/>
            <a:ext cx="1840275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400" dirty="0">
                <a:solidFill>
                  <a:schemeClr val="tx2"/>
                </a:solidFill>
              </a:rPr>
              <a:t>Количество учащихся – </a:t>
            </a:r>
            <a:r>
              <a:rPr lang="ru-RU" sz="1400" dirty="0" smtClean="0">
                <a:solidFill>
                  <a:schemeClr val="tx2"/>
                </a:solidFill>
              </a:rPr>
              <a:t>708; </a:t>
            </a:r>
            <a:r>
              <a:rPr lang="ru-RU" sz="1400" dirty="0">
                <a:solidFill>
                  <a:schemeClr val="tx2"/>
                </a:solidFill>
              </a:rPr>
              <a:t>Количество отличников – </a:t>
            </a:r>
            <a:r>
              <a:rPr lang="ru-RU" sz="1400" dirty="0" smtClean="0">
                <a:solidFill>
                  <a:schemeClr val="tx2"/>
                </a:solidFill>
              </a:rPr>
              <a:t>105ч</a:t>
            </a:r>
            <a:r>
              <a:rPr lang="ru-RU" sz="1400" dirty="0">
                <a:solidFill>
                  <a:schemeClr val="tx2"/>
                </a:solidFill>
              </a:rPr>
              <a:t>. </a:t>
            </a:r>
            <a:r>
              <a:rPr lang="ru-RU" sz="1400" dirty="0" smtClean="0">
                <a:solidFill>
                  <a:schemeClr val="tx2"/>
                </a:solidFill>
              </a:rPr>
              <a:t>15%</a:t>
            </a:r>
            <a:endParaRPr lang="en-US" sz="1400" dirty="0">
              <a:solidFill>
                <a:schemeClr val="tx2"/>
              </a:solidFill>
            </a:endParaRPr>
          </a:p>
          <a:p>
            <a:pPr algn="ctr">
              <a:lnSpc>
                <a:spcPct val="125000"/>
              </a:lnSpc>
            </a:pPr>
            <a:r>
              <a:rPr lang="en-US" sz="1400" dirty="0" smtClean="0">
                <a:solidFill>
                  <a:schemeClr val="tx2"/>
                </a:solidFill>
              </a:rPr>
              <a:t>.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28090" y="4706911"/>
            <a:ext cx="19271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2021-2022 </a:t>
            </a:r>
            <a:r>
              <a:rPr lang="ru-RU" sz="1600" b="1" dirty="0" err="1" smtClean="0">
                <a:solidFill>
                  <a:schemeClr val="tx2"/>
                </a:solidFill>
              </a:rPr>
              <a:t>уч.год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71514" y="5054710"/>
            <a:ext cx="1840275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400" dirty="0">
                <a:solidFill>
                  <a:schemeClr val="tx2"/>
                </a:solidFill>
              </a:rPr>
              <a:t>Количество учащихся – </a:t>
            </a:r>
            <a:r>
              <a:rPr lang="ru-RU" sz="1400" dirty="0" smtClean="0">
                <a:solidFill>
                  <a:schemeClr val="tx2"/>
                </a:solidFill>
              </a:rPr>
              <a:t>720; </a:t>
            </a:r>
            <a:r>
              <a:rPr lang="ru-RU" sz="1400" dirty="0">
                <a:solidFill>
                  <a:schemeClr val="tx2"/>
                </a:solidFill>
              </a:rPr>
              <a:t>Количество отличников – </a:t>
            </a:r>
            <a:r>
              <a:rPr lang="ru-RU" sz="1400" dirty="0" smtClean="0">
                <a:solidFill>
                  <a:schemeClr val="tx2"/>
                </a:solidFill>
              </a:rPr>
              <a:t>82ч</a:t>
            </a:r>
            <a:r>
              <a:rPr lang="ru-RU" sz="1400" dirty="0">
                <a:solidFill>
                  <a:schemeClr val="tx2"/>
                </a:solidFill>
              </a:rPr>
              <a:t>. </a:t>
            </a:r>
            <a:r>
              <a:rPr lang="ru-RU" sz="1400" dirty="0" smtClean="0">
                <a:solidFill>
                  <a:schemeClr val="tx2"/>
                </a:solidFill>
              </a:rPr>
              <a:t>11%</a:t>
            </a:r>
            <a:endParaRPr lang="en-US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68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1" grpId="0"/>
      <p:bldP spid="22" grpId="0"/>
      <p:bldP spid="25" grpId="0"/>
      <p:bldP spid="26" grpId="0"/>
      <p:bldP spid="27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47" y="101601"/>
            <a:ext cx="8125905" cy="66039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Качество знаний и успеваемости в </a:t>
            </a:r>
            <a:r>
              <a:rPr lang="ru-RU" sz="2800" dirty="0" smtClean="0">
                <a:solidFill>
                  <a:srgbClr val="C00000"/>
                </a:solidFill>
              </a:rPr>
              <a:t>НШ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18</a:t>
            </a:fld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881615372"/>
              </p:ext>
            </p:extLst>
          </p:nvPr>
        </p:nvGraphicFramePr>
        <p:xfrm>
          <a:off x="676177" y="965200"/>
          <a:ext cx="7991475" cy="3785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Текст 3">
            <a:extLst>
              <a:ext uri="{FF2B5EF4-FFF2-40B4-BE49-F238E27FC236}">
                <a16:creationId xmlns:a16="http://schemas.microsoft.com/office/drawing/2014/main" xmlns="" id="{F155FC3B-DD33-4B9A-A5EB-A2301786CE4E}"/>
              </a:ext>
            </a:extLst>
          </p:cNvPr>
          <p:cNvSpPr txBox="1">
            <a:spLocks/>
          </p:cNvSpPr>
          <p:nvPr/>
        </p:nvSpPr>
        <p:spPr>
          <a:xfrm>
            <a:off x="213147" y="4750879"/>
            <a:ext cx="8478365" cy="1154621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</a:rPr>
              <a:t>Во 2-4 классах</a:t>
            </a:r>
            <a:r>
              <a:rPr lang="ru-RU" sz="2000" dirty="0">
                <a:solidFill>
                  <a:srgbClr val="C00000"/>
                </a:solidFill>
              </a:rPr>
              <a:t> аттестованы </a:t>
            </a:r>
            <a:r>
              <a:rPr lang="ru-RU" sz="2000" dirty="0" smtClean="0">
                <a:solidFill>
                  <a:srgbClr val="C00000"/>
                </a:solidFill>
              </a:rPr>
              <a:t>177 </a:t>
            </a:r>
            <a:r>
              <a:rPr lang="ru-RU" sz="2000" dirty="0">
                <a:solidFill>
                  <a:srgbClr val="C00000"/>
                </a:solidFill>
              </a:rPr>
              <a:t>учащихся. </a:t>
            </a:r>
            <a:endParaRPr lang="ru-RU" sz="2000" dirty="0" smtClean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C00000"/>
                </a:solidFill>
              </a:rPr>
              <a:t>37 (50ч.-2022г.) отличников;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C00000"/>
                </a:solidFill>
              </a:rPr>
              <a:t>86 (95ч.-2022г</a:t>
            </a:r>
            <a:r>
              <a:rPr lang="ru-RU" sz="2000" dirty="0">
                <a:solidFill>
                  <a:srgbClr val="C00000"/>
                </a:solidFill>
              </a:rPr>
              <a:t>.)  хорошистов, что составило </a:t>
            </a:r>
            <a:r>
              <a:rPr lang="ru-RU" sz="2000" dirty="0" smtClean="0">
                <a:solidFill>
                  <a:srgbClr val="C00000"/>
                </a:solidFill>
              </a:rPr>
              <a:t>70%. 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56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57" y="101601"/>
            <a:ext cx="8022210" cy="660399"/>
          </a:xfrm>
          <a:solidFill>
            <a:schemeClr val="bg2">
              <a:lumMod val="90000"/>
            </a:schemeClr>
          </a:solidFill>
        </p:spPr>
        <p:txBody>
          <a:bodyPr rtlCol="0">
            <a:normAutofit fontScale="90000"/>
          </a:bodyPr>
          <a:lstStyle/>
          <a:p>
            <a:r>
              <a:rPr lang="ru-RU" sz="2800" dirty="0"/>
              <a:t>Качество знаний и успеваемости в </a:t>
            </a:r>
            <a:r>
              <a:rPr lang="ru-RU" sz="2800" dirty="0" smtClean="0"/>
              <a:t>5-9 классах</a:t>
            </a:r>
            <a:endParaRPr lang="ru-RU" sz="2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19</a:t>
            </a:fld>
            <a:endParaRPr lang="ru-RU"/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xmlns="" id="{F155FC3B-DD33-4B9A-A5EB-A2301786CE4E}"/>
              </a:ext>
            </a:extLst>
          </p:cNvPr>
          <p:cNvSpPr txBox="1">
            <a:spLocks/>
          </p:cNvSpPr>
          <p:nvPr/>
        </p:nvSpPr>
        <p:spPr>
          <a:xfrm>
            <a:off x="213148" y="4359504"/>
            <a:ext cx="8572633" cy="153146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800" dirty="0">
                <a:solidFill>
                  <a:srgbClr val="C00000"/>
                </a:solidFill>
              </a:rPr>
              <a:t>В 5-9 классах закончили учебный год </a:t>
            </a:r>
            <a:r>
              <a:rPr lang="ru-RU" sz="1800" dirty="0" smtClean="0">
                <a:solidFill>
                  <a:srgbClr val="C00000"/>
                </a:solidFill>
              </a:rPr>
              <a:t>на «отлично» – 34 чел.(7%); на </a:t>
            </a:r>
            <a:r>
              <a:rPr lang="ru-RU" sz="1800" dirty="0">
                <a:solidFill>
                  <a:srgbClr val="C00000"/>
                </a:solidFill>
              </a:rPr>
              <a:t>«4 и 5» </a:t>
            </a:r>
            <a:r>
              <a:rPr lang="ru-RU" sz="1800" dirty="0" smtClean="0">
                <a:solidFill>
                  <a:srgbClr val="C00000"/>
                </a:solidFill>
              </a:rPr>
              <a:t>197 чел. (42%) – (2022 году -217 человек), </a:t>
            </a:r>
            <a:r>
              <a:rPr lang="ru-RU" sz="1800" dirty="0">
                <a:solidFill>
                  <a:srgbClr val="C00000"/>
                </a:solidFill>
              </a:rPr>
              <a:t>что составило </a:t>
            </a:r>
            <a:r>
              <a:rPr lang="ru-RU" sz="1800" dirty="0" smtClean="0">
                <a:solidFill>
                  <a:srgbClr val="C00000"/>
                </a:solidFill>
              </a:rPr>
              <a:t>50</a:t>
            </a:r>
            <a:r>
              <a:rPr lang="ru-RU" sz="1800" dirty="0">
                <a:solidFill>
                  <a:srgbClr val="C00000"/>
                </a:solidFill>
              </a:rPr>
              <a:t>%. (2022 </a:t>
            </a:r>
            <a:r>
              <a:rPr lang="ru-RU" sz="1800" dirty="0" smtClean="0">
                <a:solidFill>
                  <a:srgbClr val="C00000"/>
                </a:solidFill>
              </a:rPr>
              <a:t>год -50</a:t>
            </a:r>
            <a:r>
              <a:rPr lang="ru-RU" sz="1800" dirty="0">
                <a:solidFill>
                  <a:srgbClr val="C00000"/>
                </a:solidFill>
              </a:rPr>
              <a:t>%) </a:t>
            </a:r>
            <a:r>
              <a:rPr lang="ru-RU" sz="1800" dirty="0" smtClean="0">
                <a:solidFill>
                  <a:srgbClr val="C00000"/>
                </a:solidFill>
              </a:rPr>
              <a:t>Качество </a:t>
            </a:r>
            <a:r>
              <a:rPr lang="ru-RU" sz="1800" dirty="0">
                <a:solidFill>
                  <a:srgbClr val="C00000"/>
                </a:solidFill>
              </a:rPr>
              <a:t>по основной школе </a:t>
            </a:r>
            <a:r>
              <a:rPr lang="ru-RU" sz="1800" dirty="0" smtClean="0">
                <a:solidFill>
                  <a:srgbClr val="C00000"/>
                </a:solidFill>
              </a:rPr>
              <a:t>снизилось </a:t>
            </a:r>
            <a:r>
              <a:rPr lang="ru-RU" sz="1800" dirty="0">
                <a:solidFill>
                  <a:srgbClr val="C00000"/>
                </a:solidFill>
              </a:rPr>
              <a:t>за 3 года на </a:t>
            </a:r>
            <a:r>
              <a:rPr lang="ru-RU" sz="1800" dirty="0" smtClean="0">
                <a:solidFill>
                  <a:srgbClr val="C00000"/>
                </a:solidFill>
              </a:rPr>
              <a:t>2%. </a:t>
            </a:r>
          </a:p>
          <a:p>
            <a:pPr algn="just"/>
            <a:r>
              <a:rPr lang="ru-RU" sz="1800" dirty="0" smtClean="0">
                <a:solidFill>
                  <a:srgbClr val="C00000"/>
                </a:solidFill>
              </a:rPr>
              <a:t>Число </a:t>
            </a:r>
            <a:r>
              <a:rPr lang="ru-RU" sz="1800" dirty="0">
                <a:solidFill>
                  <a:srgbClr val="C00000"/>
                </a:solidFill>
              </a:rPr>
              <a:t>отличников </a:t>
            </a:r>
            <a:r>
              <a:rPr lang="ru-RU" sz="1800" dirty="0" smtClean="0">
                <a:solidFill>
                  <a:srgbClr val="C00000"/>
                </a:solidFill>
              </a:rPr>
              <a:t>– снизилось  </a:t>
            </a:r>
            <a:r>
              <a:rPr lang="ru-RU" sz="1800" dirty="0">
                <a:solidFill>
                  <a:srgbClr val="C00000"/>
                </a:solidFill>
              </a:rPr>
              <a:t>на </a:t>
            </a:r>
            <a:r>
              <a:rPr lang="ru-RU" sz="1800" dirty="0" smtClean="0">
                <a:solidFill>
                  <a:srgbClr val="C00000"/>
                </a:solidFill>
              </a:rPr>
              <a:t>11 </a:t>
            </a:r>
            <a:r>
              <a:rPr lang="ru-RU" sz="1800" dirty="0">
                <a:solidFill>
                  <a:srgbClr val="C00000"/>
                </a:solidFill>
              </a:rPr>
              <a:t>человек. </a:t>
            </a:r>
            <a:endParaRPr lang="ru-RU" sz="1800" dirty="0" smtClean="0">
              <a:solidFill>
                <a:srgbClr val="C00000"/>
              </a:solidFill>
            </a:endParaRPr>
          </a:p>
          <a:p>
            <a:pPr algn="just"/>
            <a:r>
              <a:rPr lang="ru-RU" sz="1800" dirty="0" smtClean="0">
                <a:solidFill>
                  <a:srgbClr val="C00000"/>
                </a:solidFill>
              </a:rPr>
              <a:t>На 23 человека </a:t>
            </a:r>
            <a:r>
              <a:rPr lang="ru-RU" sz="1800" dirty="0">
                <a:solidFill>
                  <a:srgbClr val="C00000"/>
                </a:solidFill>
              </a:rPr>
              <a:t>выросло число </a:t>
            </a:r>
            <a:r>
              <a:rPr lang="ru-RU" sz="1800" dirty="0" smtClean="0">
                <a:solidFill>
                  <a:srgbClr val="C00000"/>
                </a:solidFill>
              </a:rPr>
              <a:t>хорошистов. </a:t>
            </a:r>
            <a:endParaRPr lang="ru-RU" sz="1800" dirty="0">
              <a:solidFill>
                <a:srgbClr val="C00000"/>
              </a:solidFill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292005688"/>
              </p:ext>
            </p:extLst>
          </p:nvPr>
        </p:nvGraphicFramePr>
        <p:xfrm>
          <a:off x="476250" y="965200"/>
          <a:ext cx="8296275" cy="353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874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27900" y="1225484"/>
            <a:ext cx="8314441" cy="537327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Изменение Типовых учебных планов и Типовых учебных программ для </a:t>
            </a:r>
            <a:r>
              <a:rPr lang="ru-RU" sz="5600" b="1" dirty="0" err="1"/>
              <a:t>предшкольных</a:t>
            </a:r>
            <a:r>
              <a:rPr lang="ru-RU" sz="5600" b="1" dirty="0"/>
              <a:t> классов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Продолжительность </a:t>
            </a:r>
            <a:r>
              <a:rPr lang="ru-RU" sz="5600" dirty="0"/>
              <a:t>учебного года в 1 классах – 35 учебных недель, во 2-11 (12) классах – 36 учебных недель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Приказ </a:t>
            </a:r>
            <a:r>
              <a:rPr lang="ru-RU" sz="5600" dirty="0"/>
              <a:t>Министра просвещения Республики Казахстан от 3 августа 2022 года № 348 </a:t>
            </a:r>
            <a:r>
              <a:rPr lang="ru-RU" sz="5600" dirty="0" smtClean="0"/>
              <a:t>− </a:t>
            </a:r>
            <a:r>
              <a:rPr lang="ru-RU" sz="5600" dirty="0"/>
              <a:t>«Об утверждении государственных общеобязательных стандартов дошкольного воспитания и обучения, начального, основного среднего и общего среднего, технического и профессионального, </a:t>
            </a:r>
            <a:r>
              <a:rPr lang="ru-RU" sz="5600" dirty="0" err="1"/>
              <a:t>послесреднего</a:t>
            </a:r>
            <a:r>
              <a:rPr lang="ru-RU" sz="5600" dirty="0"/>
              <a:t> образования» (далее – ГОСО</a:t>
            </a:r>
            <a:r>
              <a:rPr lang="ru-RU" sz="5600" dirty="0" smtClean="0"/>
              <a:t>); </a:t>
            </a:r>
            <a:endParaRPr lang="ru-RU" sz="5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56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В 2022-2023 учебном году организации образования выполняют следующие задачи: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/>
              <a:t>✓ </a:t>
            </a:r>
            <a:r>
              <a:rPr lang="ru-RU" sz="5600" dirty="0"/>
              <a:t>обеспечение доступности качественного образования обучающимся;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/>
              <a:t>✓ восполнение знаний у обучающихся;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/>
              <a:t>✓ обеспечение безопасной и комфортной среды обучения;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/>
              <a:t>✓ оснащение цифровой инфраструктурой и ресурсами;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/>
              <a:t>✓ обеспечение инклюзивной среды обучения.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Справочно</a:t>
            </a:r>
            <a:r>
              <a:rPr lang="ru-RU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i="1" dirty="0"/>
              <a:t>В одном календарном году: </a:t>
            </a:r>
            <a:endParaRPr lang="ru-RU" sz="5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i="1" dirty="0"/>
              <a:t>каникулярных дней – 117 </a:t>
            </a:r>
            <a:endParaRPr lang="ru-RU" sz="5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i="1" dirty="0"/>
              <a:t>выходных и праздничных дней – 75, </a:t>
            </a:r>
            <a:endParaRPr lang="ru-RU" sz="5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i="1" dirty="0"/>
              <a:t>дней учебы – 173 </a:t>
            </a:r>
            <a:endParaRPr lang="ru-RU" sz="5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i="1" dirty="0"/>
              <a:t>Итого дней отдыха для обучающихся в школах – 192 дня </a:t>
            </a:r>
            <a:r>
              <a:rPr lang="ru-RU" sz="5600" dirty="0"/>
              <a:t>	</a:t>
            </a:r>
          </a:p>
        </p:txBody>
      </p:sp>
      <p:pic>
        <p:nvPicPr>
          <p:cNvPr id="6" name="image1.jpe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 rot="692245">
            <a:off x="5816337" y="4025245"/>
            <a:ext cx="1350329" cy="2297723"/>
          </a:xfrm>
          <a:prstGeom prst="rect">
            <a:avLst/>
          </a:prstGeo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188536" y="179109"/>
            <a:ext cx="8748074" cy="104637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организации УВП </a:t>
            </a:r>
          </a:p>
          <a:p>
            <a:pPr marL="0" indent="0" algn="ctr">
              <a:buFont typeface="Georgia" pitchFamily="18" charset="0"/>
              <a:buNone/>
            </a:pP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2022-2023 </a:t>
            </a:r>
            <a:r>
              <a:rPr lang="ru-RU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уч.г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768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47" y="101601"/>
            <a:ext cx="8286161" cy="66039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Качество знаний и успеваемости в </a:t>
            </a:r>
            <a:r>
              <a:rPr lang="ru-RU" sz="2800" dirty="0" smtClean="0">
                <a:solidFill>
                  <a:srgbClr val="C00000"/>
                </a:solidFill>
              </a:rPr>
              <a:t>10-11 классах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20</a:t>
            </a:fld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112116928"/>
              </p:ext>
            </p:extLst>
          </p:nvPr>
        </p:nvGraphicFramePr>
        <p:xfrm>
          <a:off x="676177" y="965200"/>
          <a:ext cx="7991475" cy="3785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Текст 3">
            <a:extLst>
              <a:ext uri="{FF2B5EF4-FFF2-40B4-BE49-F238E27FC236}">
                <a16:creationId xmlns:a16="http://schemas.microsoft.com/office/drawing/2014/main" xmlns="" id="{F155FC3B-DD33-4B9A-A5EB-A2301786CE4E}"/>
              </a:ext>
            </a:extLst>
          </p:cNvPr>
          <p:cNvSpPr txBox="1">
            <a:spLocks/>
          </p:cNvSpPr>
          <p:nvPr/>
        </p:nvSpPr>
        <p:spPr>
          <a:xfrm>
            <a:off x="213147" y="4750879"/>
            <a:ext cx="8478365" cy="1536799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</a:rPr>
              <a:t>Во </a:t>
            </a:r>
            <a:r>
              <a:rPr lang="ru-RU" sz="2000" b="1" dirty="0" smtClean="0">
                <a:solidFill>
                  <a:srgbClr val="C00000"/>
                </a:solidFill>
              </a:rPr>
              <a:t>10-11 </a:t>
            </a:r>
            <a:r>
              <a:rPr lang="ru-RU" sz="2000" b="1" dirty="0">
                <a:solidFill>
                  <a:srgbClr val="C00000"/>
                </a:solidFill>
              </a:rPr>
              <a:t>классах</a:t>
            </a:r>
            <a:r>
              <a:rPr lang="ru-RU" sz="2000" dirty="0">
                <a:solidFill>
                  <a:srgbClr val="C00000"/>
                </a:solidFill>
              </a:rPr>
              <a:t> аттестованы </a:t>
            </a:r>
            <a:r>
              <a:rPr lang="ru-RU" sz="2000" dirty="0" smtClean="0">
                <a:solidFill>
                  <a:srgbClr val="C00000"/>
                </a:solidFill>
              </a:rPr>
              <a:t>78 </a:t>
            </a:r>
            <a:r>
              <a:rPr lang="ru-RU" sz="2000" dirty="0">
                <a:solidFill>
                  <a:srgbClr val="C00000"/>
                </a:solidFill>
              </a:rPr>
              <a:t>учащихся. </a:t>
            </a:r>
            <a:endParaRPr lang="ru-RU" sz="2000" dirty="0" smtClean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C00000"/>
                </a:solidFill>
              </a:rPr>
              <a:t>11 (10ч.-2022г.) отличников – 14% показатель стабильный;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C00000"/>
                </a:solidFill>
              </a:rPr>
              <a:t>33 (24ч.-2022г</a:t>
            </a:r>
            <a:r>
              <a:rPr lang="ru-RU" sz="2000" dirty="0">
                <a:solidFill>
                  <a:srgbClr val="C00000"/>
                </a:solidFill>
              </a:rPr>
              <a:t>.)  хорошистов, что составило </a:t>
            </a:r>
            <a:r>
              <a:rPr lang="ru-RU" sz="2000" dirty="0" smtClean="0">
                <a:solidFill>
                  <a:srgbClr val="C00000"/>
                </a:solidFill>
              </a:rPr>
              <a:t>42%, что на 10% больше показателя прошлого учебного года.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C00000"/>
                </a:solidFill>
              </a:rPr>
              <a:t>Стабильный рост качества – на 10%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55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633951" y="2475478"/>
            <a:ext cx="3346704" cy="347472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Учащиеся </a:t>
            </a:r>
            <a:endParaRPr lang="ru-RU" dirty="0"/>
          </a:p>
          <a:p>
            <a:r>
              <a:rPr lang="ru-RU" dirty="0"/>
              <a:t>-мотивационные мероприятия </a:t>
            </a:r>
            <a:r>
              <a:rPr lang="ru-RU" dirty="0" smtClean="0"/>
              <a:t> (участие в олимпиадах, конкурсах, состязаниях)</a:t>
            </a:r>
          </a:p>
          <a:p>
            <a:pPr marL="45720" indent="0">
              <a:buNone/>
            </a:pPr>
            <a:endParaRPr lang="ru-RU" dirty="0"/>
          </a:p>
          <a:p>
            <a:r>
              <a:rPr lang="ru-RU" dirty="0"/>
              <a:t>-формирование ФГ в урочной, внеурочной деятельности, в системе дополнительного образования </a:t>
            </a:r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4682859" y="2418918"/>
            <a:ext cx="3346704" cy="347472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Педагогические работники </a:t>
            </a:r>
            <a:endParaRPr lang="ru-RU" dirty="0"/>
          </a:p>
          <a:p>
            <a:r>
              <a:rPr lang="ru-RU" dirty="0"/>
              <a:t>-повышение профессиональных компетенций </a:t>
            </a:r>
            <a:r>
              <a:rPr lang="ru-RU" dirty="0" smtClean="0"/>
              <a:t>через систему пробных тестирований на различных площадках</a:t>
            </a:r>
          </a:p>
          <a:p>
            <a:r>
              <a:rPr lang="ru-RU" dirty="0" smtClean="0"/>
              <a:t>-обмен опытом работы</a:t>
            </a:r>
            <a:endParaRPr lang="ru-RU" dirty="0"/>
          </a:p>
          <a:p>
            <a:r>
              <a:rPr lang="ru-RU" dirty="0" smtClean="0"/>
              <a:t>- составление программ</a:t>
            </a:r>
            <a:endParaRPr lang="ru-RU" dirty="0"/>
          </a:p>
          <a:p>
            <a:r>
              <a:rPr lang="ru-RU" dirty="0"/>
              <a:t>-включение в рабочие программы материалов с целью формирования и оценки уровня ФГ </a:t>
            </a:r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43060" y="111252"/>
            <a:ext cx="8229600" cy="1143000"/>
          </a:xfrm>
        </p:spPr>
        <p:txBody>
          <a:bodyPr/>
          <a:lstStyle/>
          <a:p>
            <a:r>
              <a:rPr lang="ru-RU" sz="2800" dirty="0">
                <a:solidFill>
                  <a:srgbClr val="C00000"/>
                </a:solidFill>
              </a:rPr>
              <a:t>СОЗДАНИЕ УСЛОВИЙ ДЛЯ ФОРМИРОВАНИЯ ФУНКЦИОНАЛЬНОЙ ГРАМОТНОСТИ</a:t>
            </a:r>
            <a:r>
              <a:rPr lang="ru-RU" sz="2800" dirty="0"/>
              <a:t> 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6757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14414" y="3333741"/>
            <a:ext cx="7462042" cy="1526291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http://gym1505.ru/sites/default/files/news/5984212111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46" y="398601"/>
            <a:ext cx="2556144" cy="301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8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8861" y="254524"/>
            <a:ext cx="7239785" cy="69758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ИНСТРУКТИВНО-МЕТОДИЧЕСКОЕ ПИСЬМО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77072" y="923827"/>
            <a:ext cx="8427563" cy="5561814"/>
          </a:xfrm>
        </p:spPr>
        <p:txBody>
          <a:bodyPr>
            <a:normAutofit/>
          </a:bodyPr>
          <a:lstStyle/>
          <a:p>
            <a:r>
              <a:rPr lang="ru-RU" sz="1600" i="1" dirty="0" smtClean="0"/>
              <a:t>Изменения </a:t>
            </a:r>
            <a:r>
              <a:rPr lang="ru-RU" sz="1600" i="1" dirty="0"/>
              <a:t>и дополнения в действующие НПА отражаются в информационной системе </a:t>
            </a:r>
            <a:r>
              <a:rPr lang="ru-RU" sz="1600" i="1" dirty="0" err="1"/>
              <a:t>Әділет</a:t>
            </a:r>
            <a:r>
              <a:rPr lang="ru-RU" sz="1600" i="1" dirty="0"/>
              <a:t>. </a:t>
            </a:r>
            <a:endParaRPr lang="ru-RU" sz="1600" dirty="0"/>
          </a:p>
          <a:p>
            <a:r>
              <a:rPr lang="ru-RU" sz="1600" dirty="0"/>
              <a:t>✓ </a:t>
            </a:r>
            <a:r>
              <a:rPr lang="ru-RU" sz="1600" i="1" dirty="0"/>
              <a:t>ГОСО, </a:t>
            </a:r>
            <a:r>
              <a:rPr lang="ru-RU" sz="1600" i="1" dirty="0" err="1"/>
              <a:t>ТУПы</a:t>
            </a:r>
            <a:r>
              <a:rPr lang="ru-RU" sz="1600" i="1" dirty="0"/>
              <a:t>, Типовые учебные программы размещены на сайте Национальной академии образования им. </a:t>
            </a:r>
            <a:r>
              <a:rPr lang="ru-RU" sz="1600" i="1" dirty="0" err="1"/>
              <a:t>И.Алтынсарина</a:t>
            </a:r>
            <a:r>
              <a:rPr lang="ru-RU" sz="1600" i="1" dirty="0"/>
              <a:t> </a:t>
            </a:r>
            <a:r>
              <a:rPr lang="ru-RU" sz="1600" dirty="0"/>
              <a:t>(uba.edu.kz)</a:t>
            </a:r>
            <a:r>
              <a:rPr lang="ru-RU" sz="1600" i="1" dirty="0"/>
              <a:t>. </a:t>
            </a:r>
            <a:endParaRPr lang="ru-RU" sz="1600" dirty="0"/>
          </a:p>
          <a:p>
            <a:r>
              <a:rPr lang="ru-RU" sz="1600" dirty="0"/>
              <a:t>✓ </a:t>
            </a:r>
            <a:r>
              <a:rPr lang="ru-RU" sz="1600" i="1" dirty="0"/>
              <a:t>Администрации организаций образования необходимо распечатать по одному экземпляру ГОСО, </a:t>
            </a:r>
            <a:r>
              <a:rPr lang="ru-RU" sz="1600" i="1" dirty="0" err="1"/>
              <a:t>ТУПов</a:t>
            </a:r>
            <a:r>
              <a:rPr lang="ru-RU" sz="1600" i="1" dirty="0"/>
              <a:t>, Типовых учебных программ начального, основного среднего, </a:t>
            </a:r>
            <a:r>
              <a:rPr lang="ru-RU" sz="1600" i="1" dirty="0" smtClean="0"/>
              <a:t>общего </a:t>
            </a:r>
            <a:r>
              <a:rPr lang="ru-RU" sz="1600" i="1" dirty="0"/>
              <a:t>среднего уровня образования. </a:t>
            </a:r>
            <a:endParaRPr lang="ru-RU" sz="1600" dirty="0"/>
          </a:p>
          <a:p>
            <a:pPr marL="0" indent="0">
              <a:buNone/>
            </a:pPr>
            <a:r>
              <a:rPr lang="ru-RU" sz="1600" dirty="0" smtClean="0"/>
              <a:t>     ✓ </a:t>
            </a:r>
            <a:r>
              <a:rPr lang="ru-RU" sz="1600" i="1" dirty="0"/>
              <a:t>Педагоги могут работать с электронными вариантами ГОСО, </a:t>
            </a:r>
            <a:r>
              <a:rPr lang="ru-RU" sz="1600" i="1" dirty="0" err="1"/>
              <a:t>ТУПов</a:t>
            </a:r>
            <a:r>
              <a:rPr lang="ru-RU" sz="1600" i="1" dirty="0"/>
              <a:t>, Типовых учебных программ. </a:t>
            </a:r>
            <a:endParaRPr lang="ru-RU" sz="1600" i="1" dirty="0" smtClean="0"/>
          </a:p>
          <a:p>
            <a:r>
              <a:rPr lang="ru-RU" sz="1600" i="1" dirty="0" smtClean="0"/>
              <a:t>Занятия</a:t>
            </a:r>
            <a:r>
              <a:rPr lang="ru-RU" sz="1600" i="1" dirty="0"/>
              <a:t>, выпавшие на праздничные дни, переносятся на другие дни. В этом случае темы уроков/цели обучения необходимо интегрировать согласно содержанию учебной программы. </a:t>
            </a:r>
            <a:endParaRPr lang="ru-RU" sz="1600" dirty="0"/>
          </a:p>
          <a:p>
            <a:r>
              <a:rPr lang="ru-RU" sz="1600" i="1" dirty="0" smtClean="0"/>
              <a:t>При </a:t>
            </a:r>
            <a:r>
              <a:rPr lang="ru-RU" sz="1600" i="1" dirty="0"/>
              <a:t>этом дополнительно часы не выделяются. В классных журналах темы объединенных уроков указываются в одной строке. </a:t>
            </a:r>
            <a:endParaRPr lang="ru-RU" sz="1600" dirty="0"/>
          </a:p>
          <a:p>
            <a:r>
              <a:rPr lang="ru-RU" sz="1600" i="1" dirty="0" smtClean="0"/>
              <a:t>Изменения </a:t>
            </a:r>
            <a:r>
              <a:rPr lang="ru-RU" sz="1600" i="1" dirty="0"/>
              <a:t>на основании приказа руководителя организации образования отражаются в электронном журнале. </a:t>
            </a:r>
            <a:endParaRPr lang="ru-RU" sz="1600" dirty="0"/>
          </a:p>
          <a:p>
            <a:r>
              <a:rPr lang="ru-RU" sz="1600" i="1" dirty="0" smtClean="0"/>
              <a:t>Пр</a:t>
            </a:r>
            <a:r>
              <a:rPr lang="ru-RU" sz="1600" i="1" dirty="0"/>
              <a:t>. ТУП на 2022-2023 учебный год расположены здесь </a:t>
            </a:r>
            <a:r>
              <a:rPr lang="ru-RU" sz="1600" dirty="0"/>
              <a:t>	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/>
              <a:t>	</a:t>
            </a:r>
          </a:p>
        </p:txBody>
      </p:sp>
      <p:pic>
        <p:nvPicPr>
          <p:cNvPr id="6" name="image1.jpe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 rot="692245">
            <a:off x="7598945" y="4543719"/>
            <a:ext cx="1350329" cy="229772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29" y="124171"/>
            <a:ext cx="1941234" cy="643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174" y="5068203"/>
            <a:ext cx="1789797" cy="178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446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256"/>
            <a:ext cx="9139938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05353" y="1319753"/>
            <a:ext cx="8408709" cy="5844618"/>
          </a:xfrm>
        </p:spPr>
        <p:txBody>
          <a:bodyPr>
            <a:noAutofit/>
          </a:bodyPr>
          <a:lstStyle/>
          <a:p>
            <a:r>
              <a:rPr lang="ru-RU" sz="1800" dirty="0" smtClean="0"/>
              <a:t>Изменения </a:t>
            </a:r>
            <a:r>
              <a:rPr lang="ru-RU" sz="1800" dirty="0"/>
              <a:t>в Типовых учебных планах для 1-х классов: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/>
              <a:t>     - </a:t>
            </a:r>
            <a:r>
              <a:rPr lang="ru-RU" sz="1800" dirty="0"/>
              <a:t>в школах с неказахским языком обучения </a:t>
            </a:r>
            <a:r>
              <a:rPr lang="ru-RU" sz="1800" dirty="0" smtClean="0"/>
              <a:t> изучаются предметы  – </a:t>
            </a:r>
            <a:r>
              <a:rPr lang="ru-RU" sz="1800" dirty="0"/>
              <a:t>«Букварь» и «Обучение грамоте», «Казахский язык» </a:t>
            </a:r>
            <a:endParaRPr lang="ru-RU" sz="1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 </a:t>
            </a:r>
            <a:r>
              <a:rPr lang="ru-RU" sz="1800" dirty="0" smtClean="0"/>
              <a:t>    - </a:t>
            </a:r>
            <a:r>
              <a:rPr lang="ru-RU" sz="1800" i="1" dirty="0"/>
              <a:t>Изменения в ТУП начальной </a:t>
            </a:r>
            <a:r>
              <a:rPr lang="ru-RU" sz="1800" i="1" dirty="0" smtClean="0"/>
              <a:t>школы вводятся поэтапно с 2022-2023 уч. года </a:t>
            </a:r>
            <a:r>
              <a:rPr lang="ru-RU" sz="1800" dirty="0"/>
              <a:t>	</a:t>
            </a:r>
          </a:p>
          <a:p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Предмет</a:t>
            </a:r>
            <a:r>
              <a:rPr lang="ru-RU" sz="1800" dirty="0" smtClean="0"/>
              <a:t> </a:t>
            </a:r>
            <a:r>
              <a:rPr lang="ru-RU" sz="1800" dirty="0"/>
              <a:t>«Самопознание» исключен из инвариантного компонента Типового учебного плана </a:t>
            </a:r>
          </a:p>
          <a:p>
            <a:r>
              <a:rPr lang="ru-RU" sz="1800" dirty="0" smtClean="0"/>
              <a:t>Предмет </a:t>
            </a:r>
            <a:r>
              <a:rPr lang="ru-RU" sz="1800" dirty="0"/>
              <a:t>«Художественный труд» в 1 классе разделен на два предмета – «Трудовое обучение» и «Изобразительное искусство» </a:t>
            </a:r>
            <a:endParaRPr lang="ru-RU" sz="1800" dirty="0" smtClean="0"/>
          </a:p>
          <a:p>
            <a:r>
              <a:rPr lang="ru-RU" sz="1800" b="1" dirty="0">
                <a:solidFill>
                  <a:srgbClr val="002060"/>
                </a:solidFill>
              </a:rPr>
              <a:t>О предмете «Художественный </a:t>
            </a:r>
            <a:r>
              <a:rPr lang="ru-RU" sz="1800" b="1" dirty="0" smtClean="0">
                <a:solidFill>
                  <a:srgbClr val="002060"/>
                </a:solidFill>
              </a:rPr>
              <a:t>труд»</a:t>
            </a:r>
            <a:r>
              <a:rPr lang="ru-RU" sz="1800" dirty="0" smtClean="0">
                <a:solidFill>
                  <a:srgbClr val="002060"/>
                </a:solidFill>
              </a:rPr>
              <a:t>:  Предмет </a:t>
            </a:r>
            <a:r>
              <a:rPr lang="ru-RU" sz="1800" dirty="0">
                <a:solidFill>
                  <a:srgbClr val="002060"/>
                </a:solidFill>
              </a:rPr>
              <a:t>Художественный труд» (1–9 классы) разделен на два предмета «Трудовое обучение (1–4 классы) «Технология» (5–9 классы) и «Изобразительно искусство» (1–6 классы).</a:t>
            </a:r>
          </a:p>
          <a:p>
            <a:r>
              <a:rPr lang="ru-RU" sz="1800" dirty="0" smtClean="0"/>
              <a:t>Восполнение </a:t>
            </a:r>
            <a:r>
              <a:rPr lang="ru-RU" sz="1800" dirty="0"/>
              <a:t>пробелов в знаниях обучающихся </a:t>
            </a:r>
          </a:p>
          <a:p>
            <a:r>
              <a:rPr lang="ru-RU" sz="1800" dirty="0"/>
              <a:t>Индивидуальная работа со слабоуспевающими </a:t>
            </a:r>
            <a:endParaRPr lang="ru-RU" sz="1800" dirty="0" smtClean="0"/>
          </a:p>
          <a:p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Изменения </a:t>
            </a:r>
            <a:r>
              <a:rPr lang="ru-RU" sz="1800" dirty="0">
                <a:solidFill>
                  <a:schemeClr val="accent5">
                    <a:lumMod val="50000"/>
                  </a:schemeClr>
                </a:solidFill>
              </a:rPr>
              <a:t>в итоговой аттестации обучающихся для претендентов на знак «Алтын </a:t>
            </a:r>
            <a:r>
              <a:rPr lang="ru-RU" sz="1800" dirty="0" err="1">
                <a:solidFill>
                  <a:schemeClr val="accent5">
                    <a:lumMod val="50000"/>
                  </a:schemeClr>
                </a:solidFill>
              </a:rPr>
              <a:t>белгі</a:t>
            </a:r>
            <a:r>
              <a:rPr lang="ru-RU" sz="1800" dirty="0">
                <a:solidFill>
                  <a:schemeClr val="accent5">
                    <a:lumMod val="50000"/>
                  </a:schemeClr>
                </a:solidFill>
              </a:rPr>
              <a:t>» </a:t>
            </a:r>
          </a:p>
          <a:p>
            <a:r>
              <a:rPr lang="ru-RU" sz="1800" dirty="0">
                <a:solidFill>
                  <a:srgbClr val="002060"/>
                </a:solidFill>
              </a:rPr>
              <a:t>Курс «Глобальные компетенции»: со 2 по 11 классы.</a:t>
            </a:r>
          </a:p>
          <a:p>
            <a:pPr marL="0" indent="0">
              <a:buNone/>
            </a:pPr>
            <a:r>
              <a:rPr lang="ru-RU" sz="1400" dirty="0"/>
              <a:t>		</a:t>
            </a:r>
          </a:p>
          <a:p>
            <a:endParaRPr lang="ru-RU" sz="1400" dirty="0"/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188536" y="179109"/>
            <a:ext cx="8748074" cy="104637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организации УВП </a:t>
            </a:r>
          </a:p>
          <a:p>
            <a:pPr marL="0" indent="0" algn="ctr">
              <a:buFont typeface="Georgia" pitchFamily="18" charset="0"/>
              <a:buNone/>
            </a:pP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2022-2023 </a:t>
            </a:r>
            <a:r>
              <a:rPr lang="ru-RU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уч.г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856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6411" y="101826"/>
            <a:ext cx="6512511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КУРС «ПАТРИОТИЗМ И ГЛОБАЛЬНЫЕ КОМПЕТЕНЦИИ» (2–11 классы)</a:t>
            </a:r>
          </a:p>
        </p:txBody>
      </p:sp>
      <p:pic>
        <p:nvPicPr>
          <p:cNvPr id="1026" name="Picture 2" descr="C:\Users\Ученик 3\Desktop\fabqk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08" y="1564850"/>
            <a:ext cx="8380427" cy="463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40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58055" y="1421144"/>
            <a:ext cx="5227890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endParaRPr lang="ru-RU" sz="2800" dirty="0"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8536" y="179110"/>
            <a:ext cx="8748074" cy="6598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Новые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разделы в ИМП в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2022-2023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уч.г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628650" y="838986"/>
            <a:ext cx="3886200" cy="5337977"/>
          </a:xfrm>
        </p:spPr>
        <p:txBody>
          <a:bodyPr>
            <a:normAutofit fontScale="925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>
                <a:solidFill>
                  <a:srgbClr val="002060"/>
                </a:solidFill>
              </a:rPr>
              <a:t>Адаптация </a:t>
            </a:r>
            <a:r>
              <a:rPr lang="ru-RU" dirty="0">
                <a:solidFill>
                  <a:srgbClr val="002060"/>
                </a:solidFill>
              </a:rPr>
              <a:t>учебных программ для обучающихся с ООП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>
                <a:solidFill>
                  <a:srgbClr val="002060"/>
                </a:solidFill>
              </a:rPr>
              <a:t>Создание условий для детей ООП через оценку особых образовательных потребностей.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Психолого-педагогическое </a:t>
            </a:r>
            <a:r>
              <a:rPr lang="ru-RU" dirty="0">
                <a:solidFill>
                  <a:srgbClr val="002060"/>
                </a:solidFill>
              </a:rPr>
              <a:t>сопровождение обучающихся с ООП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>
                <a:solidFill>
                  <a:srgbClr val="002060"/>
                </a:solidFill>
              </a:rPr>
              <a:t>Увеличение квоты для социально уязвимых слоев </a:t>
            </a:r>
            <a:r>
              <a:rPr lang="ru-RU" dirty="0" smtClean="0">
                <a:solidFill>
                  <a:srgbClr val="002060"/>
                </a:solidFill>
              </a:rPr>
              <a:t>населения.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4629150" y="895546"/>
            <a:ext cx="3886200" cy="5281417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Моральное </a:t>
            </a:r>
            <a:r>
              <a:rPr lang="ru-RU" dirty="0">
                <a:solidFill>
                  <a:srgbClr val="002060"/>
                </a:solidFill>
              </a:rPr>
              <a:t>и материальное поощрение педагогов, тренеров, воспитавших талантливых детей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Предоставление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победителям и призерам международных предметных олимпиад и подготовившим их педагогам единовременных денежных премий </a:t>
            </a:r>
          </a:p>
          <a:p>
            <a:r>
              <a:rPr lang="ru-RU" dirty="0">
                <a:solidFill>
                  <a:srgbClr val="002060"/>
                </a:solidFill>
              </a:rPr>
              <a:t>Предоставление талантливым детям грантов для поступления в вуз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259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13" name="Текст 10"/>
          <p:cNvSpPr>
            <a:spLocks noGrp="1"/>
          </p:cNvSpPr>
          <p:nvPr>
            <p:ph type="body" idx="1"/>
          </p:nvPr>
        </p:nvSpPr>
        <p:spPr>
          <a:xfrm>
            <a:off x="4572000" y="857839"/>
            <a:ext cx="4406280" cy="538949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sz="3600" dirty="0" smtClean="0"/>
          </a:p>
          <a:p>
            <a:endParaRPr lang="ru-RU" sz="8000" dirty="0" smtClean="0"/>
          </a:p>
          <a:p>
            <a:endParaRPr lang="ru-RU" sz="8000" dirty="0"/>
          </a:p>
          <a:p>
            <a:endParaRPr lang="ru-RU" sz="8000" dirty="0" smtClean="0"/>
          </a:p>
          <a:p>
            <a:endParaRPr lang="ru-RU" sz="8000" dirty="0"/>
          </a:p>
          <a:p>
            <a:endParaRPr lang="ru-RU" sz="8000" dirty="0" smtClean="0"/>
          </a:p>
          <a:p>
            <a:pPr algn="l"/>
            <a:endParaRPr lang="ru-RU" sz="8000" dirty="0"/>
          </a:p>
          <a:p>
            <a:pPr algn="l"/>
            <a:endParaRPr lang="ru-RU" sz="8000" dirty="0" smtClean="0"/>
          </a:p>
          <a:p>
            <a:pPr algn="ctr"/>
            <a:r>
              <a:rPr lang="ru-RU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будет построен учебный процесс</a:t>
            </a:r>
            <a:endParaRPr lang="ru-RU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311085" y="1442300"/>
            <a:ext cx="4187097" cy="5213023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Продолжится работа по ротации директоров.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Продолжится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подушевое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финансирование.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Внесение изменений в Правила приема педагогов на работу.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Создание платформы «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Үздік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педагог».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Программа вхождения в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профессию </a:t>
            </a:r>
          </a:p>
          <a:p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С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истематические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взаимопосещения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уроков педагогами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Новый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формат отношений «Школа–родитель» (руководитель школы встречает у входа и провожает обучающихся).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Переход школ на ПХВ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dirty="0"/>
          </a:p>
        </p:txBody>
      </p:sp>
      <p:sp>
        <p:nvSpPr>
          <p:cNvPr id="12" name="Текст 10"/>
          <p:cNvSpPr>
            <a:spLocks noGrp="1"/>
          </p:cNvSpPr>
          <p:nvPr>
            <p:ph type="body" sz="quarter" idx="3"/>
          </p:nvPr>
        </p:nvSpPr>
        <p:spPr>
          <a:xfrm>
            <a:off x="197964" y="744538"/>
            <a:ext cx="4272732" cy="63182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200" dirty="0" smtClean="0"/>
              <a:t>Как</a:t>
            </a:r>
            <a:r>
              <a:rPr lang="ru-RU" dirty="0" smtClean="0"/>
              <a:t> будет </a:t>
            </a:r>
            <a:r>
              <a:rPr lang="ru-RU" sz="2200" dirty="0" smtClean="0"/>
              <a:t>построено</a:t>
            </a:r>
            <a:r>
              <a:rPr lang="ru-RU" dirty="0" smtClean="0"/>
              <a:t> </a:t>
            </a:r>
            <a:r>
              <a:rPr lang="ru-RU" sz="2200" dirty="0" smtClean="0"/>
              <a:t>управление  школой</a:t>
            </a:r>
            <a:endParaRPr lang="ru-RU" sz="2200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4449451" y="1442300"/>
            <a:ext cx="4392891" cy="5175315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Организация работы летней школы/Восполнение пробелов в знаниях обучающихся.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Работа со слабоуспевающими.</a:t>
            </a:r>
          </a:p>
          <a:p>
            <a:r>
              <a:rPr lang="ru-RU" sz="2400" dirty="0" smtClean="0"/>
              <a:t>Проведение </a:t>
            </a:r>
            <a:r>
              <a:rPr lang="ru-RU" sz="2400" dirty="0"/>
              <a:t>ранней </a:t>
            </a:r>
            <a:r>
              <a:rPr lang="ru-RU" sz="2400" dirty="0" err="1"/>
              <a:t>профориентационной</a:t>
            </a:r>
            <a:r>
              <a:rPr lang="ru-RU" sz="2400" dirty="0"/>
              <a:t> работы 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Введение должности «Педагог-</a:t>
            </a:r>
            <a:r>
              <a:rPr lang="ru-RU" sz="2400" dirty="0" err="1"/>
              <a:t>профориентатор</a:t>
            </a:r>
            <a:r>
              <a:rPr lang="ru-RU" sz="2400" dirty="0"/>
              <a:t>» 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Мониторинг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образовательных достижений обучающихся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          (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4, 9 классы).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Оценка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особых образовательных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потребностей.</a:t>
            </a:r>
          </a:p>
          <a:p>
            <a:r>
              <a:rPr lang="ru-RU" sz="2400" dirty="0" smtClean="0"/>
              <a:t>Внедрение </a:t>
            </a:r>
            <a:r>
              <a:rPr lang="ru-RU" sz="2400" dirty="0"/>
              <a:t>пилотных проектов «Комплекс «Опорная школа – магнитные школы», «Виртуальная школа», «Цифровой учитель» </a:t>
            </a:r>
          </a:p>
          <a:p>
            <a:pPr marL="0" indent="0">
              <a:buNone/>
            </a:pPr>
            <a:endParaRPr lang="ru-RU" sz="2400" dirty="0"/>
          </a:p>
          <a:p>
            <a:endParaRPr lang="ru-RU" dirty="0"/>
          </a:p>
        </p:txBody>
      </p:sp>
      <p:sp>
        <p:nvSpPr>
          <p:cNvPr id="10" name="Заголовок 2"/>
          <p:cNvSpPr>
            <a:spLocks noGrp="1"/>
          </p:cNvSpPr>
          <p:nvPr>
            <p:ph type="title"/>
          </p:nvPr>
        </p:nvSpPr>
        <p:spPr>
          <a:xfrm>
            <a:off x="150829" y="179110"/>
            <a:ext cx="8785781" cy="54675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Новые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разделы в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ИМП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448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13" name="Текст 10"/>
          <p:cNvSpPr>
            <a:spLocks noGrp="1"/>
          </p:cNvSpPr>
          <p:nvPr>
            <p:ph type="body" idx="1"/>
          </p:nvPr>
        </p:nvSpPr>
        <p:spPr>
          <a:xfrm>
            <a:off x="4572000" y="593889"/>
            <a:ext cx="4406280" cy="718058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sz="3600" dirty="0" smtClean="0"/>
          </a:p>
          <a:p>
            <a:pPr algn="ctr"/>
            <a:r>
              <a:rPr lang="ru-RU" sz="8000" dirty="0" smtClean="0"/>
              <a:t>Как </a:t>
            </a:r>
            <a:r>
              <a:rPr lang="ru-RU" sz="8000" dirty="0"/>
              <a:t>будет проводиться воспитательная работа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311085" y="1442300"/>
            <a:ext cx="4187097" cy="5213023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Проведение мероприятий, посвященных Году детей.</a:t>
            </a:r>
          </a:p>
          <a:p>
            <a:r>
              <a:rPr lang="ru-RU" dirty="0"/>
              <a:t>Развитие детского движения.</a:t>
            </a:r>
          </a:p>
          <a:p>
            <a:r>
              <a:rPr lang="ru-RU" dirty="0"/>
              <a:t>Дебаты, день/неделя самоуправления, читающая школа, театр, медиация.</a:t>
            </a:r>
          </a:p>
          <a:p>
            <a:r>
              <a:rPr lang="ru-RU" dirty="0"/>
              <a:t>Концептуальные основы воспитания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Формирование культурной среды школы на основе национальных </a:t>
            </a:r>
            <a:r>
              <a:rPr lang="ru-RU" dirty="0" smtClean="0"/>
              <a:t>ценностей:</a:t>
            </a:r>
          </a:p>
          <a:p>
            <a:pPr>
              <a:buFont typeface="Wingdings" pitchFamily="2" charset="2"/>
              <a:buChar char="ü"/>
            </a:pPr>
            <a:r>
              <a:rPr lang="ru-RU" dirty="0"/>
              <a:t>Использование слов «</a:t>
            </a:r>
            <a:r>
              <a:rPr lang="ru-RU" dirty="0" err="1"/>
              <a:t>Қайырлы</a:t>
            </a:r>
            <a:r>
              <a:rPr lang="ru-RU" dirty="0"/>
              <a:t> </a:t>
            </a:r>
            <a:r>
              <a:rPr lang="ru-RU" dirty="0" err="1"/>
              <a:t>таң</a:t>
            </a:r>
            <a:r>
              <a:rPr lang="ru-RU" dirty="0"/>
              <a:t>», «</a:t>
            </a:r>
            <a:r>
              <a:rPr lang="ru-RU" dirty="0" err="1"/>
              <a:t>Қайырлы</a:t>
            </a:r>
            <a:r>
              <a:rPr lang="ru-RU" dirty="0"/>
              <a:t> </a:t>
            </a:r>
            <a:r>
              <a:rPr lang="ru-RU" dirty="0" err="1"/>
              <a:t>күн</a:t>
            </a:r>
            <a:r>
              <a:rPr lang="ru-RU" dirty="0"/>
              <a:t>», «</a:t>
            </a:r>
            <a:r>
              <a:rPr lang="ru-RU" dirty="0" err="1"/>
              <a:t>Қайырлы</a:t>
            </a:r>
            <a:r>
              <a:rPr lang="ru-RU" dirty="0"/>
              <a:t> </a:t>
            </a:r>
            <a:r>
              <a:rPr lang="ru-RU" dirty="0" err="1"/>
              <a:t>кеш</a:t>
            </a:r>
            <a:r>
              <a:rPr lang="ru-RU" dirty="0"/>
              <a:t>», «</a:t>
            </a:r>
            <a:r>
              <a:rPr lang="ru-RU" dirty="0" err="1"/>
              <a:t>Сау</a:t>
            </a:r>
            <a:r>
              <a:rPr lang="ru-RU" dirty="0"/>
              <a:t> </a:t>
            </a:r>
            <a:r>
              <a:rPr lang="ru-RU" dirty="0" err="1"/>
              <a:t>болыңыз</a:t>
            </a:r>
            <a:r>
              <a:rPr lang="ru-RU" dirty="0" smtClean="0"/>
              <a:t>».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Обучающийся </a:t>
            </a:r>
            <a:r>
              <a:rPr lang="ru-RU" dirty="0"/>
              <a:t>обращаются педагогу, используя слово «</a:t>
            </a:r>
            <a:r>
              <a:rPr lang="ru-RU" dirty="0" err="1"/>
              <a:t>Мұғалім</a:t>
            </a:r>
            <a:r>
              <a:rPr lang="ru-RU" dirty="0"/>
              <a:t>» или по имени </a:t>
            </a:r>
            <a:r>
              <a:rPr lang="ru-RU" dirty="0" smtClean="0"/>
              <a:t>отчеству.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Педагог </a:t>
            </a:r>
            <a:r>
              <a:rPr lang="ru-RU" dirty="0"/>
              <a:t>обращается к обучающемуся строго по имени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Личностные отношения (приветствие, обращение, звонок) на основе национальных ценностей.</a:t>
            </a:r>
          </a:p>
          <a:p>
            <a:r>
              <a:rPr lang="ru-RU" dirty="0"/>
              <a:t>Формирование культуры инклюзивной среды.</a:t>
            </a:r>
          </a:p>
          <a:p>
            <a:r>
              <a:rPr lang="ru-RU" dirty="0"/>
              <a:t>20-минутное чтение книг ежедневно.</a:t>
            </a:r>
          </a:p>
          <a:p>
            <a:r>
              <a:rPr lang="ru-RU" dirty="0"/>
              <a:t>Эффективное использование в процессе обучения цифрового контента и ресурсов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Использование </a:t>
            </a:r>
            <a:r>
              <a:rPr lang="ru-RU" dirty="0" err="1"/>
              <a:t>видеоуроков</a:t>
            </a:r>
            <a:r>
              <a:rPr lang="ru-RU" dirty="0"/>
              <a:t> как дополнительный образовательный ресурс.</a:t>
            </a:r>
          </a:p>
          <a:p>
            <a:endParaRPr lang="ru-RU" dirty="0"/>
          </a:p>
        </p:txBody>
      </p:sp>
      <p:sp>
        <p:nvSpPr>
          <p:cNvPr id="12" name="Текст 10"/>
          <p:cNvSpPr>
            <a:spLocks noGrp="1"/>
          </p:cNvSpPr>
          <p:nvPr>
            <p:ph type="body" sz="quarter" idx="3"/>
          </p:nvPr>
        </p:nvSpPr>
        <p:spPr>
          <a:xfrm>
            <a:off x="197964" y="744538"/>
            <a:ext cx="4272732" cy="631825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000" dirty="0"/>
              <a:t>Как будет проводиться воспитательная работа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4477732" y="1442300"/>
            <a:ext cx="4392891" cy="5175315"/>
          </a:xfrm>
        </p:spPr>
        <p:txBody>
          <a:bodyPr>
            <a:normAutofit fontScale="70000" lnSpcReduction="20000"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ОРИЕНТИРЫ</a:t>
            </a:r>
            <a:r>
              <a:rPr lang="ru-RU" sz="2400" dirty="0"/>
              <a:t>: </a:t>
            </a:r>
            <a:r>
              <a:rPr lang="ru-RU" sz="2400" b="1" dirty="0"/>
              <a:t>2022 год </a:t>
            </a:r>
            <a:r>
              <a:rPr lang="ru-RU" sz="2400" dirty="0"/>
              <a:t>объявлен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ГОДОМ ДЕТЕЙ</a:t>
            </a:r>
          </a:p>
          <a:p>
            <a:r>
              <a:rPr lang="ru-RU" sz="2400" dirty="0"/>
              <a:t>Приоритетом при организации воспитательной работы является уважение и доверие к личности ребенка, обеспечение прав и законных интересов детей, недопущение их дискриминации.</a:t>
            </a:r>
          </a:p>
          <a:p>
            <a:r>
              <a:rPr lang="ru-RU" sz="2400" b="1" dirty="0"/>
              <a:t>ПАМЯТНЫЕ ДАТЫ В НОВОМ УЧЕБНОМ ГОДУ</a:t>
            </a:r>
          </a:p>
          <a:p>
            <a:r>
              <a:rPr lang="ru-RU" sz="2400" dirty="0"/>
              <a:t>30 лет Государственным символам Республики Казахстан</a:t>
            </a:r>
          </a:p>
          <a:p>
            <a:r>
              <a:rPr lang="ru-RU" sz="2400" dirty="0"/>
              <a:t>100-летие Розы </a:t>
            </a:r>
            <a:r>
              <a:rPr lang="ru-RU" sz="2400" dirty="0" err="1"/>
              <a:t>Баглановой</a:t>
            </a:r>
            <a:endParaRPr lang="ru-RU" sz="2400" dirty="0"/>
          </a:p>
          <a:p>
            <a:r>
              <a:rPr lang="ru-RU" sz="2400" dirty="0"/>
              <a:t>800-летие Султана </a:t>
            </a:r>
            <a:r>
              <a:rPr lang="ru-RU" sz="2400" dirty="0" err="1"/>
              <a:t>Бейбарса</a:t>
            </a:r>
            <a:endParaRPr lang="ru-RU" sz="2400" dirty="0"/>
          </a:p>
          <a:p>
            <a:r>
              <a:rPr lang="ru-RU" sz="2400" dirty="0"/>
              <a:t>30-летие вступления Казахстана в ООН</a:t>
            </a:r>
          </a:p>
          <a:p>
            <a:r>
              <a:rPr lang="ru-RU" sz="2400" dirty="0"/>
              <a:t>100-летие </a:t>
            </a:r>
            <a:r>
              <a:rPr lang="ru-RU" sz="2400" dirty="0" err="1"/>
              <a:t>Азильхана</a:t>
            </a:r>
            <a:r>
              <a:rPr lang="ru-RU" sz="2400" dirty="0"/>
              <a:t> </a:t>
            </a:r>
            <a:r>
              <a:rPr lang="ru-RU" sz="2400" dirty="0" err="1"/>
              <a:t>Нуршаикова</a:t>
            </a:r>
            <a:endParaRPr lang="ru-RU" sz="2400" dirty="0"/>
          </a:p>
          <a:p>
            <a:r>
              <a:rPr lang="ru-RU" sz="2400" dirty="0"/>
              <a:t>100-летие </a:t>
            </a:r>
            <a:r>
              <a:rPr lang="ru-RU" sz="2400" dirty="0" err="1"/>
              <a:t>Талгата</a:t>
            </a:r>
            <a:r>
              <a:rPr lang="ru-RU" sz="2400" dirty="0"/>
              <a:t> </a:t>
            </a:r>
            <a:r>
              <a:rPr lang="ru-RU" sz="2400" dirty="0" err="1"/>
              <a:t>Бигельдинова</a:t>
            </a:r>
            <a:endParaRPr lang="ru-RU" sz="2400" dirty="0"/>
          </a:p>
          <a:p>
            <a:r>
              <a:rPr lang="ru-RU" sz="2400" dirty="0"/>
              <a:t>150 лет со дня рождения Ахмета </a:t>
            </a:r>
            <a:r>
              <a:rPr lang="ru-RU" sz="2400" dirty="0" err="1"/>
              <a:t>Байтурсынова</a:t>
            </a:r>
            <a:endParaRPr lang="ru-RU" sz="2400" dirty="0"/>
          </a:p>
          <a:p>
            <a:r>
              <a:rPr lang="ru-RU" sz="2400" dirty="0"/>
              <a:t>100-летие </a:t>
            </a:r>
            <a:r>
              <a:rPr lang="ru-RU" sz="2400" dirty="0" err="1"/>
              <a:t>Маншук</a:t>
            </a:r>
            <a:r>
              <a:rPr lang="ru-RU" sz="2400" dirty="0"/>
              <a:t> </a:t>
            </a:r>
            <a:r>
              <a:rPr lang="ru-RU" sz="2400" dirty="0" err="1"/>
              <a:t>Маметовой</a:t>
            </a:r>
            <a:endParaRPr lang="ru-RU" sz="2400" dirty="0"/>
          </a:p>
          <a:p>
            <a:endParaRPr lang="ru-RU" dirty="0"/>
          </a:p>
        </p:txBody>
      </p:sp>
      <p:sp>
        <p:nvSpPr>
          <p:cNvPr id="10" name="Заголовок 2"/>
          <p:cNvSpPr>
            <a:spLocks noGrp="1"/>
          </p:cNvSpPr>
          <p:nvPr>
            <p:ph type="title"/>
          </p:nvPr>
        </p:nvSpPr>
        <p:spPr>
          <a:xfrm>
            <a:off x="150829" y="179110"/>
            <a:ext cx="8785781" cy="58446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Новые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разделы в ИМП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/>
              <a:t/>
            </a:r>
            <a:br>
              <a:rPr lang="ru-RU" sz="3200" b="1" dirty="0"/>
            </a:b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636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50829" y="179110"/>
            <a:ext cx="8889476" cy="96153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Меры по предотвращению </a:t>
            </a:r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буллинга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кибербуллинга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28650" y="1244338"/>
            <a:ext cx="7886700" cy="5213023"/>
          </a:xfrm>
        </p:spPr>
        <p:txBody>
          <a:bodyPr>
            <a:noAutofit/>
          </a:bodyPr>
          <a:lstStyle/>
          <a:p>
            <a:r>
              <a:rPr lang="ru-RU" sz="1600" dirty="0"/>
              <a:t> Общешкольный подход, направленный на всех учащихся, их родителей и взрослых в школе, включая администрацию, учителей и обслуживающий персонал.</a:t>
            </a:r>
          </a:p>
          <a:p>
            <a:r>
              <a:rPr lang="ru-RU" sz="1600" dirty="0"/>
              <a:t>• Развитие позитивных взаимоотношений среди обучающихся.</a:t>
            </a:r>
          </a:p>
          <a:p>
            <a:r>
              <a:rPr lang="ru-RU" sz="1600" dirty="0"/>
              <a:t>• Поддерживающее отношение со стороны педагогов.</a:t>
            </a:r>
          </a:p>
          <a:p>
            <a:r>
              <a:rPr lang="ru-RU" sz="1600" dirty="0"/>
              <a:t>• Популяризация и моделирование позитивного </a:t>
            </a:r>
            <a:r>
              <a:rPr lang="ru-RU" sz="1600" dirty="0" err="1" smtClean="0"/>
              <a:t>родительства</a:t>
            </a:r>
            <a:r>
              <a:rPr lang="ru-RU" sz="1600" dirty="0" smtClean="0"/>
              <a:t>  </a:t>
            </a:r>
            <a:r>
              <a:rPr lang="ru-RU" sz="1600" dirty="0"/>
              <a:t>для родителей обучающихся.</a:t>
            </a:r>
          </a:p>
          <a:p>
            <a:r>
              <a:rPr lang="ru-RU" sz="1600" dirty="0"/>
              <a:t>«Благополучие детей – надежная гарантия успешного будущего страны».</a:t>
            </a:r>
            <a:br>
              <a:rPr lang="ru-RU" sz="1600" dirty="0"/>
            </a:br>
            <a:r>
              <a:rPr lang="ru-RU" sz="1600" dirty="0"/>
              <a:t>Президент РК К.-Ж. Токаев</a:t>
            </a:r>
          </a:p>
          <a:p>
            <a:r>
              <a:rPr lang="ru-RU" sz="1600" dirty="0"/>
              <a:t>Перемены должны способствовать свободной игровой деятельности для обеспечения социально-эмоционального благополучия обучающихся.</a:t>
            </a:r>
          </a:p>
          <a:p>
            <a:r>
              <a:rPr lang="ru-RU" sz="1600" dirty="0"/>
              <a:t>Родительские собрания могут быть организационными, текущими или тематическими, итоговыми, общешкольными и групповыми.</a:t>
            </a:r>
          </a:p>
          <a:p>
            <a:r>
              <a:rPr lang="ru-RU" sz="1600" dirty="0"/>
              <a:t>Родительские собрания проводятся в формате дней открытых дверей, что позволяет родителю/законному представителю: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встретиться </a:t>
            </a:r>
            <a:r>
              <a:rPr lang="ru-RU" sz="1600" dirty="0"/>
              <a:t>индивидуально с каждым педагогом;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получить </a:t>
            </a:r>
            <a:r>
              <a:rPr lang="ru-RU" sz="1600" dirty="0"/>
              <a:t>полную информацию о своем </a:t>
            </a:r>
            <a:r>
              <a:rPr lang="ru-RU" sz="1600" dirty="0" smtClean="0"/>
              <a:t>ребенке;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узнать </a:t>
            </a:r>
            <a:r>
              <a:rPr lang="ru-RU" sz="1600" dirty="0"/>
              <a:t>его успеваемость по предметам, отношение к урокам, успехи и достижения.</a:t>
            </a:r>
          </a:p>
          <a:p>
            <a:pPr marL="0" indent="0"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0676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958</TotalTime>
  <Words>1708</Words>
  <Application>Microsoft Office PowerPoint</Application>
  <PresentationFormat>Экран (4:3)</PresentationFormat>
  <Paragraphs>291</Paragraphs>
  <Slides>22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Презентация PowerPoint</vt:lpstr>
      <vt:lpstr>Презентация PowerPoint</vt:lpstr>
      <vt:lpstr>ИНСТРУКТИВНО-МЕТОДИЧЕСКОЕ ПИСЬМО</vt:lpstr>
      <vt:lpstr>Презентация PowerPoint</vt:lpstr>
      <vt:lpstr>КУРС «ПАТРИОТИЗМ И ГЛОБАЛЬНЫЕ КОМПЕТЕНЦИИ» (2–11 классы)</vt:lpstr>
      <vt:lpstr>Новые разделы в ИМП в 2022-2023 уч.г. </vt:lpstr>
      <vt:lpstr>Новые разделы в ИМП</vt:lpstr>
      <vt:lpstr>Новые разделы в ИМП   </vt:lpstr>
      <vt:lpstr>Меры по предотвращению буллинга/кибербуллинга   </vt:lpstr>
      <vt:lpstr>МОНИТОРИНГ ОБРАЗОВАТЕЛЬНЫХ ДОСТИЖЕНИЙ ОБУЧАЮЩИХСЯ  / МОДО    </vt:lpstr>
      <vt:lpstr>КАК БУДЕТ ОРГАНИЗОВАНО  ДИСТАНЦИОННОЕ ОБУЧЕНИЕ    </vt:lpstr>
      <vt:lpstr> ҮЗДІК ПЕДАГОГТЕР/ ЛУЧШИЙ ПЕДАГОГ    </vt:lpstr>
      <vt:lpstr>Презентация PowerPoint</vt:lpstr>
      <vt:lpstr>Презентация PowerPoint</vt:lpstr>
      <vt:lpstr>Презентация PowerPoint</vt:lpstr>
      <vt:lpstr>Анализ учебной деятельности школы</vt:lpstr>
      <vt:lpstr>Презентация PowerPoint</vt:lpstr>
      <vt:lpstr>Качество знаний и успеваемости в НШ</vt:lpstr>
      <vt:lpstr>Качество знаний и успеваемости в 5-9 классах</vt:lpstr>
      <vt:lpstr>Качество знаний и успеваемости в 10-11 классах</vt:lpstr>
      <vt:lpstr>СОЗДАНИЕ УСЛОВИЙ ДЛЯ ФОРМИРОВАНИЯ ФУНКЦИОНАЛЬНОЙ ГРАМОТНОСТИ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Ученик 3</cp:lastModifiedBy>
  <cp:revision>65</cp:revision>
  <dcterms:created xsi:type="dcterms:W3CDTF">2013-11-19T05:52:05Z</dcterms:created>
  <dcterms:modified xsi:type="dcterms:W3CDTF">2023-03-12T17:06:36Z</dcterms:modified>
</cp:coreProperties>
</file>