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1" r:id="rId2"/>
    <p:sldId id="290" r:id="rId3"/>
    <p:sldId id="291" r:id="rId4"/>
    <p:sldId id="292" r:id="rId5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1" autoAdjust="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897DD-25A5-43A6-A5EA-4D0B55009F11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13DB15-CE70-4045-B7EE-3FA1C023CD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71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17204"/>
            <a:ext cx="7960968" cy="3875892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kk-KZ" sz="1600" b="1" dirty="0">
                <a:latin typeface="Arial" panose="020B0604020202020204" pitchFamily="34" charset="0"/>
                <a:cs typeface="Arial" panose="020B0604020202020204" pitchFamily="34" charset="0"/>
              </a:rPr>
              <a:t>Қарағанды облысында білім беруді дамытудың </a:t>
            </a:r>
            <a:endParaRPr lang="kk-KZ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kk-K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оқу-әдістемелік орталығы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spcBef>
                <a:spcPts val="0"/>
              </a:spcBef>
              <a:buNone/>
            </a:pPr>
            <a:r>
              <a:rPr lang="ru-RU" b="1" dirty="0"/>
              <a:t> </a:t>
            </a:r>
            <a:endParaRPr lang="ru-RU" b="1" dirty="0" smtClean="0"/>
          </a:p>
          <a:p>
            <a:pPr algn="ctr">
              <a:buNone/>
            </a:pPr>
            <a:endParaRPr lang="ru-RU" b="1" dirty="0"/>
          </a:p>
          <a:p>
            <a:pPr algn="ctr">
              <a:spcBef>
                <a:spcPts val="0"/>
              </a:spcBef>
              <a:buNone/>
            </a:pPr>
            <a:r>
              <a:rPr lang="kk-KZ" sz="2800" b="1" dirty="0" smtClean="0">
                <a:latin typeface="Arial" panose="020B0604020202020204" pitchFamily="34" charset="0"/>
                <a:cs typeface="Arial" pitchFamily="34" charset="0"/>
              </a:rPr>
              <a:t>Облыс педагогтеріне арналған </a:t>
            </a:r>
          </a:p>
          <a:p>
            <a:pPr algn="ctr">
              <a:spcBef>
                <a:spcPts val="0"/>
              </a:spcBef>
              <a:buNone/>
            </a:pPr>
            <a:r>
              <a:rPr lang="kk-KZ" sz="2800" b="1" dirty="0" smtClean="0">
                <a:latin typeface="Arial" panose="020B0604020202020204" pitchFamily="34" charset="0"/>
                <a:cs typeface="Arial" pitchFamily="34" charset="0"/>
              </a:rPr>
              <a:t>Көктемгі мектеп</a:t>
            </a:r>
            <a:endParaRPr lang="ru-RU" sz="2800" b="1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72" y="285728"/>
            <a:ext cx="1408240" cy="781468"/>
          </a:xfrm>
          <a:prstGeom prst="rect">
            <a:avLst/>
          </a:prstGeom>
        </p:spPr>
      </p:pic>
      <p:pic>
        <p:nvPicPr>
          <p:cNvPr id="5" name="Picture 2" descr="C:\Users\Айганым\Desktop\эмблема умц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970" y="417204"/>
            <a:ext cx="123312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8" y="5229200"/>
            <a:ext cx="9144000" cy="5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График проведения весенней школы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4578453" y="0"/>
            <a:ext cx="2185941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75977"/>
              </p:ext>
            </p:extLst>
          </p:nvPr>
        </p:nvGraphicFramePr>
        <p:xfrm>
          <a:off x="457200" y="895327"/>
          <a:ext cx="8363272" cy="5898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891">
                  <a:extLst>
                    <a:ext uri="{9D8B030D-6E8A-4147-A177-3AD203B41FA5}">
                      <a16:colId xmlns:a16="http://schemas.microsoft.com/office/drawing/2014/main" xmlns="" val="1240063006"/>
                    </a:ext>
                  </a:extLst>
                </a:gridCol>
                <a:gridCol w="1945171">
                  <a:extLst>
                    <a:ext uri="{9D8B030D-6E8A-4147-A177-3AD203B41FA5}">
                      <a16:colId xmlns:a16="http://schemas.microsoft.com/office/drawing/2014/main" xmlns="" val="3123631471"/>
                    </a:ext>
                  </a:extLst>
                </a:gridCol>
                <a:gridCol w="947415">
                  <a:extLst>
                    <a:ext uri="{9D8B030D-6E8A-4147-A177-3AD203B41FA5}">
                      <a16:colId xmlns:a16="http://schemas.microsoft.com/office/drawing/2014/main" xmlns="" val="839504649"/>
                    </a:ext>
                  </a:extLst>
                </a:gridCol>
                <a:gridCol w="1280000">
                  <a:extLst>
                    <a:ext uri="{9D8B030D-6E8A-4147-A177-3AD203B41FA5}">
                      <a16:colId xmlns:a16="http://schemas.microsoft.com/office/drawing/2014/main" xmlns="" val="3632527042"/>
                    </a:ext>
                  </a:extLst>
                </a:gridCol>
                <a:gridCol w="1243801">
                  <a:extLst>
                    <a:ext uri="{9D8B030D-6E8A-4147-A177-3AD203B41FA5}">
                      <a16:colId xmlns:a16="http://schemas.microsoft.com/office/drawing/2014/main" xmlns="" val="1326697193"/>
                    </a:ext>
                  </a:extLst>
                </a:gridCol>
                <a:gridCol w="1245497">
                  <a:extLst>
                    <a:ext uri="{9D8B030D-6E8A-4147-A177-3AD203B41FA5}">
                      <a16:colId xmlns:a16="http://schemas.microsoft.com/office/drawing/2014/main" xmlns="" val="1727995029"/>
                    </a:ext>
                  </a:extLst>
                </a:gridCol>
                <a:gridCol w="1245497">
                  <a:extLst>
                    <a:ext uri="{9D8B030D-6E8A-4147-A177-3AD203B41FA5}">
                      <a16:colId xmlns:a16="http://schemas.microsoft.com/office/drawing/2014/main" xmlns="" val="3162129720"/>
                    </a:ext>
                  </a:extLst>
                </a:gridCol>
              </a:tblGrid>
              <a:tr h="841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Мероприятие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Дата проведения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Тема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Формат проведение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</a:rPr>
                        <a:t>оффлайн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-онлайн)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Место проведения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Время проведения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extLst>
                  <a:ext uri="{0D108BD9-81ED-4DB2-BD59-A6C34878D82A}">
                    <a16:rowId xmlns:a16="http://schemas.microsoft.com/office/drawing/2014/main" xmlns="" val="2996485201"/>
                  </a:ext>
                </a:extLst>
              </a:tr>
              <a:tr h="1481965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Форум учителей 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биологии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Карагандинской области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20.03.2023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«Ценностно-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ориентирова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нный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подход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обучении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предмета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«Биология»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Оффлайн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Трансляция пленарной части на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ютуб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09.00-16.00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extLst>
                  <a:ext uri="{0D108BD9-81ED-4DB2-BD59-A6C34878D82A}">
                    <a16:rowId xmlns:a16="http://schemas.microsoft.com/office/drawing/2014/main" xmlns="" val="3041259393"/>
                  </a:ext>
                </a:extLst>
              </a:tr>
              <a:tr h="340342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Учителя начальных классов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(для сельских регионов)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20.03.2023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Система заданий для развития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логического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мышления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младших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школьников как средство формирования познавательных универсальных учебных действий на уроках математики". Олимпиады по математике».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6764" marR="56764" marT="0" marB="0"/>
                </a:tc>
                <a:extLst>
                  <a:ext uri="{0D108BD9-81ED-4DB2-BD59-A6C34878D82A}">
                    <a16:rowId xmlns:a16="http://schemas.microsoft.com/office/drawing/2014/main" xmlns="" val="1943408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15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46699"/>
              </p:ext>
            </p:extLst>
          </p:nvPr>
        </p:nvGraphicFramePr>
        <p:xfrm>
          <a:off x="395536" y="404663"/>
          <a:ext cx="8640961" cy="6363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028">
                  <a:extLst>
                    <a:ext uri="{9D8B030D-6E8A-4147-A177-3AD203B41FA5}">
                      <a16:colId xmlns:a16="http://schemas.microsoft.com/office/drawing/2014/main" xmlns="" val="3206254852"/>
                    </a:ext>
                  </a:extLst>
                </a:gridCol>
                <a:gridCol w="2009757">
                  <a:extLst>
                    <a:ext uri="{9D8B030D-6E8A-4147-A177-3AD203B41FA5}">
                      <a16:colId xmlns:a16="http://schemas.microsoft.com/office/drawing/2014/main" xmlns="" val="3898792291"/>
                    </a:ext>
                  </a:extLst>
                </a:gridCol>
                <a:gridCol w="978872">
                  <a:extLst>
                    <a:ext uri="{9D8B030D-6E8A-4147-A177-3AD203B41FA5}">
                      <a16:colId xmlns:a16="http://schemas.microsoft.com/office/drawing/2014/main" xmlns="" val="176316686"/>
                    </a:ext>
                  </a:extLst>
                </a:gridCol>
                <a:gridCol w="2025474">
                  <a:extLst>
                    <a:ext uri="{9D8B030D-6E8A-4147-A177-3AD203B41FA5}">
                      <a16:colId xmlns:a16="http://schemas.microsoft.com/office/drawing/2014/main" xmlns="" val="3614596589"/>
                    </a:ext>
                  </a:extLst>
                </a:gridCol>
                <a:gridCol w="1219062">
                  <a:extLst>
                    <a:ext uri="{9D8B030D-6E8A-4147-A177-3AD203B41FA5}">
                      <a16:colId xmlns:a16="http://schemas.microsoft.com/office/drawing/2014/main" xmlns="" val="1337735844"/>
                    </a:ext>
                  </a:extLst>
                </a:gridCol>
                <a:gridCol w="968383">
                  <a:extLst>
                    <a:ext uri="{9D8B030D-6E8A-4147-A177-3AD203B41FA5}">
                      <a16:colId xmlns:a16="http://schemas.microsoft.com/office/drawing/2014/main" xmlns="" val="3581251036"/>
                    </a:ext>
                  </a:extLst>
                </a:gridCol>
                <a:gridCol w="968385">
                  <a:extLst>
                    <a:ext uri="{9D8B030D-6E8A-4147-A177-3AD203B41FA5}">
                      <a16:colId xmlns:a16="http://schemas.microsoft.com/office/drawing/2014/main" xmlns="" val="1335682266"/>
                    </a:ext>
                  </a:extLst>
                </a:gridCol>
              </a:tblGrid>
              <a:tr h="296964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Учителя начальных классов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(для молодых педагогов)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«Система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заданий для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развития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логического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мышления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младших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школьников как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средство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формирования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познавательных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универсальных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учебных действий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уроках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математики".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Олимпиады по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математике».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Оффлайн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3817167722"/>
                  </a:ext>
                </a:extLst>
              </a:tr>
              <a:tr h="91711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Учителя начальных классов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Встреча молодых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педагогов с 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победителем 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олимпиады 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«Алтын тұғыр»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Оффлайн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1102536822"/>
                  </a:ext>
                </a:extLst>
              </a:tr>
              <a:tr h="730519">
                <a:tc rowSpan="2"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 мен әдебиеті пәндерінің мұғалімдеріне арналған оқыту семинары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20.03.2023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Эссе жазудың тиімді жолдары.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(Т1)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 (Т2</a:t>
                      </a:r>
                      <a:r>
                        <a:rPr lang="kk-KZ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2378102741"/>
                  </a:ext>
                </a:extLst>
              </a:tr>
              <a:tr h="2149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Эссе жазудағы нақты қадамдар.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(Т1)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 (Т2)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2671889746"/>
                  </a:ext>
                </a:extLst>
              </a:tr>
              <a:tr h="515591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4118984942"/>
                  </a:ext>
                </a:extLst>
              </a:tr>
              <a:tr h="77288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для учителей русского языка и литературы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20.03.2023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Изучение русского языка и литературы: трудности и пути решения</a:t>
                      </a:r>
                      <a:r>
                        <a:rPr lang="kk-KZ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  <a:endParaRPr lang="ru-RU" sz="1100" b="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(Т1)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(Т2) 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723" marR="44723" marT="0" marB="0"/>
                </a:tc>
                <a:extLst>
                  <a:ext uri="{0D108BD9-81ED-4DB2-BD59-A6C34878D82A}">
                    <a16:rowId xmlns:a16="http://schemas.microsoft.com/office/drawing/2014/main" xmlns="" val="2823090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15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98841"/>
              </p:ext>
            </p:extLst>
          </p:nvPr>
        </p:nvGraphicFramePr>
        <p:xfrm>
          <a:off x="457200" y="404666"/>
          <a:ext cx="8229600" cy="5022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604">
                  <a:extLst>
                    <a:ext uri="{9D8B030D-6E8A-4147-A177-3AD203B41FA5}">
                      <a16:colId xmlns:a16="http://schemas.microsoft.com/office/drawing/2014/main" xmlns="" val="212811651"/>
                    </a:ext>
                  </a:extLst>
                </a:gridCol>
                <a:gridCol w="1914081">
                  <a:extLst>
                    <a:ext uri="{9D8B030D-6E8A-4147-A177-3AD203B41FA5}">
                      <a16:colId xmlns:a16="http://schemas.microsoft.com/office/drawing/2014/main" xmlns="" val="2963681765"/>
                    </a:ext>
                  </a:extLst>
                </a:gridCol>
                <a:gridCol w="932272">
                  <a:extLst>
                    <a:ext uri="{9D8B030D-6E8A-4147-A177-3AD203B41FA5}">
                      <a16:colId xmlns:a16="http://schemas.microsoft.com/office/drawing/2014/main" xmlns="" val="1709237141"/>
                    </a:ext>
                  </a:extLst>
                </a:gridCol>
                <a:gridCol w="1259542">
                  <a:extLst>
                    <a:ext uri="{9D8B030D-6E8A-4147-A177-3AD203B41FA5}">
                      <a16:colId xmlns:a16="http://schemas.microsoft.com/office/drawing/2014/main" xmlns="" val="1971116943"/>
                    </a:ext>
                  </a:extLst>
                </a:gridCol>
                <a:gridCol w="1223921">
                  <a:extLst>
                    <a:ext uri="{9D8B030D-6E8A-4147-A177-3AD203B41FA5}">
                      <a16:colId xmlns:a16="http://schemas.microsoft.com/office/drawing/2014/main" xmlns="" val="1357096482"/>
                    </a:ext>
                  </a:extLst>
                </a:gridCol>
                <a:gridCol w="1225590">
                  <a:extLst>
                    <a:ext uri="{9D8B030D-6E8A-4147-A177-3AD203B41FA5}">
                      <a16:colId xmlns:a16="http://schemas.microsoft.com/office/drawing/2014/main" xmlns="" val="1220546200"/>
                    </a:ext>
                  </a:extLst>
                </a:gridCol>
                <a:gridCol w="1225590">
                  <a:extLst>
                    <a:ext uri="{9D8B030D-6E8A-4147-A177-3AD203B41FA5}">
                      <a16:colId xmlns:a16="http://schemas.microsoft.com/office/drawing/2014/main" xmlns="" val="270522392"/>
                    </a:ext>
                  </a:extLst>
                </a:gridCol>
              </a:tblGrid>
              <a:tr h="10144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для иностранных языков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Изучение иностранных языков: трудности и пути решения</a:t>
                      </a:r>
                      <a:r>
                        <a:rPr lang="kk-KZ" sz="12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extLst>
                  <a:ext uri="{0D108BD9-81ED-4DB2-BD59-A6C34878D82A}">
                    <a16:rowId xmlns:a16="http://schemas.microsoft.com/office/drawing/2014/main" xmlns="" val="1695020569"/>
                  </a:ext>
                </a:extLst>
              </a:tr>
              <a:tr h="1198529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для учителей 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математики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20.03.2023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Качество образования в математике. Методы достижения результата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 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extLst>
                  <a:ext uri="{0D108BD9-81ED-4DB2-BD59-A6C34878D82A}">
                    <a16:rowId xmlns:a16="http://schemas.microsoft.com/office/drawing/2014/main" xmlns="" val="2980158483"/>
                  </a:ext>
                </a:extLst>
              </a:tr>
              <a:tr h="81859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для учителей истории и географии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20.03.2023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Усвоение. Применение заданий на практике.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УМЦ РО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10.00-1</a:t>
                      </a: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14.00-16.30 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extLst>
                  <a:ext uri="{0D108BD9-81ED-4DB2-BD59-A6C34878D82A}">
                    <a16:rowId xmlns:a16="http://schemas.microsoft.com/office/drawing/2014/main" xmlns="" val="588107720"/>
                  </a:ext>
                </a:extLst>
              </a:tr>
              <a:tr h="64326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для МКШ «</a:t>
                      </a:r>
                      <a:r>
                        <a:rPr lang="kk-KZ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Біріктірілген сыныптағы сабақ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Онлайн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платформе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Zoom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4.30-18.00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extLst>
                  <a:ext uri="{0D108BD9-81ED-4DB2-BD59-A6C34878D82A}">
                    <a16:rowId xmlns:a16="http://schemas.microsoft.com/office/drawing/2014/main" xmlns="" val="2525678247"/>
                  </a:ext>
                </a:extLst>
              </a:tr>
              <a:tr h="101449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Форум физиков «Преподавание физики: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состояние, проблемы, рекомендации»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24.03.2023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Оффлайн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Трансляция пленарной части на ютуб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09.00-16.00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111" marR="60111" marT="0" marB="0"/>
                </a:tc>
                <a:extLst>
                  <a:ext uri="{0D108BD9-81ED-4DB2-BD59-A6C34878D82A}">
                    <a16:rowId xmlns:a16="http://schemas.microsoft.com/office/drawing/2014/main" xmlns="" val="18125470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1177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394</Words>
  <Application>Microsoft Office PowerPoint</Application>
  <PresentationFormat>Экран (4:3)</PresentationFormat>
  <Paragraphs>161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  График проведения весенней школы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Ainura</dc:creator>
  <cp:lastModifiedBy>Ученик 3</cp:lastModifiedBy>
  <cp:revision>88</cp:revision>
  <cp:lastPrinted>2020-10-01T04:01:16Z</cp:lastPrinted>
  <dcterms:created xsi:type="dcterms:W3CDTF">2020-09-23T05:11:27Z</dcterms:created>
  <dcterms:modified xsi:type="dcterms:W3CDTF">2023-03-12T16:37:11Z</dcterms:modified>
</cp:coreProperties>
</file>