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9" r:id="rId3"/>
    <p:sldId id="267" r:id="rId4"/>
    <p:sldId id="272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C3D6"/>
    <a:srgbClr val="3BA0BB"/>
    <a:srgbClr val="5283BE"/>
    <a:srgbClr val="417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-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1A171-69D6-4212-92BD-FC4BA0DC8A63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4DD3E-9EB2-40D8-A541-A854D9A47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047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687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088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041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dilet.zan.kz/rus/docs/Z1300000088#z3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dilet.zan.kz/rus/docs/Z1300000088#z6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843558"/>
            <a:ext cx="7772400" cy="3000396"/>
          </a:xfrm>
        </p:spPr>
        <p:txBody>
          <a:bodyPr>
            <a:normAutofit/>
          </a:bodyPr>
          <a:lstStyle/>
          <a:p>
            <a:r>
              <a:rPr lang="ru-RU" altLang="ru-RU" sz="26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«О государственных </a:t>
            </a:r>
            <a:r>
              <a:rPr lang="ru-RU" altLang="ru-RU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услугах»</a:t>
            </a:r>
            <a:r>
              <a:rPr lang="ru-RU" altLang="ru-RU" sz="26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/>
            </a:r>
            <a:br>
              <a:rPr lang="ru-RU" altLang="ru-RU" sz="26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</a:br>
            <a:r>
              <a:rPr lang="ru-RU" altLang="ru-RU" sz="26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Закон Республики Казахстан от 15 апреля 2013 года № </a:t>
            </a:r>
            <a:r>
              <a:rPr lang="ru-RU" altLang="ru-RU" sz="2600" b="1" i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88-V</a:t>
            </a:r>
            <a:r>
              <a:rPr lang="ru-RU" altLang="ru-RU" sz="26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/>
            </a:r>
            <a:br>
              <a:rPr lang="ru-RU" altLang="ru-RU" sz="26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</a:br>
            <a:r>
              <a:rPr lang="ru-RU" altLang="ru-RU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«</a:t>
            </a:r>
            <a:r>
              <a:rPr lang="ru-RU" altLang="ru-RU" sz="2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Мемлекеттік</a:t>
            </a:r>
            <a:r>
              <a:rPr lang="ru-RU" altLang="ru-RU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 </a:t>
            </a:r>
            <a:r>
              <a:rPr lang="ru-RU" altLang="ru-RU" sz="26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көрсетілетін</a:t>
            </a:r>
            <a:r>
              <a:rPr lang="ru-RU" altLang="ru-RU" sz="26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 </a:t>
            </a:r>
            <a:r>
              <a:rPr lang="ru-RU" altLang="ru-RU" sz="26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қызметтер</a:t>
            </a:r>
            <a:r>
              <a:rPr lang="ru-RU" altLang="ru-RU" sz="26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 </a:t>
            </a:r>
            <a:r>
              <a:rPr lang="ru-RU" altLang="ru-RU" sz="2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туралы</a:t>
            </a:r>
            <a:r>
              <a:rPr lang="ru-RU" altLang="ru-RU" sz="2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»</a:t>
            </a:r>
            <a:r>
              <a:rPr lang="ru-RU" altLang="ru-RU" sz="26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/>
            </a:r>
            <a:br>
              <a:rPr lang="ru-RU" altLang="ru-RU" sz="26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</a:br>
            <a:r>
              <a:rPr lang="ru-RU" altLang="ru-RU" sz="2600" b="1" i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Қазақстан</a:t>
            </a:r>
            <a:r>
              <a:rPr lang="ru-RU" altLang="ru-RU" sz="26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 </a:t>
            </a:r>
            <a:r>
              <a:rPr lang="ru-RU" altLang="ru-RU" sz="2600" b="1" i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Республикасының</a:t>
            </a:r>
            <a:r>
              <a:rPr lang="ru-RU" altLang="ru-RU" sz="26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 2013 </a:t>
            </a:r>
            <a:r>
              <a:rPr lang="ru-RU" altLang="ru-RU" sz="2600" b="1" i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жылғы</a:t>
            </a:r>
            <a:r>
              <a:rPr lang="ru-RU" altLang="ru-RU" sz="26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 15 </a:t>
            </a:r>
            <a:r>
              <a:rPr lang="ru-RU" altLang="ru-RU" sz="2600" b="1" i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сәуірдегі</a:t>
            </a:r>
            <a:r>
              <a:rPr lang="ru-RU" altLang="ru-RU" sz="26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 № 88-</a:t>
            </a:r>
            <a:r>
              <a:rPr lang="en-US" altLang="ru-RU" sz="26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V </a:t>
            </a:r>
            <a:r>
              <a:rPr lang="ru-RU" altLang="ru-RU" sz="2600" b="1" i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Заңы</a:t>
            </a:r>
            <a:endParaRPr lang="ru-RU" sz="2600" b="1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86644" y="4500576"/>
            <a:ext cx="16225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Century Gothic" pitchFamily="34" charset="0"/>
                <a:cs typeface="Times New Roman" pitchFamily="18" charset="0"/>
              </a:rPr>
              <a:t>01.03.2023 </a:t>
            </a:r>
            <a:r>
              <a:rPr lang="ru-RU" sz="1600" b="1" i="1" dirty="0">
                <a:solidFill>
                  <a:schemeClr val="tx2">
                    <a:lumMod val="75000"/>
                  </a:schemeClr>
                </a:solidFill>
                <a:latin typeface="Century Gothic" pitchFamily="34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4174764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11455"/>
            <a:ext cx="9144000" cy="5059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0" y="45124"/>
            <a:ext cx="9144000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ea typeface="Open Sans" panose="020B0606030504020204" pitchFamily="34" charset="0"/>
                <a:cs typeface="Arial" pitchFamily="34" charset="0"/>
              </a:rPr>
              <a:t>Государственная услуга НПА</a:t>
            </a:r>
            <a:endParaRPr lang="en-US" sz="2400" b="1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627534"/>
            <a:ext cx="86409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dirty="0">
                <a:solidFill>
                  <a:srgbClr val="000000"/>
                </a:solidFill>
                <a:latin typeface="Courier New" panose="02070309020205020404" pitchFamily="49" charset="0"/>
              </a:rPr>
              <a:t>  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Государственные услуги оказываются на основе следующих основных принципов:</a:t>
            </a:r>
          </a:p>
          <a:p>
            <a:pPr algn="just" fontAlgn="base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равного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услугополучателям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без какой-либо дискриминации по мотивам происхождения, социального, должностного и имущественного положения, пола, расы, национальности, языка, отношения к религии, убеждений, места жительства или по любым иным обстоятельствам;</a:t>
            </a:r>
          </a:p>
          <a:p>
            <a:pPr algn="just" fontAlgn="base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недопустимости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проявлений бюрократизма и волокиты при оказании государственных услуг;</a:t>
            </a:r>
          </a:p>
          <a:p>
            <a:pPr algn="just" fontAlgn="base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подотчетности и прозрачности в сфере оказания государственных услуг;</a:t>
            </a:r>
          </a:p>
          <a:p>
            <a:pPr algn="just" fontAlgn="base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качества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доступности государственных услуг;</a:t>
            </a:r>
          </a:p>
          <a:p>
            <a:pPr algn="just" fontAlgn="base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постоянного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совершенствования процесса оказания государственных услуг;</a:t>
            </a:r>
          </a:p>
          <a:p>
            <a:pPr algn="just" fontAlgn="base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экономичности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эффективности при оказании государственных услуг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490858"/>
      </p:ext>
    </p:extLst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0"/>
            <a:ext cx="9144000" cy="5059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0" y="45124"/>
            <a:ext cx="9144000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ea typeface="Open Sans" panose="020B0606030504020204" pitchFamily="34" charset="0"/>
                <a:cs typeface="Arial" pitchFamily="34" charset="0"/>
              </a:rPr>
              <a:t>Государственная услуга</a:t>
            </a:r>
            <a:endParaRPr lang="en-US" sz="2400" b="1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27534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Статья 4. Права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услугополучателей</a:t>
            </a:r>
            <a:endParaRPr lang="ru-RU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1.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Услугополучатели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имеют право:</a:t>
            </a:r>
          </a:p>
          <a:p>
            <a:pPr fontAlgn="base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1) получать в доступной форме от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услугодателя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полную и достоверную информацию о порядке предоставления государственной услуги;</a:t>
            </a:r>
          </a:p>
          <a:p>
            <a:pPr fontAlgn="base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2) получать государственную услугу в соответствии с подзаконным нормативным правовым актом, определяющим порядок оказания государственной услуги;</a:t>
            </a:r>
          </a:p>
          <a:p>
            <a:pPr fontAlgn="base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3) обжаловать решения, действия (бездействие) центрального государственного органа, местного исполнительного органа области, города республиканского значения, столицы, района, города областного значения,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акима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района в городе, города районного значения, поселка, села, сельского округа, а также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услугодателя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(или) их должностных лиц, Государственной корпорации и (или) ее работников по вопросам оказания государственных услуг в порядке, установленном законодательными актами Республики Казахстан;</a:t>
            </a:r>
          </a:p>
          <a:p>
            <a:pPr fontAlgn="base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4) получать государственную услугу в бумажной и (или) электронной форме в соответствии с законодательством Республики Казахстан;</a:t>
            </a:r>
          </a:p>
          <a:p>
            <a:pPr fontAlgn="base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4-1) получать государственные услуги по принципу "одного заявления";</a:t>
            </a:r>
          </a:p>
          <a:p>
            <a:pPr fontAlgn="base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5) участвовать в публичных обсуждениях проектов подзаконных нормативных правовых актов, определяющих порядок оказания государственных услуг, в порядке, предусмотренном 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статьей 15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настоящего Закона;</a:t>
            </a:r>
          </a:p>
          <a:p>
            <a:pPr fontAlgn="base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6) обращаться в суд с иском о защите нарушенных прав, свобод и законных интересов в сфере оказания государственных услуг;</a:t>
            </a:r>
          </a:p>
          <a:p>
            <a:pPr fontAlgn="base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7) использовать электронные документы в отношении себя и несовершеннолетних членов семьи из сервиса цифровых документов в соответствии с подзаконным нормативным правовым актом, определяющим порядок оказания государственной услуги.</a:t>
            </a:r>
          </a:p>
          <a:p>
            <a:pPr fontAlgn="base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2. Иностранцы, лица без гражданства и иностранные юридические лица получают государственные услуги наравне с гражданами и юридическими лицами Республики Казахстан, если иное не предусмотрено законами Республики Казахстан.</a:t>
            </a:r>
          </a:p>
        </p:txBody>
      </p:sp>
    </p:spTree>
    <p:extLst>
      <p:ext uri="{BB962C8B-B14F-4D97-AF65-F5344CB8AC3E}">
        <p14:creationId xmlns:p14="http://schemas.microsoft.com/office/powerpoint/2010/main" val="1666192088"/>
      </p:ext>
    </p:extLst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0"/>
            <a:ext cx="9144000" cy="5059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0" y="45124"/>
            <a:ext cx="9144000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ea typeface="Open Sans" panose="020B0606030504020204" pitchFamily="34" charset="0"/>
                <a:cs typeface="Arial" pitchFamily="34" charset="0"/>
              </a:rPr>
              <a:t>Государственная услуга</a:t>
            </a:r>
            <a:endParaRPr lang="en-US" sz="2400" b="1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496" y="499379"/>
            <a:ext cx="91085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Статья 5. Права и обязанности </a:t>
            </a:r>
            <a:r>
              <a:rPr lang="ru-RU" sz="85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услугодателей</a:t>
            </a:r>
            <a:endParaRPr lang="ru-RU" sz="85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1. </a:t>
            </a:r>
            <a:r>
              <a:rPr lang="ru-RU" sz="85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Услугодатели</a:t>
            </a:r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имеют право:</a:t>
            </a: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1) получать от центральных государственных органов, местных исполнительных органов областей, городов республиканского значения, столицы, районов, городов областного значения, </a:t>
            </a:r>
            <a:r>
              <a:rPr lang="ru-RU" sz="85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акимов</a:t>
            </a:r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районов в городе, городов районного значения, поселков, сел, сельских округов информацию, необходимую для оказания государственных услуг;</a:t>
            </a:r>
          </a:p>
          <a:p>
            <a:pPr fontAlgn="base"/>
            <a:r>
              <a:rPr lang="ru-RU" sz="8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</a:t>
            </a:r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 </a:t>
            </a:r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85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Услугодатели</a:t>
            </a:r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обязаны:</a:t>
            </a:r>
          </a:p>
          <a:p>
            <a:pPr fontAlgn="base"/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1) оказывать государственные услуги в соответствии с подзаконными нормативными правовыми актами, определяющими порядок оказания государственных услуг;</a:t>
            </a:r>
          </a:p>
          <a:p>
            <a:pPr fontAlgn="base"/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2) создавать необходимые условия для лиц с ограниченными возможностями при получении ими государственных услуг;</a:t>
            </a:r>
          </a:p>
          <a:p>
            <a:pPr fontAlgn="base"/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3) предоставлять полную и достоверную информацию о порядке оказания государственных услуг </a:t>
            </a:r>
            <a:r>
              <a:rPr lang="ru-RU" sz="85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услугополучателям</a:t>
            </a:r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доступной форме;</a:t>
            </a:r>
          </a:p>
          <a:p>
            <a:pPr fontAlgn="base"/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4) предоставлять центральным государственным органам, местным исполнительным органам областей, городов республиканского значения, столицы, районов, городов областного значения, </a:t>
            </a:r>
            <a:r>
              <a:rPr lang="ru-RU" sz="85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акимам</a:t>
            </a:r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районов в городе, городов районного значения, поселков, сел, сельских округов, иным </a:t>
            </a:r>
            <a:r>
              <a:rPr lang="ru-RU" sz="85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услугодателям</a:t>
            </a:r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Государственной корпорации документы и информацию, необходимые для оказания государственных услуг, в том числе посредством интеграции информационных систем, в соответствии с законодательством Республики Казахстан;</a:t>
            </a:r>
          </a:p>
          <a:p>
            <a:pPr fontAlgn="base"/>
            <a:r>
              <a:rPr lang="ru-RU" sz="85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5) обеспечить доставку результата государственной услуги в Государственную корпорацию, оказываемой через Государственную корпорацию, не позднее чем за сутки до истечения срока оказания государственной услуги, установленного подзаконным нормативным правовым актом, определяющим порядок оказания государственной услуги , за исключением государственных услуг, оказываемых в течение одного рабочего дня;</a:t>
            </a: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6) повышать квалификацию работников в сфере оказания государственных услуг, а также обучать навыкам общения с лицами с инвалидностью;</a:t>
            </a: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7) рассматривать жалобы </a:t>
            </a:r>
            <a:r>
              <a:rPr lang="ru-RU" sz="85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услугополучателей</a:t>
            </a:r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информировать их о результатах рассмотрения в сроки, установленные настоящим </a:t>
            </a:r>
            <a:r>
              <a:rPr lang="ru-RU" sz="850" dirty="0">
                <a:solidFill>
                  <a:srgbClr val="073A5E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Законом</a:t>
            </a:r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8) обеспечивать возможность получения информации </a:t>
            </a:r>
            <a:r>
              <a:rPr lang="ru-RU" sz="85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услугополучателями</a:t>
            </a:r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 стадии исполнения государственной услуги;</a:t>
            </a: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9) принимать меры, направленные на восстановление нарушенных прав, свобод и законных интересов </a:t>
            </a:r>
            <a:r>
              <a:rPr lang="ru-RU" sz="85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услугополучателей</a:t>
            </a:r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10) обеспечивать бесперебойное функционирование информационных систем, используемых для оказания государственных услуг, а также содержащих необходимые актуальные сведения для их оказания;</a:t>
            </a: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11) обеспечивать внесение данных в информационную систему мониторинга оказания государственных услуг о стадии оказания государственной услуги в порядке, установленном уполномоченным органом в сфере информатизации;</a:t>
            </a: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12) получать письменное согласие или согласие, подтвержденное электронной цифровой подписью, либо согласие посредством абонентского устройства сотовой связи </a:t>
            </a:r>
            <a:r>
              <a:rPr lang="ru-RU" sz="85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услугополучателя</a:t>
            </a:r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использование сведений, составляющих охраняемую законом тайну, содержащихся в информационных системах, при оказании государственных услуг, если иное не предусмотрено законами Республики Казахстан;</a:t>
            </a: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13) использовать электронные документы из сервиса цифровых документов для оказания государственных услуг в случаях, предусмотренных подзаконными нормативными правовыми актами, определяющими порядок оказания государственных услуг;</a:t>
            </a: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14) отказывать в оказании государственных услуг в случаях и по основаниям, которые установлены законами Республики Казахстан.</a:t>
            </a:r>
          </a:p>
          <a:p>
            <a:pPr fontAlgn="base"/>
            <a:r>
              <a:rPr lang="ru-RU" sz="8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</a:t>
            </a:r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 оказании государственных услуг не допускается истребования от </a:t>
            </a:r>
            <a:r>
              <a:rPr lang="ru-RU" sz="85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услугополучателей</a:t>
            </a:r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fontAlgn="base"/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1) документов и сведений, которые могут быть получены из информационных систем, используемых для оказания государственных услуг, или сервиса цифровых документов;</a:t>
            </a:r>
          </a:p>
          <a:p>
            <a:pPr fontAlgn="base"/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2) нотариально засвидетельствованных копий документов, оригиналы которых представлены для сверки </a:t>
            </a:r>
            <a:r>
              <a:rPr lang="ru-RU" sz="85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услугодателю</a:t>
            </a:r>
            <a:r>
              <a:rPr lang="ru-RU" sz="8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Государственной корпорации, за исключением случаев, предусмотренных законодательством Республики Казахстан, регулирующим вопросы пенсионного и социального обеспечения.</a:t>
            </a:r>
            <a:endParaRPr lang="ru-RU" sz="850" b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544720"/>
      </p:ext>
    </p:extLst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2508</TotalTime>
  <Words>29</Words>
  <Application>Microsoft Office PowerPoint</Application>
  <PresentationFormat>Экран (16:9)</PresentationFormat>
  <Paragraphs>47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Calibri</vt:lpstr>
      <vt:lpstr>Century Gothic</vt:lpstr>
      <vt:lpstr>Courier New</vt:lpstr>
      <vt:lpstr>FS Joey Pro</vt:lpstr>
      <vt:lpstr>Open Sans</vt:lpstr>
      <vt:lpstr>Times New Roman</vt:lpstr>
      <vt:lpstr>Тема Office</vt:lpstr>
      <vt:lpstr>«О государственных услугах» Закон Республики Казахстан от 15 апреля 2013 года № 88-V «Мемлекеттік көрсетілетін қызметтер туралы» Қазақстан Республикасының 2013 жылғы 15 сәуірдегі № 88-V Заңы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Качества образования</dc:title>
  <dc:creator>user</dc:creator>
  <cp:lastModifiedBy>УМЦ</cp:lastModifiedBy>
  <cp:revision>107</cp:revision>
  <cp:lastPrinted>2023-03-01T02:16:36Z</cp:lastPrinted>
  <dcterms:created xsi:type="dcterms:W3CDTF">2020-12-03T05:51:16Z</dcterms:created>
  <dcterms:modified xsi:type="dcterms:W3CDTF">2023-03-01T02:18:25Z</dcterms:modified>
</cp:coreProperties>
</file>