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233" r:id="rId2"/>
    <p:sldId id="1238" r:id="rId3"/>
    <p:sldId id="1239" r:id="rId4"/>
    <p:sldId id="1240" r:id="rId5"/>
    <p:sldId id="1249" r:id="rId6"/>
    <p:sldId id="1242" r:id="rId7"/>
    <p:sldId id="1243" r:id="rId8"/>
    <p:sldId id="1250" r:id="rId9"/>
    <p:sldId id="1251" r:id="rId10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622ED110-4E00-4AA6-92DE-85D37352AA42}">
          <p14:sldIdLst>
            <p14:sldId id="1233"/>
            <p14:sldId id="1238"/>
            <p14:sldId id="1239"/>
            <p14:sldId id="1232"/>
            <p14:sldId id="1237"/>
            <p14:sldId id="1235"/>
            <p14:sldId id="123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138" autoAdjust="0"/>
  </p:normalViewPr>
  <p:slideViewPr>
    <p:cSldViewPr snapToGrid="0">
      <p:cViewPr>
        <p:scale>
          <a:sx n="90" d="100"/>
          <a:sy n="90" d="100"/>
        </p:scale>
        <p:origin x="-1272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B6856-BE92-4305-87F2-A5595CE41704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390D7-A25E-4D57-9666-E1FA0BC261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1077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7" name="Номер слайда 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639E41-402A-4B8C-A032-1E82C6F33BED}" type="slidenum">
              <a:rPr lang="ru-RU" altLang="ru-RU">
                <a:latin typeface="Segoe UI" panose="020B0502040204020203" pitchFamily="34" charset="0"/>
              </a:rPr>
              <a:pPr/>
              <a:t>2</a:t>
            </a:fld>
            <a:endParaRPr lang="ru-RU" altLang="ru-RU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020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7" name="Номер слайда 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639E41-402A-4B8C-A032-1E82C6F33BED}" type="slidenum">
              <a:rPr lang="ru-RU" altLang="ru-RU">
                <a:latin typeface="Segoe UI" panose="020B0502040204020203" pitchFamily="34" charset="0"/>
              </a:rPr>
              <a:pPr/>
              <a:t>3</a:t>
            </a:fld>
            <a:endParaRPr lang="ru-RU" altLang="ru-RU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0207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7" name="Номер слайда 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639E41-402A-4B8C-A032-1E82C6F33BED}" type="slidenum">
              <a:rPr lang="ru-RU" altLang="ru-RU">
                <a:latin typeface="Segoe UI" panose="020B0502040204020203" pitchFamily="34" charset="0"/>
              </a:rPr>
              <a:pPr/>
              <a:t>4</a:t>
            </a:fld>
            <a:endParaRPr lang="ru-RU" altLang="ru-RU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020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DD4529-457E-45CF-B132-CEF989B2D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F852ECF-4AB2-4A97-8017-AB17E9347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E49EB6A-0090-4AC3-A75B-86347F914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38C0-78F0-4929-96E9-17AD63E6E78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8124D31-0612-43C1-B44B-0E997BDA3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6A7FE48-5868-49A1-A7E5-6BBF03BD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D783-4A14-4913-8F3A-98EFADAB4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1605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B62271-854A-4184-B1D3-17226096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8B0511C-770A-4456-8A53-AB6C88303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AAD9F88-27A5-412E-8079-345590143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38C0-78F0-4929-96E9-17AD63E6E78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D70A6FA-390B-4418-A1D6-0922C6FE9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72782C6-04EF-4F57-A87B-F60D05E0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D783-4A14-4913-8F3A-98EFADAB4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933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6EAEC56-495B-406B-96E7-D47D04864B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E5A320E-624A-4FB3-9DAC-7ADC14490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F3578F7-BCB8-4F37-ABBB-F2D0647D1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38C0-78F0-4929-96E9-17AD63E6E78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1E594CC-779E-4DE2-91BF-F838BEE85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73E3C12-6150-412D-8DBD-2B1B8163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D783-4A14-4913-8F3A-98EFADAB4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700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AE7344-2A57-4EF4-A5E7-644C2DF3E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958B1A7-E539-47F1-982E-C71884D9D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371084F-D50F-4018-A970-42B589AD9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38C0-78F0-4929-96E9-17AD63E6E78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729546D-63F2-4510-BDB8-BA293844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23C59D6-C73B-4C50-8055-3051FB18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D783-4A14-4913-8F3A-98EFADAB4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234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C3467F-2BEF-4D13-A119-C90765CD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241B549-E3B7-436F-86EB-BC9C9F01D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91244C-3124-4E85-979D-8D237085A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38C0-78F0-4929-96E9-17AD63E6E78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AD5730-03A2-4F61-8051-986DF122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9D45363-652A-4838-AB0C-5E7F92A66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D783-4A14-4913-8F3A-98EFADAB4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438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094827-32C7-4458-A916-2C09A86AA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F14FE85-1202-4477-A1E8-D4DC7EF4D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3E3A641-DEA9-444D-89DC-6C8548113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F9923BF-7D43-453D-A792-0A845FBC3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38C0-78F0-4929-96E9-17AD63E6E78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2CF6AC4-86DF-4BAA-BC31-957BB8288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F19AD12-33EF-474F-A115-1047781CC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D783-4A14-4913-8F3A-98EFADAB4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441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CBCB5C-D300-4554-80B6-92B881C5F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D83B9B8-1734-4F6A-891D-0CEE2D56A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5F3E492-3595-4F4C-8E2A-DE785290B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48C4B34-04A7-4195-90FD-DCF7DE528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AFBF849-91C4-4F6C-A906-DA32C06622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F3870C9-4227-4DD3-9C3F-B86346702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38C0-78F0-4929-96E9-17AD63E6E78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0EB6154-3C02-47A6-B313-F4321BCF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FBD7FDA-2F26-442A-AAE2-D231CAB28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D783-4A14-4913-8F3A-98EFADAB4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402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EF94D8-33FD-4301-9A2B-0508309D0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A5F9F2C-5066-4356-A766-10BCC7AFA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38C0-78F0-4929-96E9-17AD63E6E78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4C56294-46E9-4FCD-84E5-B894DA549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19A2738-457C-4FF8-BFEA-15E716C7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D783-4A14-4913-8F3A-98EFADAB4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2613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AF7229B-95D6-4B68-87D4-301C0A89C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38C0-78F0-4929-96E9-17AD63E6E78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30BB8A7-ED36-4766-B71F-C34F58917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4119A32-AD56-44D2-93F9-3B563708A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D783-4A14-4913-8F3A-98EFADAB4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020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79BCD1-8CBC-4E6B-8B1A-85FAC344E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593B310-81C9-49C1-97A3-2905B7981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E75322A-3ED6-453C-AEB1-76224AC48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7D812BC-D2BC-45D6-9F71-DE5C581B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38C0-78F0-4929-96E9-17AD63E6E78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848B1EC-1622-4F0A-8076-FFEB58FAA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AFC9897-7074-4049-BAC3-A160785C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D783-4A14-4913-8F3A-98EFADAB4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493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95A814-1052-4551-8916-9BD207B06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393A9BB-8080-4E7C-B659-012D9CF0F3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9478E47-F142-4091-9EE4-5828CBAF0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6A6EDD6-F260-4E78-B368-E09E1EED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38C0-78F0-4929-96E9-17AD63E6E78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A58877E-9979-49BE-9C9D-48317F4E8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7875EC4-9330-4FA6-B63E-E2C0ADB9C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D783-4A14-4913-8F3A-98EFADAB4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454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06183A-4159-4C92-B522-09E56F5E6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9103C44-8DD5-4427-961C-7B1BDCAF0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2A9B85B-6228-4D4E-A7A2-1F63612E0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538C0-78F0-4929-96E9-17AD63E6E78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4954D8D-DDFC-49CF-8C69-E60B22F2C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12BF328-4CDA-41FD-B90E-FDFCD707B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7D783-4A14-4913-8F3A-98EFADAB4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762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9469064-9CD2-43AC-8B77-C5FAD90C2B90}"/>
              </a:ext>
            </a:extLst>
          </p:cNvPr>
          <p:cNvSpPr/>
          <p:nvPr/>
        </p:nvSpPr>
        <p:spPr>
          <a:xfrm>
            <a:off x="903767" y="0"/>
            <a:ext cx="1128823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CEF84B-9C38-46C9-BDC7-4CEA45C46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661" y="4036207"/>
            <a:ext cx="10983753" cy="1886192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утверждении перечня предметов и веществ, запрещенных к вносу, ограниченных для использования </a:t>
            </a:r>
            <a:b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организациях образования </a:t>
            </a:r>
            <a:b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 их территориях</a:t>
            </a:r>
            <a:b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(Приказ Министра образования и науки Республики Казахстан </a:t>
            </a:r>
            <a:b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25 мая 2021 года № 235. Зарегистрирован в Министерстве юстиции Республики Казахстан 28 мая 2021 года № 22857) </a:t>
            </a:r>
            <a:b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38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7">
            <a:extLst>
              <a:ext uri="{FF2B5EF4-FFF2-40B4-BE49-F238E27FC236}">
                <a16:creationId xmlns="" xmlns:a16="http://schemas.microsoft.com/office/drawing/2014/main" id="{117700DF-02FD-4FC9-B55D-511790E48143}"/>
              </a:ext>
            </a:extLst>
          </p:cNvPr>
          <p:cNvSpPr/>
          <p:nvPr/>
        </p:nvSpPr>
        <p:spPr>
          <a:xfrm>
            <a:off x="2115" y="725308"/>
            <a:ext cx="10484909" cy="122512"/>
          </a:xfrm>
          <a:custGeom>
            <a:avLst/>
            <a:gdLst>
              <a:gd name="connsiteX0" fmla="*/ 0 w 4211782"/>
              <a:gd name="connsiteY0" fmla="*/ 0 h 451715"/>
              <a:gd name="connsiteX1" fmla="*/ 4211782 w 4211782"/>
              <a:gd name="connsiteY1" fmla="*/ 0 h 451715"/>
              <a:gd name="connsiteX2" fmla="*/ 4211782 w 4211782"/>
              <a:gd name="connsiteY2" fmla="*/ 451715 h 451715"/>
              <a:gd name="connsiteX3" fmla="*/ 0 w 4211782"/>
              <a:gd name="connsiteY3" fmla="*/ 451715 h 451715"/>
              <a:gd name="connsiteX4" fmla="*/ 0 w 4211782"/>
              <a:gd name="connsiteY4" fmla="*/ 0 h 451715"/>
              <a:gd name="connsiteX0" fmla="*/ 0 w 4211782"/>
              <a:gd name="connsiteY0" fmla="*/ 0 h 451715"/>
              <a:gd name="connsiteX1" fmla="*/ 3920837 w 4211782"/>
              <a:gd name="connsiteY1" fmla="*/ 0 h 451715"/>
              <a:gd name="connsiteX2" fmla="*/ 4211782 w 4211782"/>
              <a:gd name="connsiteY2" fmla="*/ 451715 h 451715"/>
              <a:gd name="connsiteX3" fmla="*/ 0 w 4211782"/>
              <a:gd name="connsiteY3" fmla="*/ 451715 h 451715"/>
              <a:gd name="connsiteX4" fmla="*/ 0 w 4211782"/>
              <a:gd name="connsiteY4" fmla="*/ 0 h 45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51715">
                <a:moveTo>
                  <a:pt x="0" y="0"/>
                </a:moveTo>
                <a:lnTo>
                  <a:pt x="3920837" y="0"/>
                </a:lnTo>
                <a:lnTo>
                  <a:pt x="4211782" y="451715"/>
                </a:lnTo>
                <a:lnTo>
                  <a:pt x="0" y="451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="" xmlns:a16="http://schemas.microsoft.com/office/drawing/2014/main" id="{23A66ECB-D48B-456D-B11B-4B19C4B7C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45708"/>
            <a:ext cx="12193588" cy="758090"/>
          </a:xfrm>
          <a:custGeom>
            <a:avLst/>
            <a:gdLst>
              <a:gd name="T0" fmla="*/ 0 w 12192000"/>
              <a:gd name="T1" fmla="*/ 2198 h 768350"/>
              <a:gd name="T2" fmla="*/ 51721 w 12192000"/>
              <a:gd name="T3" fmla="*/ 2198 h 768350"/>
              <a:gd name="T4" fmla="*/ 51721 w 12192000"/>
              <a:gd name="T5" fmla="*/ 0 h 768350"/>
              <a:gd name="T6" fmla="*/ 0 w 12192000"/>
              <a:gd name="T7" fmla="*/ 0 h 768350"/>
              <a:gd name="T8" fmla="*/ 0 w 12192000"/>
              <a:gd name="T9" fmla="*/ 2198 h 768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92000"/>
              <a:gd name="T16" fmla="*/ 0 h 768350"/>
              <a:gd name="T17" fmla="*/ 12192000 w 12192000"/>
              <a:gd name="T18" fmla="*/ 768350 h 7683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92000" h="768350">
                <a:moveTo>
                  <a:pt x="0" y="768096"/>
                </a:moveTo>
                <a:lnTo>
                  <a:pt x="12192000" y="768096"/>
                </a:lnTo>
                <a:lnTo>
                  <a:pt x="12192000" y="0"/>
                </a:lnTo>
                <a:lnTo>
                  <a:pt x="0" y="0"/>
                </a:lnTo>
                <a:lnTo>
                  <a:pt x="0" y="768096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предметов и веществ, запрещенных к вносу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организации образования и на их территорию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algn="ctr"/>
            <a:endParaRPr lang="ru-RU" sz="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641;g1bc6e687a7d_0_1525"/>
          <p:cNvPicPr/>
          <p:nvPr/>
        </p:nvPicPr>
        <p:blipFill>
          <a:blip r:embed="rId3" cstate="print">
            <a:alphaModFix/>
          </a:blip>
          <a:srcRect t="64512" r="69370" b="2846"/>
          <a:stretch/>
        </p:blipFill>
        <p:spPr bwMode="auto">
          <a:xfrm flipH="1">
            <a:off x="-42536" y="914403"/>
            <a:ext cx="1158954" cy="87186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7B3AAAE5-2142-4032-B708-8CCF9BA2460D}"/>
              </a:ext>
            </a:extLst>
          </p:cNvPr>
          <p:cNvSpPr/>
          <p:nvPr/>
        </p:nvSpPr>
        <p:spPr>
          <a:xfrm>
            <a:off x="839972" y="932008"/>
            <a:ext cx="1135202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Огнестрельное оружие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в том числе травматическое, газовое, пневматическое,  </a:t>
            </a:r>
          </a:p>
          <a:p>
            <a:pPr indent="446088" algn="just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сигнальное, электрическое и конструктивно сходные с оружием изделия и их составные </a:t>
            </a:r>
          </a:p>
          <a:p>
            <a:pPr indent="446088" algn="just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части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**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предметы, имеющие отдельные конструктивные элементы и механизмы или внешние признаки, свойственные огнестрельному оружию, но не предназначенные для поражения цели (строительные инструменты, сигнальные устройства,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линеметы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), боеприпасы к оружию и составные части к нему, снаряды, стрелы, предметы имитирующие вышеперечисленные виды оружия;</a:t>
            </a:r>
          </a:p>
          <a:p>
            <a:pPr indent="447675" algn="just" fontAlgn="base"/>
            <a:endParaRPr lang="ru-RU" sz="800" b="1" dirty="0" smtClean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indent="447675" algn="just" fontAlgn="base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Колющее, режущее, рубящее, ударно – раздробляющее, метательные предметы, </a:t>
            </a:r>
          </a:p>
          <a:p>
            <a:pPr indent="447675" algn="just" fontAlgn="base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промышленные инструменты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в том числе ножи всех видов, станки для бритья или лезвия, луки, арбалеты, рогатки, топоры, сабли, мечи, медицинские скальпели всех видов, стрелы и дротики, гарпуны и копья, ледорубы, металлические звезды, булавы, дубинки, кастеты,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нунчаки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indent="446088" algn="just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промышленные устройства для забивания гвоздей и крепления болтов, промышленные инструменты, которые используются как колющее или режущие предметы, за исключением случаев использования в учебно-воспитательном процессе, промышленных и хозяйственных целях организации образования;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    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медицинские шприцы (при отсутствии заключения врачебно - консультационной комиссии формы № 026/у, утвержденной приказом исполняющего обязанности Министра здравоохранения Республики Казахстан от 30 октября 2020 года № ҚР ДСМ-175/2020 "Об утверждении форм учетной документации в области здравоохранения».</a:t>
            </a:r>
          </a:p>
        </p:txBody>
      </p:sp>
      <p:pic>
        <p:nvPicPr>
          <p:cNvPr id="13" name="Google Shape;639;g1bc6e687a7d_0_1525"/>
          <p:cNvPicPr/>
          <p:nvPr/>
        </p:nvPicPr>
        <p:blipFill>
          <a:blip r:embed="rId4" cstate="print">
            <a:alphaModFix/>
          </a:blip>
          <a:srcRect l="63198" t="65102" r="6171"/>
          <a:stretch/>
        </p:blipFill>
        <p:spPr bwMode="auto">
          <a:xfrm flipH="1">
            <a:off x="-10637" y="2849526"/>
            <a:ext cx="1084525" cy="999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9724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7">
            <a:extLst>
              <a:ext uri="{FF2B5EF4-FFF2-40B4-BE49-F238E27FC236}">
                <a16:creationId xmlns="" xmlns:a16="http://schemas.microsoft.com/office/drawing/2014/main" id="{117700DF-02FD-4FC9-B55D-511790E48143}"/>
              </a:ext>
            </a:extLst>
          </p:cNvPr>
          <p:cNvSpPr/>
          <p:nvPr/>
        </p:nvSpPr>
        <p:spPr>
          <a:xfrm>
            <a:off x="2115" y="821005"/>
            <a:ext cx="10484909" cy="122512"/>
          </a:xfrm>
          <a:custGeom>
            <a:avLst/>
            <a:gdLst>
              <a:gd name="connsiteX0" fmla="*/ 0 w 4211782"/>
              <a:gd name="connsiteY0" fmla="*/ 0 h 451715"/>
              <a:gd name="connsiteX1" fmla="*/ 4211782 w 4211782"/>
              <a:gd name="connsiteY1" fmla="*/ 0 h 451715"/>
              <a:gd name="connsiteX2" fmla="*/ 4211782 w 4211782"/>
              <a:gd name="connsiteY2" fmla="*/ 451715 h 451715"/>
              <a:gd name="connsiteX3" fmla="*/ 0 w 4211782"/>
              <a:gd name="connsiteY3" fmla="*/ 451715 h 451715"/>
              <a:gd name="connsiteX4" fmla="*/ 0 w 4211782"/>
              <a:gd name="connsiteY4" fmla="*/ 0 h 451715"/>
              <a:gd name="connsiteX0" fmla="*/ 0 w 4211782"/>
              <a:gd name="connsiteY0" fmla="*/ 0 h 451715"/>
              <a:gd name="connsiteX1" fmla="*/ 3920837 w 4211782"/>
              <a:gd name="connsiteY1" fmla="*/ 0 h 451715"/>
              <a:gd name="connsiteX2" fmla="*/ 4211782 w 4211782"/>
              <a:gd name="connsiteY2" fmla="*/ 451715 h 451715"/>
              <a:gd name="connsiteX3" fmla="*/ 0 w 4211782"/>
              <a:gd name="connsiteY3" fmla="*/ 451715 h 451715"/>
              <a:gd name="connsiteX4" fmla="*/ 0 w 4211782"/>
              <a:gd name="connsiteY4" fmla="*/ 0 h 45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51715">
                <a:moveTo>
                  <a:pt x="0" y="0"/>
                </a:moveTo>
                <a:lnTo>
                  <a:pt x="3920837" y="0"/>
                </a:lnTo>
                <a:lnTo>
                  <a:pt x="4211782" y="451715"/>
                </a:lnTo>
                <a:lnTo>
                  <a:pt x="0" y="451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="" xmlns:a16="http://schemas.microsoft.com/office/drawing/2014/main" id="{23A66ECB-D48B-456D-B11B-4B19C4B7C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3177"/>
            <a:ext cx="12193588" cy="811253"/>
          </a:xfrm>
          <a:custGeom>
            <a:avLst/>
            <a:gdLst>
              <a:gd name="T0" fmla="*/ 0 w 12192000"/>
              <a:gd name="T1" fmla="*/ 2198 h 768350"/>
              <a:gd name="T2" fmla="*/ 51721 w 12192000"/>
              <a:gd name="T3" fmla="*/ 2198 h 768350"/>
              <a:gd name="T4" fmla="*/ 51721 w 12192000"/>
              <a:gd name="T5" fmla="*/ 0 h 768350"/>
              <a:gd name="T6" fmla="*/ 0 w 12192000"/>
              <a:gd name="T7" fmla="*/ 0 h 768350"/>
              <a:gd name="T8" fmla="*/ 0 w 12192000"/>
              <a:gd name="T9" fmla="*/ 2198 h 768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92000"/>
              <a:gd name="T16" fmla="*/ 0 h 768350"/>
              <a:gd name="T17" fmla="*/ 12192000 w 12192000"/>
              <a:gd name="T18" fmla="*/ 768350 h 7683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92000" h="768350">
                <a:moveTo>
                  <a:pt x="0" y="768096"/>
                </a:moveTo>
                <a:lnTo>
                  <a:pt x="12192000" y="768096"/>
                </a:lnTo>
                <a:lnTo>
                  <a:pt x="12192000" y="0"/>
                </a:lnTo>
                <a:lnTo>
                  <a:pt x="0" y="0"/>
                </a:lnTo>
                <a:lnTo>
                  <a:pt x="0" y="768096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предметов и веществ, запрещенных к вносу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организации образования и на их территорию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oogle Shape;640;g1bc6e687a7d_0_1525"/>
          <p:cNvPicPr/>
          <p:nvPr/>
        </p:nvPicPr>
        <p:blipFill>
          <a:blip r:embed="rId3" cstate="print">
            <a:alphaModFix/>
          </a:blip>
          <a:srcRect l="30890" t="65102" r="38480"/>
          <a:stretch/>
        </p:blipFill>
        <p:spPr bwMode="auto">
          <a:xfrm>
            <a:off x="10633" y="925032"/>
            <a:ext cx="1116418" cy="109515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7B3AAAE5-2142-4032-B708-8CCF9BA2460D}"/>
              </a:ext>
            </a:extLst>
          </p:cNvPr>
          <p:cNvSpPr/>
          <p:nvPr/>
        </p:nvSpPr>
        <p:spPr>
          <a:xfrm>
            <a:off x="963168" y="1219125"/>
            <a:ext cx="11228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Боеприпасы, взрывчатые и </a:t>
            </a:r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легковоспломеняющиеся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вещества, химические и </a:t>
            </a:r>
          </a:p>
          <a:p>
            <a:pPr indent="361950" algn="just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ядовитые вещества,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в том числе копии или имитаторы взрывчатых веществ или устройств, аэрозольные краски, скипидар;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фейерверки, осветительные ракеты в любой форме, пиротехнические средства;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спички, зажигалки, газовые баллончики, содержащие отравляющие и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лакриматорные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вещества (слезоточивые, перцовые);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психоактивные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вещества;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табачные изделия, в том числе изделия с нагреваемым табаком, табак для кальяна, кальянной смеси, системы для нагрева табака, электронные системы потребления и жидкостей для них.</a:t>
            </a:r>
          </a:p>
          <a:p>
            <a:pPr indent="361950" algn="just"/>
            <a:endParaRPr lang="ru-RU" sz="2000" b="1" dirty="0" smtClean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Перечень предметов и веществ, ограниченных для использования в организациях образования и на их территории*: </a:t>
            </a:r>
          </a:p>
          <a:p>
            <a:pPr indent="361950" algn="just">
              <a:buAutoNum type="arabicParenR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Мобильные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мобильные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устройства связи с функциями переноса информации (пейджер, планшеты, смартфоны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***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iPad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Айпад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),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iPod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Айпод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), плейеры, модемы (мобильные роутеры)), во время учебных занятий</a:t>
            </a:r>
          </a:p>
          <a:p>
            <a:pPr indent="361950" algn="just">
              <a:buAutoNum type="arabicParenR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лекарственные препараты, за исключением препаратов, назначенных по медицинским показаниям на основании заключения врачебно - консультационной комиссии формы № 026/у, утвержденной приказом № ҚР ДСМ-175/2020 "Об утверждении форм учетной документации в области здравоохранения»</a:t>
            </a:r>
          </a:p>
        </p:txBody>
      </p:sp>
      <p:pic>
        <p:nvPicPr>
          <p:cNvPr id="12" name="Google Shape;151;g1bc6e687a7d_0_123"/>
          <p:cNvPicPr/>
          <p:nvPr/>
        </p:nvPicPr>
        <p:blipFill>
          <a:blip r:embed="rId4" cstate="print">
            <a:alphaModFix/>
          </a:blip>
          <a:srcRect r="47616"/>
          <a:stretch/>
        </p:blipFill>
        <p:spPr bwMode="auto">
          <a:xfrm flipH="1">
            <a:off x="462727" y="3870261"/>
            <a:ext cx="483575" cy="723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91;g1bc6e687a7d_0_265"/>
          <p:cNvPicPr/>
          <p:nvPr/>
        </p:nvPicPr>
        <p:blipFill>
          <a:blip r:embed="rId5">
            <a:alphaModFix/>
          </a:blip>
          <a:srcRect l="49909"/>
          <a:stretch/>
        </p:blipFill>
        <p:spPr bwMode="auto">
          <a:xfrm>
            <a:off x="53165" y="3695260"/>
            <a:ext cx="312917" cy="1046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9724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7">
            <a:extLst>
              <a:ext uri="{FF2B5EF4-FFF2-40B4-BE49-F238E27FC236}">
                <a16:creationId xmlns="" xmlns:a16="http://schemas.microsoft.com/office/drawing/2014/main" id="{117700DF-02FD-4FC9-B55D-511790E48143}"/>
              </a:ext>
            </a:extLst>
          </p:cNvPr>
          <p:cNvSpPr/>
          <p:nvPr/>
        </p:nvSpPr>
        <p:spPr>
          <a:xfrm>
            <a:off x="0" y="640252"/>
            <a:ext cx="10484909" cy="220986"/>
          </a:xfrm>
          <a:custGeom>
            <a:avLst/>
            <a:gdLst>
              <a:gd name="connsiteX0" fmla="*/ 0 w 4211782"/>
              <a:gd name="connsiteY0" fmla="*/ 0 h 451715"/>
              <a:gd name="connsiteX1" fmla="*/ 4211782 w 4211782"/>
              <a:gd name="connsiteY1" fmla="*/ 0 h 451715"/>
              <a:gd name="connsiteX2" fmla="*/ 4211782 w 4211782"/>
              <a:gd name="connsiteY2" fmla="*/ 451715 h 451715"/>
              <a:gd name="connsiteX3" fmla="*/ 0 w 4211782"/>
              <a:gd name="connsiteY3" fmla="*/ 451715 h 451715"/>
              <a:gd name="connsiteX4" fmla="*/ 0 w 4211782"/>
              <a:gd name="connsiteY4" fmla="*/ 0 h 451715"/>
              <a:gd name="connsiteX0" fmla="*/ 0 w 4211782"/>
              <a:gd name="connsiteY0" fmla="*/ 0 h 451715"/>
              <a:gd name="connsiteX1" fmla="*/ 3920837 w 4211782"/>
              <a:gd name="connsiteY1" fmla="*/ 0 h 451715"/>
              <a:gd name="connsiteX2" fmla="*/ 4211782 w 4211782"/>
              <a:gd name="connsiteY2" fmla="*/ 451715 h 451715"/>
              <a:gd name="connsiteX3" fmla="*/ 0 w 4211782"/>
              <a:gd name="connsiteY3" fmla="*/ 451715 h 451715"/>
              <a:gd name="connsiteX4" fmla="*/ 0 w 4211782"/>
              <a:gd name="connsiteY4" fmla="*/ 0 h 45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51715">
                <a:moveTo>
                  <a:pt x="0" y="0"/>
                </a:moveTo>
                <a:lnTo>
                  <a:pt x="3920837" y="0"/>
                </a:lnTo>
                <a:lnTo>
                  <a:pt x="4211782" y="451715"/>
                </a:lnTo>
                <a:lnTo>
                  <a:pt x="0" y="451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="" xmlns:a16="http://schemas.microsoft.com/office/drawing/2014/main" id="{23A66ECB-D48B-456D-B11B-4B19C4B7C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3588" cy="637953"/>
          </a:xfrm>
          <a:custGeom>
            <a:avLst/>
            <a:gdLst>
              <a:gd name="T0" fmla="*/ 0 w 12192000"/>
              <a:gd name="T1" fmla="*/ 2198 h 768350"/>
              <a:gd name="T2" fmla="*/ 51721 w 12192000"/>
              <a:gd name="T3" fmla="*/ 2198 h 768350"/>
              <a:gd name="T4" fmla="*/ 51721 w 12192000"/>
              <a:gd name="T5" fmla="*/ 0 h 768350"/>
              <a:gd name="T6" fmla="*/ 0 w 12192000"/>
              <a:gd name="T7" fmla="*/ 0 h 768350"/>
              <a:gd name="T8" fmla="*/ 0 w 12192000"/>
              <a:gd name="T9" fmla="*/ 2198 h 768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92000"/>
              <a:gd name="T16" fmla="*/ 0 h 768350"/>
              <a:gd name="T17" fmla="*/ 12192000 w 12192000"/>
              <a:gd name="T18" fmla="*/ 768350 h 7683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92000" h="768350">
                <a:moveTo>
                  <a:pt x="0" y="768096"/>
                </a:moveTo>
                <a:lnTo>
                  <a:pt x="12192000" y="768096"/>
                </a:lnTo>
                <a:lnTo>
                  <a:pt x="12192000" y="0"/>
                </a:lnTo>
                <a:lnTo>
                  <a:pt x="0" y="0"/>
                </a:lnTo>
                <a:lnTo>
                  <a:pt x="0" y="768096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7B3AAAE5-2142-4032-B708-8CCF9BA2460D}"/>
              </a:ext>
            </a:extLst>
          </p:cNvPr>
          <p:cNvSpPr/>
          <p:nvPr/>
        </p:nvSpPr>
        <p:spPr>
          <a:xfrm>
            <a:off x="308345" y="1336110"/>
            <a:ext cx="1146189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Примечание:</a:t>
            </a:r>
            <a:endParaRPr lang="ru-RU" sz="3600" b="1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*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для обучающихся и воспитанников организаций образования;</a:t>
            </a:r>
          </a:p>
          <a:p>
            <a:pPr algn="just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**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 исключением военных, специальных учебных заведений и Академии правосудия при Верховном суде Республики Казахстан при организации учебно-воспитательного процесса, охраны зданий, доставке корреспонденции и специальных отправлений, сопровождения охраняемых лиц при наличии соответствующего разрешения;</a:t>
            </a:r>
          </a:p>
          <a:p>
            <a:pPr algn="just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***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за исключением лиц (детей) с особыми образовательными потребностями.</a:t>
            </a:r>
          </a:p>
          <a:p>
            <a:pPr indent="361950" algn="just"/>
            <a:endParaRPr lang="ru-RU" sz="2000" b="1" dirty="0" smtClean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724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9469064-9CD2-43AC-8B77-C5FAD90C2B90}"/>
              </a:ext>
            </a:extLst>
          </p:cNvPr>
          <p:cNvSpPr/>
          <p:nvPr/>
        </p:nvSpPr>
        <p:spPr>
          <a:xfrm>
            <a:off x="903767" y="0"/>
            <a:ext cx="1128823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CEF84B-9C38-46C9-BDC7-4CEA45C46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661" y="4961278"/>
            <a:ext cx="10983753" cy="1886192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утверждении инструкции по организации антитеррористической защиты объектов, уязвимых в террористическом отношении, Министерства образования </a:t>
            </a:r>
            <a:b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науки РК и объектов, </a:t>
            </a:r>
            <a:b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уязвимых в террористическом отношении, осуществляющих деятельность </a:t>
            </a:r>
            <a:b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образования и науки</a:t>
            </a:r>
            <a:b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(Приказ Министра образования и науки Республики Казахстан </a:t>
            </a:r>
            <a:b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30 марта 2022 года № 117. Зарегистрирован в Министерстве юстиции Республики Казахстан 5 апреля 2022 года № 27414) </a:t>
            </a:r>
            <a:b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8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6;g1bc6e687a7d_0_0"/>
          <p:cNvSpPr/>
          <p:nvPr/>
        </p:nvSpPr>
        <p:spPr bwMode="auto">
          <a:xfrm>
            <a:off x="829340" y="1711841"/>
            <a:ext cx="10249786" cy="2147777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80249" tIns="40114" rIns="80249" bIns="40114" anchor="ctr" anchorCtr="0">
            <a:noAutofit/>
          </a:bodyPr>
          <a:lstStyle/>
          <a:p>
            <a:pPr algn="ctr" defTabSz="802651">
              <a:buSzPts val="1895"/>
              <a:defRPr/>
            </a:pPr>
            <a:endParaRPr sz="17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87;g1bc6e687a7d_0_0"/>
          <p:cNvSpPr/>
          <p:nvPr/>
        </p:nvSpPr>
        <p:spPr bwMode="auto">
          <a:xfrm>
            <a:off x="810626" y="149422"/>
            <a:ext cx="9881572" cy="51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249" tIns="40114" rIns="80249" bIns="40114" anchor="t" anchorCtr="0">
            <a:noAutofit/>
          </a:bodyPr>
          <a:lstStyle/>
          <a:p>
            <a:pPr algn="ctr" defTabSz="802651">
              <a:lnSpc>
                <a:spcPct val="114999"/>
              </a:lnSpc>
              <a:spcBef>
                <a:spcPts val="1053"/>
              </a:spcBef>
              <a:buSzPts val="1100"/>
              <a:defRPr/>
            </a:pPr>
            <a:r>
              <a:rPr lang="kk-KZ" sz="1700" b="1" dirty="0">
                <a:solidFill>
                  <a:srgbClr val="002060"/>
                </a:solidFill>
              </a:rPr>
              <a:t>МИНИСТЕРСТВО ПРОСВЕЩЕНИЯ РЕСПУБЛИКИ КАЗАХСТАН 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6" name="Google Shape;87;g1bc6e687a7d_0_0"/>
          <p:cNvSpPr/>
          <p:nvPr/>
        </p:nvSpPr>
        <p:spPr bwMode="auto">
          <a:xfrm>
            <a:off x="1100772" y="6008601"/>
            <a:ext cx="9881572" cy="51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249" tIns="40114" rIns="80249" bIns="40114" anchor="t" anchorCtr="0">
            <a:noAutofit/>
          </a:bodyPr>
          <a:lstStyle/>
          <a:p>
            <a:pPr algn="ctr" defTabSz="802651">
              <a:lnSpc>
                <a:spcPct val="114999"/>
              </a:lnSpc>
              <a:spcBef>
                <a:spcPts val="1053"/>
              </a:spcBef>
              <a:buSzPts val="1100"/>
              <a:defRPr/>
            </a:pPr>
            <a:r>
              <a:rPr lang="kk-KZ" sz="1700" b="1" dirty="0">
                <a:solidFill>
                  <a:srgbClr val="002060"/>
                </a:solidFill>
              </a:rPr>
              <a:t>2023 </a:t>
            </a:r>
            <a:endParaRPr sz="1600" b="1">
              <a:solidFill>
                <a:srgbClr val="002060"/>
              </a:solidFill>
            </a:endParaRPr>
          </a:p>
        </p:txBody>
      </p:sp>
      <p:pic>
        <p:nvPicPr>
          <p:cNvPr id="7" name="Google Shape;187;g1bf661cb28c_1_88"/>
          <p:cNvPicPr/>
          <p:nvPr/>
        </p:nvPicPr>
        <p:blipFill>
          <a:blip r:embed="rId2" cstate="print">
            <a:alphaModFix/>
          </a:blip>
          <a:stretch/>
        </p:blipFill>
        <p:spPr bwMode="auto">
          <a:xfrm>
            <a:off x="2420541" y="3778472"/>
            <a:ext cx="7242034" cy="22949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1"/>
          <p:cNvSpPr/>
          <p:nvPr/>
        </p:nvSpPr>
        <p:spPr bwMode="auto">
          <a:xfrm>
            <a:off x="1239716" y="2136592"/>
            <a:ext cx="9258299" cy="1569648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  <a:latin typeface="+mj-lt"/>
              </a:rPr>
              <a:t>АЛГОРИТМЫ</a:t>
            </a:r>
            <a:endParaRPr sz="2000"/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+mj-lt"/>
            </a:endParaRPr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+mj-lt"/>
              </a:rPr>
              <a:t> РЕАГИРОВАНИЯ НА ФАКТЫ НАСИЛИЯ В ОТНОШЕНИИ ДЕТЕЙ,</a:t>
            </a:r>
            <a:endParaRPr sz="2000"/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+mj-lt"/>
              </a:rPr>
              <a:t>СЛУЧАИ ЧРЕЗВЫЧАЙНОГО ПРОИСШЕСТВИЯ И ЧРЕЗВЫЧАЙНОЙ СИТУАЦИИ</a:t>
            </a:r>
          </a:p>
        </p:txBody>
      </p:sp>
      <p:sp>
        <p:nvSpPr>
          <p:cNvPr id="9" name="Номер слайда 2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defTabSz="802651">
              <a:defRPr/>
            </a:pPr>
            <a:fld id="{00000000-1234-1234-1234-123412341234}" type="slidenum">
              <a:rPr lang="en-US"/>
              <a:pPr defTabSz="802651"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5"/>
          <p:cNvSpPr/>
          <p:nvPr/>
        </p:nvSpPr>
        <p:spPr bwMode="auto">
          <a:xfrm>
            <a:off x="0" y="5456131"/>
            <a:ext cx="12192000" cy="1219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66"/>
          <p:cNvSpPr/>
          <p:nvPr/>
        </p:nvSpPr>
        <p:spPr bwMode="auto">
          <a:xfrm>
            <a:off x="0" y="5399593"/>
            <a:ext cx="12192000" cy="2960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3"/>
          <p:cNvSpPr/>
          <p:nvPr/>
        </p:nvSpPr>
        <p:spPr bwMode="auto">
          <a:xfrm>
            <a:off x="1770563" y="182722"/>
            <a:ext cx="8578645" cy="318549"/>
          </a:xfrm>
          <a:prstGeom prst="rect">
            <a:avLst/>
          </a:prstGeom>
        </p:spPr>
        <p:txBody>
          <a:bodyPr wrap="square" lIns="86868" tIns="43434" rIns="86868" bIns="43434">
            <a:spAutoFit/>
          </a:bodyPr>
          <a:lstStyle/>
          <a:p>
            <a:pPr algn="ctr">
              <a:defRPr/>
            </a:pPr>
            <a:r>
              <a:rPr lang="ru-RU" sz="1500" b="1" dirty="0">
                <a:solidFill>
                  <a:srgbClr val="002060"/>
                </a:solidFill>
                <a:latin typeface="Arial"/>
                <a:cs typeface="Arial"/>
              </a:rPr>
              <a:t>АЛГОРИТМ ОПЕРАТИВНОГО РЕАГИРОВАНИЯ НА ФАКТЫ НАСИЛИЯ ДЕТЕЙ</a:t>
            </a:r>
          </a:p>
        </p:txBody>
      </p:sp>
      <p:sp>
        <p:nvSpPr>
          <p:cNvPr id="7" name="Прямоугольник 1"/>
          <p:cNvSpPr/>
          <p:nvPr/>
        </p:nvSpPr>
        <p:spPr bwMode="auto">
          <a:xfrm>
            <a:off x="289149" y="1433027"/>
            <a:ext cx="5770737" cy="1164934"/>
          </a:xfrm>
          <a:prstGeom prst="rect">
            <a:avLst/>
          </a:prstGeom>
        </p:spPr>
        <p:txBody>
          <a:bodyPr wrap="square" lIns="86868" tIns="43434" rIns="86868" bIns="43434">
            <a:spAutoFit/>
          </a:bodyPr>
          <a:lstStyle/>
          <a:p>
            <a:pPr algn="just">
              <a:defRPr/>
            </a:pPr>
            <a:r>
              <a:rPr lang="ru-RU" sz="1000" dirty="0">
                <a:solidFill>
                  <a:srgbClr val="00B0F0"/>
                </a:solidFill>
              </a:rPr>
              <a:t>■</a:t>
            </a:r>
            <a:r>
              <a:rPr lang="ru-RU" sz="1000" dirty="0">
                <a:latin typeface="Arial"/>
                <a:cs typeface="Arial"/>
              </a:rPr>
              <a:t> осуществление постоянного мониторинга положения детей и выявление фактов насилия (мониторинг СМИ, патронажное посещение, рейды, прием и рассмотрение обращений граждан и др.) органами внутренних дел (ОВД), органами и организациями образования (ОО), здравоохранения (ОЗ), социальной защиты (ОСЗ). Рабочим органом оперативного реагирования на факты насилия над детьми является Министерство просвещения РК (МП). На региональном уровне ответственность за </a:t>
            </a:r>
            <a:r>
              <a:rPr lang="ru-RU" sz="1000" dirty="0" err="1">
                <a:latin typeface="Arial"/>
                <a:cs typeface="Arial"/>
              </a:rPr>
              <a:t>координацю</a:t>
            </a:r>
            <a:r>
              <a:rPr lang="ru-RU" sz="1000" dirty="0">
                <a:latin typeface="Arial"/>
                <a:cs typeface="Arial"/>
              </a:rPr>
              <a:t> всей работы по </a:t>
            </a:r>
            <a:r>
              <a:rPr lang="ru-RU" sz="1000" dirty="0" err="1">
                <a:latin typeface="Arial"/>
                <a:cs typeface="Arial"/>
              </a:rPr>
              <a:t>оператвиному</a:t>
            </a:r>
            <a:r>
              <a:rPr lang="ru-RU" sz="1000" dirty="0">
                <a:latin typeface="Arial"/>
                <a:cs typeface="Arial"/>
              </a:rPr>
              <a:t> реагированию несут заместители </a:t>
            </a:r>
            <a:r>
              <a:rPr lang="ru-RU" sz="1000" dirty="0" err="1">
                <a:latin typeface="Arial"/>
                <a:cs typeface="Arial"/>
              </a:rPr>
              <a:t>акимов</a:t>
            </a:r>
            <a:r>
              <a:rPr lang="ru-RU" sz="1000" dirty="0">
                <a:latin typeface="Arial"/>
                <a:cs typeface="Arial"/>
              </a:rPr>
              <a:t> регионов.</a:t>
            </a:r>
            <a:endParaRPr/>
          </a:p>
        </p:txBody>
      </p:sp>
      <p:sp>
        <p:nvSpPr>
          <p:cNvPr id="8" name="Прямоугольник 2"/>
          <p:cNvSpPr/>
          <p:nvPr/>
        </p:nvSpPr>
        <p:spPr bwMode="auto">
          <a:xfrm>
            <a:off x="290829" y="3706941"/>
            <a:ext cx="5769057" cy="1488100"/>
          </a:xfrm>
          <a:prstGeom prst="rect">
            <a:avLst/>
          </a:prstGeom>
        </p:spPr>
        <p:txBody>
          <a:bodyPr wrap="square" lIns="86868" tIns="43434" rIns="86868" bIns="43434">
            <a:spAutoFit/>
          </a:bodyPr>
          <a:lstStyle/>
          <a:p>
            <a:pPr algn="just">
              <a:defRPr/>
            </a:pPr>
            <a:r>
              <a:rPr lang="ru-RU" sz="1000" dirty="0">
                <a:solidFill>
                  <a:srgbClr val="00B0F0"/>
                </a:solidFill>
              </a:rPr>
              <a:t>■ </a:t>
            </a:r>
            <a:r>
              <a:rPr lang="ru-RU" sz="1000" dirty="0">
                <a:latin typeface="Arial"/>
                <a:cs typeface="Arial"/>
              </a:rPr>
              <a:t>при выявлении фактов насилия одним из органов либо организаций,</a:t>
            </a:r>
            <a:r>
              <a:rPr lang="ru-RU" sz="1000" b="1" dirty="0">
                <a:latin typeface="Arial"/>
                <a:cs typeface="Arial"/>
              </a:rPr>
              <a:t> </a:t>
            </a:r>
            <a:r>
              <a:rPr lang="ru-RU" sz="1000" dirty="0">
                <a:latin typeface="Arial"/>
                <a:cs typeface="Arial"/>
              </a:rPr>
              <a:t>информирование </a:t>
            </a:r>
            <a:r>
              <a:rPr lang="ru-RU" sz="1000" b="1" dirty="0">
                <a:latin typeface="Arial"/>
                <a:cs typeface="Arial"/>
              </a:rPr>
              <a:t>в течение 1 (одного) часа </a:t>
            </a:r>
            <a:r>
              <a:rPr lang="ru-RU" sz="1000" dirty="0">
                <a:latin typeface="Arial"/>
                <a:cs typeface="Arial"/>
              </a:rPr>
              <a:t>ОВД, органов прокуратуры, ОО, ОЗ;</a:t>
            </a:r>
            <a:endParaRPr/>
          </a:p>
          <a:p>
            <a:pPr algn="just">
              <a:defRPr/>
            </a:pPr>
            <a:r>
              <a:rPr lang="ru-RU" sz="1000" dirty="0">
                <a:solidFill>
                  <a:srgbClr val="00B0F0"/>
                </a:solidFill>
              </a:rPr>
              <a:t>■ </a:t>
            </a:r>
            <a:r>
              <a:rPr lang="ru-RU" sz="1000" dirty="0">
                <a:latin typeface="Arial"/>
                <a:cs typeface="Arial"/>
              </a:rPr>
              <a:t>осуществление выезда следственной группы и незамедлительное проведение следственных мероприятий ОВД (осмотр места происшествия, медицинское освидетельствование, назначение СМЭ, допрос потерпевшего, свидетелей и т.д.)</a:t>
            </a:r>
            <a:r>
              <a:rPr lang="kk-KZ" sz="1000" dirty="0">
                <a:latin typeface="Arial"/>
                <a:cs typeface="Arial"/>
              </a:rPr>
              <a:t>;</a:t>
            </a:r>
            <a:endParaRPr lang="ru-RU" sz="1000" dirty="0">
              <a:latin typeface="Arial"/>
              <a:cs typeface="Arial"/>
            </a:endParaRPr>
          </a:p>
          <a:p>
            <a:pPr algn="just">
              <a:defRPr/>
            </a:pPr>
            <a:r>
              <a:rPr lang="ru-RU" sz="1000" dirty="0">
                <a:solidFill>
                  <a:srgbClr val="00B0F0"/>
                </a:solidFill>
              </a:rPr>
              <a:t>■ </a:t>
            </a:r>
            <a:r>
              <a:rPr lang="ru-RU" sz="1000" dirty="0">
                <a:latin typeface="Arial"/>
                <a:cs typeface="Arial"/>
              </a:rPr>
              <a:t>идентификация случая: выявление признаков насилия (ОЗ), определение угроз жизни и здоровью ребенка (ОЗ, ОО), установление предварительного диагноза (ОЗ);</a:t>
            </a:r>
            <a:endParaRPr/>
          </a:p>
          <a:p>
            <a:pPr algn="just">
              <a:defRPr/>
            </a:pPr>
            <a:r>
              <a:rPr lang="ru-RU" sz="1000" dirty="0">
                <a:solidFill>
                  <a:srgbClr val="00B0F0"/>
                </a:solidFill>
              </a:rPr>
              <a:t>■ </a:t>
            </a:r>
            <a:r>
              <a:rPr lang="ru-RU" sz="1000" dirty="0">
                <a:latin typeface="Arial"/>
                <a:cs typeface="Arial"/>
              </a:rPr>
              <a:t>назначение процессуального прокурора и обеспечение надзора (органы прокуратуры);</a:t>
            </a:r>
            <a:endParaRPr/>
          </a:p>
          <a:p>
            <a:pPr algn="just">
              <a:defRPr/>
            </a:pPr>
            <a:r>
              <a:rPr lang="ru-RU" sz="1000" dirty="0">
                <a:solidFill>
                  <a:srgbClr val="00B0F0"/>
                </a:solidFill>
              </a:rPr>
              <a:t>■ </a:t>
            </a:r>
            <a:r>
              <a:rPr lang="ru-RU" sz="1000" dirty="0">
                <a:latin typeface="Arial"/>
                <a:cs typeface="Arial"/>
              </a:rPr>
              <a:t>предоставление адвоката (ОВД).</a:t>
            </a:r>
            <a:endParaRPr/>
          </a:p>
        </p:txBody>
      </p:sp>
      <p:sp>
        <p:nvSpPr>
          <p:cNvPr id="9" name="Прямоугольник 4"/>
          <p:cNvSpPr/>
          <p:nvPr/>
        </p:nvSpPr>
        <p:spPr bwMode="auto">
          <a:xfrm>
            <a:off x="6211045" y="1433027"/>
            <a:ext cx="5787901" cy="1318823"/>
          </a:xfrm>
          <a:prstGeom prst="rect">
            <a:avLst/>
          </a:prstGeom>
        </p:spPr>
        <p:txBody>
          <a:bodyPr wrap="square" lIns="86868" tIns="43434" rIns="86868" bIns="43434">
            <a:spAutoFit/>
          </a:bodyPr>
          <a:lstStyle/>
          <a:p>
            <a:pPr algn="just">
              <a:defRPr/>
            </a:pPr>
            <a:r>
              <a:rPr lang="ru-RU" sz="1000" dirty="0">
                <a:solidFill>
                  <a:srgbClr val="00B0F0"/>
                </a:solidFill>
              </a:rPr>
              <a:t>■ </a:t>
            </a:r>
            <a:r>
              <a:rPr lang="ru-RU" sz="1000" dirty="0">
                <a:latin typeface="Arial"/>
                <a:cs typeface="Arial"/>
              </a:rPr>
              <a:t>организация своевременной комплексной поддержки жертв насилия, в т.ч. родственников жертвы насилия, включающее: психологическое сопровождение (ОО); обеспечение первичной безопасности ребенка с учетом мнения родителей (за исключением случаев насилия родителем/законным представителем); изолирование жертвы от насильника в безопасное помещение (ОВД, ОО)</a:t>
            </a:r>
            <a:r>
              <a:rPr lang="kk-KZ" sz="1000" dirty="0">
                <a:latin typeface="Arial"/>
                <a:cs typeface="Arial"/>
              </a:rPr>
              <a:t>; </a:t>
            </a:r>
            <a:r>
              <a:rPr lang="ru-RU" sz="1000" dirty="0">
                <a:latin typeface="Arial"/>
                <a:cs typeface="Arial"/>
              </a:rPr>
              <a:t>обеспечение первичных потребностей ребенка в еде, тепле, одежде (ОО, ОСЗ); при угрозе жизни и здоровью размещение ребенка в медицинские организации (ОЗ) и т.д.;</a:t>
            </a:r>
            <a:endParaRPr/>
          </a:p>
          <a:p>
            <a:pPr algn="just">
              <a:defRPr/>
            </a:pPr>
            <a:r>
              <a:rPr lang="ru-RU" sz="1000" dirty="0">
                <a:solidFill>
                  <a:srgbClr val="00B0F0"/>
                </a:solidFill>
              </a:rPr>
              <a:t>■ </a:t>
            </a:r>
            <a:r>
              <a:rPr lang="kk-KZ" sz="1000" dirty="0">
                <a:latin typeface="Arial"/>
                <a:cs typeface="Arial"/>
              </a:rPr>
              <a:t>осуществление контроля за оказанием комплексной поддержки </a:t>
            </a:r>
            <a:r>
              <a:rPr lang="ru-RU" sz="1000" dirty="0">
                <a:latin typeface="Arial"/>
                <a:cs typeface="Arial"/>
              </a:rPr>
              <a:t>жертв насилия.</a:t>
            </a:r>
            <a:endParaRPr/>
          </a:p>
        </p:txBody>
      </p:sp>
      <p:sp>
        <p:nvSpPr>
          <p:cNvPr id="10" name="Прямоугольник 7"/>
          <p:cNvSpPr/>
          <p:nvPr/>
        </p:nvSpPr>
        <p:spPr bwMode="auto">
          <a:xfrm>
            <a:off x="6211045" y="3706831"/>
            <a:ext cx="5787901" cy="1472711"/>
          </a:xfrm>
          <a:prstGeom prst="rect">
            <a:avLst/>
          </a:prstGeom>
        </p:spPr>
        <p:txBody>
          <a:bodyPr wrap="square" lIns="86868" tIns="43434" rIns="86868" bIns="43434">
            <a:spAutoFit/>
          </a:bodyPr>
          <a:lstStyle/>
          <a:p>
            <a:pPr algn="just">
              <a:defRPr/>
            </a:pPr>
            <a:r>
              <a:rPr lang="ru-RU" sz="1000" dirty="0">
                <a:solidFill>
                  <a:srgbClr val="00B0F0"/>
                </a:solidFill>
              </a:rPr>
              <a:t>■</a:t>
            </a:r>
            <a:r>
              <a:rPr lang="ru-RU" sz="1000" dirty="0">
                <a:latin typeface="Arial"/>
                <a:cs typeface="Arial"/>
              </a:rPr>
              <a:t> Комиссии по делам несовершеннолетних (КДН) </a:t>
            </a:r>
            <a:r>
              <a:rPr lang="ru-RU" sz="1000" b="1" dirty="0">
                <a:latin typeface="Arial"/>
                <a:cs typeface="Arial"/>
              </a:rPr>
              <a:t>в течение 1 (одного) рабочего дня </a:t>
            </a:r>
            <a:r>
              <a:rPr lang="ru-RU" sz="1000" dirty="0">
                <a:latin typeface="Arial"/>
                <a:cs typeface="Arial"/>
              </a:rPr>
              <a:t>принимает решение о дальнейшем устройстве ребенка в организации (ЦАН, ЦПД, Дома ребенка, кризисные центры независимо от форм собственности) либо оставления ребенка в семье;</a:t>
            </a:r>
            <a:endParaRPr/>
          </a:p>
          <a:p>
            <a:pPr algn="just">
              <a:defRPr/>
            </a:pPr>
            <a:r>
              <a:rPr lang="ru-RU" sz="1000" dirty="0">
                <a:solidFill>
                  <a:srgbClr val="00B0F0"/>
                </a:solidFill>
              </a:rPr>
              <a:t>■</a:t>
            </a:r>
            <a:r>
              <a:rPr lang="ru-RU" sz="1000" dirty="0">
                <a:latin typeface="Arial"/>
                <a:cs typeface="Arial"/>
              </a:rPr>
              <a:t> оказание комплекса специальных социальных услуг (социально-бытовые, -медицинские, - психологические, - педагогические, - культурные, - правовые услуги и др.) на базе организаций (ОО, ОЗ, ОСЗ);</a:t>
            </a:r>
            <a:endParaRPr/>
          </a:p>
          <a:p>
            <a:pPr algn="just">
              <a:defRPr/>
            </a:pPr>
            <a:r>
              <a:rPr lang="ru-RU" sz="1000" dirty="0">
                <a:solidFill>
                  <a:srgbClr val="00B0F0"/>
                </a:solidFill>
              </a:rPr>
              <a:t>■  </a:t>
            </a:r>
            <a:r>
              <a:rPr lang="ru-RU" sz="1000" dirty="0">
                <a:latin typeface="Arial"/>
                <a:cs typeface="Arial"/>
              </a:rPr>
              <a:t>при принятии КДН решения об оставлении ребенка в семье: оказание помощи в социальной реабилитации ребенка и психологической помощи родителям (ОО, ОСЗ, ОЗ).</a:t>
            </a:r>
            <a:endParaRPr/>
          </a:p>
        </p:txBody>
      </p:sp>
      <p:sp>
        <p:nvSpPr>
          <p:cNvPr id="11" name="Прямоугольник 15"/>
          <p:cNvSpPr/>
          <p:nvPr/>
        </p:nvSpPr>
        <p:spPr bwMode="auto">
          <a:xfrm>
            <a:off x="3236543" y="5456130"/>
            <a:ext cx="8629402" cy="1211101"/>
          </a:xfrm>
          <a:prstGeom prst="rect">
            <a:avLst/>
          </a:prstGeom>
        </p:spPr>
        <p:txBody>
          <a:bodyPr wrap="square" lIns="86868" tIns="43434" rIns="86868" bIns="43434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Arial"/>
                <a:cs typeface="Arial"/>
              </a:rPr>
              <a:t>ПОРЯДОК РАБОТЫ СО СМИ И СОЦИАЛЬНЫМИ СЕТЯМИ:</a:t>
            </a:r>
            <a:endParaRPr/>
          </a:p>
          <a:p>
            <a:pPr algn="ctr">
              <a:defRPr/>
            </a:pPr>
            <a:endParaRPr lang="ru-RU" sz="10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1000" dirty="0">
                <a:solidFill>
                  <a:srgbClr val="00B0F0"/>
                </a:solidFill>
              </a:rPr>
              <a:t>■</a:t>
            </a:r>
            <a:r>
              <a:rPr lang="ru-RU" sz="1000" b="1" dirty="0">
                <a:latin typeface="Arial"/>
                <a:cs typeface="Arial"/>
              </a:rPr>
              <a:t> </a:t>
            </a:r>
            <a:r>
              <a:rPr lang="ru-RU" sz="1000" dirty="0">
                <a:latin typeface="Arial"/>
                <a:cs typeface="Arial"/>
              </a:rPr>
              <a:t>круглосуточный мониторинг и анализ информационного пространства, СМИ и социальных сетей на факты насилия (МИОР);</a:t>
            </a:r>
            <a:endParaRPr/>
          </a:p>
          <a:p>
            <a:pPr>
              <a:defRPr/>
            </a:pPr>
            <a:r>
              <a:rPr lang="ru-RU" sz="1000" dirty="0">
                <a:solidFill>
                  <a:srgbClr val="00B0F0"/>
                </a:solidFill>
              </a:rPr>
              <a:t>■</a:t>
            </a:r>
            <a:r>
              <a:rPr lang="ru-RU" sz="1000" dirty="0">
                <a:latin typeface="Arial"/>
                <a:cs typeface="Arial"/>
              </a:rPr>
              <a:t> по каждой опубликованной информации о факте насилия в отношении ребенка оперативное информирование официального представителя МП;</a:t>
            </a:r>
            <a:endParaRPr/>
          </a:p>
          <a:p>
            <a:pPr>
              <a:defRPr/>
            </a:pPr>
            <a:r>
              <a:rPr lang="ru-RU" sz="1000" dirty="0">
                <a:solidFill>
                  <a:srgbClr val="00B0F0"/>
                </a:solidFill>
              </a:rPr>
              <a:t>■ </a:t>
            </a:r>
            <a:r>
              <a:rPr lang="ru-RU" sz="1000" dirty="0">
                <a:latin typeface="Arial"/>
                <a:cs typeface="Arial"/>
              </a:rPr>
              <a:t>по отдельным резонансным случаям насилия не позже 3-х часов выход в СМИ официального представителя МП, которому представляют информации все структуры (МП, МВД, МЗ, МИОР, МИО).</a:t>
            </a:r>
            <a:endParaRPr/>
          </a:p>
        </p:txBody>
      </p:sp>
      <p:pic>
        <p:nvPicPr>
          <p:cNvPr id="12" name="Google Shape;292;p35" descr="03.png"/>
          <p:cNvPicPr/>
          <p:nvPr/>
        </p:nvPicPr>
        <p:blipFill>
          <a:blip r:embed="rId2" cstate="print">
            <a:alphaModFix/>
          </a:blip>
          <a:stretch/>
        </p:blipFill>
        <p:spPr bwMode="auto">
          <a:xfrm>
            <a:off x="7149693" y="696587"/>
            <a:ext cx="1195692" cy="68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93;p35" descr="02.png"/>
          <p:cNvPicPr/>
          <p:nvPr/>
        </p:nvPicPr>
        <p:blipFill>
          <a:blip r:embed="rId3" cstate="print">
            <a:alphaModFix/>
          </a:blip>
          <a:stretch/>
        </p:blipFill>
        <p:spPr bwMode="auto">
          <a:xfrm>
            <a:off x="9525002" y="704426"/>
            <a:ext cx="1331732" cy="662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33;p32"/>
          <p:cNvPicPr/>
          <p:nvPr/>
        </p:nvPicPr>
        <p:blipFill>
          <a:blip r:embed="rId4" cstate="print">
            <a:alphaModFix/>
          </a:blip>
          <a:srcRect r="84540" b="55052"/>
          <a:stretch/>
        </p:blipFill>
        <p:spPr bwMode="auto">
          <a:xfrm>
            <a:off x="1847361" y="650100"/>
            <a:ext cx="985092" cy="787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64;p34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3532679" y="704426"/>
            <a:ext cx="1304954" cy="74962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9"/>
          <p:cNvSpPr>
            <a:spLocks/>
          </p:cNvSpPr>
          <p:nvPr/>
        </p:nvSpPr>
        <p:spPr bwMode="auto">
          <a:xfrm>
            <a:off x="2993123" y="506665"/>
            <a:ext cx="403267" cy="672492"/>
          </a:xfrm>
          <a:prstGeom prst="rect">
            <a:avLst/>
          </a:prstGeom>
          <a:noFill/>
        </p:spPr>
        <p:txBody>
          <a:bodyPr wrap="square" lIns="86868" tIns="43434" rIns="86868" bIns="43434" rtlCol="0">
            <a:spAutoFit/>
          </a:bodyPr>
          <a:lstStyle/>
          <a:p>
            <a:pPr>
              <a:defRPr/>
            </a:pPr>
            <a:r>
              <a:rPr lang="ru-RU" sz="3800" b="1" dirty="0">
                <a:solidFill>
                  <a:srgbClr val="002060"/>
                </a:solidFill>
              </a:rPr>
              <a:t>1</a:t>
            </a:r>
            <a:endParaRPr/>
          </a:p>
        </p:txBody>
      </p:sp>
      <p:sp>
        <p:nvSpPr>
          <p:cNvPr id="17" name="Стрелка вправо 21"/>
          <p:cNvSpPr/>
          <p:nvPr/>
        </p:nvSpPr>
        <p:spPr bwMode="auto">
          <a:xfrm rot="5400000">
            <a:off x="3101724" y="1123700"/>
            <a:ext cx="269636" cy="35687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51"/>
          <p:cNvSpPr/>
          <p:nvPr/>
        </p:nvSpPr>
        <p:spPr bwMode="auto">
          <a:xfrm rot="5400000">
            <a:off x="3114915" y="3355562"/>
            <a:ext cx="269636" cy="35687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" name="Рисунок 2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884652" y="3000271"/>
            <a:ext cx="947801" cy="668545"/>
          </a:xfrm>
          <a:prstGeom prst="rect">
            <a:avLst/>
          </a:prstGeom>
        </p:spPr>
      </p:pic>
      <p:pic>
        <p:nvPicPr>
          <p:cNvPr id="20" name="Рисунок 2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679836" y="2931464"/>
            <a:ext cx="970635" cy="735971"/>
          </a:xfrm>
          <a:prstGeom prst="rect">
            <a:avLst/>
          </a:prstGeom>
        </p:spPr>
      </p:pic>
      <p:cxnSp>
        <p:nvCxnSpPr>
          <p:cNvPr id="21" name="Прямая соединительная линия 33"/>
          <p:cNvCxnSpPr>
            <a:cxnSpLocks/>
          </p:cNvCxnSpPr>
          <p:nvPr/>
        </p:nvCxnSpPr>
        <p:spPr bwMode="auto">
          <a:xfrm>
            <a:off x="474134" y="2759447"/>
            <a:ext cx="5381403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54"/>
          <p:cNvCxnSpPr>
            <a:cxnSpLocks/>
          </p:cNvCxnSpPr>
          <p:nvPr/>
        </p:nvCxnSpPr>
        <p:spPr bwMode="auto">
          <a:xfrm>
            <a:off x="6259713" y="2759447"/>
            <a:ext cx="5381403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55"/>
          <p:cNvCxnSpPr>
            <a:cxnSpLocks/>
          </p:cNvCxnSpPr>
          <p:nvPr/>
        </p:nvCxnSpPr>
        <p:spPr bwMode="auto">
          <a:xfrm>
            <a:off x="474134" y="5308479"/>
            <a:ext cx="5381403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56"/>
          <p:cNvCxnSpPr>
            <a:cxnSpLocks/>
          </p:cNvCxnSpPr>
          <p:nvPr/>
        </p:nvCxnSpPr>
        <p:spPr bwMode="auto">
          <a:xfrm>
            <a:off x="6334070" y="5303690"/>
            <a:ext cx="5381403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61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7525586" y="2921289"/>
            <a:ext cx="1006588" cy="746146"/>
          </a:xfrm>
          <a:prstGeom prst="rect">
            <a:avLst/>
          </a:prstGeom>
        </p:spPr>
      </p:pic>
      <p:pic>
        <p:nvPicPr>
          <p:cNvPr id="26" name="Рисунок 62"/>
          <p:cNvPicPr>
            <a:picLocks noChangeAspect="1"/>
          </p:cNvPicPr>
          <p:nvPr/>
        </p:nvPicPr>
        <p:blipFill>
          <a:blip r:embed="rId9" cstate="print"/>
          <a:stretch/>
        </p:blipFill>
        <p:spPr bwMode="auto">
          <a:xfrm>
            <a:off x="9631697" y="2889114"/>
            <a:ext cx="701759" cy="729004"/>
          </a:xfrm>
          <a:prstGeom prst="rect">
            <a:avLst/>
          </a:prstGeom>
        </p:spPr>
      </p:pic>
      <p:pic>
        <p:nvPicPr>
          <p:cNvPr id="27" name="Google Shape;234;p32"/>
          <p:cNvPicPr/>
          <p:nvPr/>
        </p:nvPicPr>
        <p:blipFill>
          <a:blip r:embed="rId10" cstate="print">
            <a:alphaModFix/>
          </a:blip>
          <a:stretch/>
        </p:blipFill>
        <p:spPr bwMode="auto">
          <a:xfrm>
            <a:off x="1884653" y="5810465"/>
            <a:ext cx="1057821" cy="728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90;p29"/>
          <p:cNvPicPr/>
          <p:nvPr/>
        </p:nvPicPr>
        <p:blipFill>
          <a:blip r:embed="rId11" cstate="print">
            <a:alphaModFix/>
          </a:blip>
          <a:stretch/>
        </p:blipFill>
        <p:spPr bwMode="auto">
          <a:xfrm>
            <a:off x="552237" y="5744621"/>
            <a:ext cx="791071" cy="79453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Стрелка вправо 65"/>
          <p:cNvSpPr/>
          <p:nvPr/>
        </p:nvSpPr>
        <p:spPr bwMode="auto">
          <a:xfrm>
            <a:off x="1461003" y="5935644"/>
            <a:ext cx="305953" cy="31451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5"/>
          <p:cNvSpPr/>
          <p:nvPr/>
        </p:nvSpPr>
        <p:spPr bwMode="auto">
          <a:xfrm>
            <a:off x="2927026" y="877335"/>
            <a:ext cx="616259" cy="380104"/>
          </a:xfrm>
          <a:prstGeom prst="rect">
            <a:avLst/>
          </a:prstGeom>
        </p:spPr>
        <p:txBody>
          <a:bodyPr wrap="none" lIns="86868" tIns="43434" rIns="86868" bIns="43434">
            <a:spAutoFit/>
          </a:bodyPr>
          <a:lstStyle/>
          <a:p>
            <a:pPr lvl="0">
              <a:defRPr/>
            </a:pPr>
            <a:r>
              <a:rPr lang="kk-KZ" sz="1900" b="1" dirty="0">
                <a:solidFill>
                  <a:srgbClr val="002060"/>
                </a:solidFill>
                <a:latin typeface="Arial"/>
                <a:cs typeface="Arial"/>
              </a:rPr>
              <a:t>шаг</a:t>
            </a:r>
            <a:endParaRPr lang="ru-RU" sz="19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31" name="TextBox 34"/>
          <p:cNvSpPr>
            <a:spLocks/>
          </p:cNvSpPr>
          <p:nvPr/>
        </p:nvSpPr>
        <p:spPr bwMode="auto">
          <a:xfrm>
            <a:off x="3015095" y="2737359"/>
            <a:ext cx="403267" cy="672492"/>
          </a:xfrm>
          <a:prstGeom prst="rect">
            <a:avLst/>
          </a:prstGeom>
          <a:noFill/>
        </p:spPr>
        <p:txBody>
          <a:bodyPr wrap="square" lIns="86868" tIns="43434" rIns="86868" bIns="43434" rtlCol="0">
            <a:spAutoFit/>
          </a:bodyPr>
          <a:lstStyle/>
          <a:p>
            <a:pPr>
              <a:defRPr/>
            </a:pPr>
            <a:r>
              <a:rPr lang="ru-RU" sz="3800" b="1" dirty="0">
                <a:solidFill>
                  <a:srgbClr val="002060"/>
                </a:solidFill>
              </a:rPr>
              <a:t>2</a:t>
            </a:r>
            <a:endParaRPr/>
          </a:p>
        </p:txBody>
      </p:sp>
      <p:sp>
        <p:nvSpPr>
          <p:cNvPr id="32" name="Прямоугольник 36"/>
          <p:cNvSpPr/>
          <p:nvPr/>
        </p:nvSpPr>
        <p:spPr bwMode="auto">
          <a:xfrm>
            <a:off x="2948998" y="3108029"/>
            <a:ext cx="616259" cy="380104"/>
          </a:xfrm>
          <a:prstGeom prst="rect">
            <a:avLst/>
          </a:prstGeom>
        </p:spPr>
        <p:txBody>
          <a:bodyPr wrap="none" lIns="86868" tIns="43434" rIns="86868" bIns="43434">
            <a:spAutoFit/>
          </a:bodyPr>
          <a:lstStyle/>
          <a:p>
            <a:pPr lvl="0">
              <a:defRPr/>
            </a:pPr>
            <a:r>
              <a:rPr lang="kk-KZ" sz="1900" b="1" dirty="0">
                <a:solidFill>
                  <a:srgbClr val="002060"/>
                </a:solidFill>
                <a:latin typeface="Arial"/>
                <a:cs typeface="Arial"/>
              </a:rPr>
              <a:t>шаг</a:t>
            </a:r>
            <a:endParaRPr lang="ru-RU" sz="19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33" name="Стрелка вправо 37"/>
          <p:cNvSpPr/>
          <p:nvPr/>
        </p:nvSpPr>
        <p:spPr bwMode="auto">
          <a:xfrm rot="5400000">
            <a:off x="8857515" y="3365562"/>
            <a:ext cx="269636" cy="35687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TextBox 38"/>
          <p:cNvSpPr>
            <a:spLocks/>
          </p:cNvSpPr>
          <p:nvPr/>
        </p:nvSpPr>
        <p:spPr bwMode="auto">
          <a:xfrm>
            <a:off x="8757695" y="2747358"/>
            <a:ext cx="403267" cy="672492"/>
          </a:xfrm>
          <a:prstGeom prst="rect">
            <a:avLst/>
          </a:prstGeom>
          <a:noFill/>
        </p:spPr>
        <p:txBody>
          <a:bodyPr wrap="square" lIns="86868" tIns="43434" rIns="86868" bIns="43434" rtlCol="0">
            <a:spAutoFit/>
          </a:bodyPr>
          <a:lstStyle/>
          <a:p>
            <a:pPr>
              <a:defRPr/>
            </a:pPr>
            <a:r>
              <a:rPr lang="ru-RU" sz="3800" b="1" dirty="0">
                <a:solidFill>
                  <a:srgbClr val="002060"/>
                </a:solidFill>
              </a:rPr>
              <a:t>4</a:t>
            </a:r>
            <a:endParaRPr/>
          </a:p>
        </p:txBody>
      </p:sp>
      <p:sp>
        <p:nvSpPr>
          <p:cNvPr id="35" name="Прямоугольник 39"/>
          <p:cNvSpPr/>
          <p:nvPr/>
        </p:nvSpPr>
        <p:spPr bwMode="auto">
          <a:xfrm>
            <a:off x="8691598" y="3118028"/>
            <a:ext cx="616259" cy="380104"/>
          </a:xfrm>
          <a:prstGeom prst="rect">
            <a:avLst/>
          </a:prstGeom>
        </p:spPr>
        <p:txBody>
          <a:bodyPr wrap="none" lIns="86868" tIns="43434" rIns="86868" bIns="43434">
            <a:spAutoFit/>
          </a:bodyPr>
          <a:lstStyle/>
          <a:p>
            <a:pPr lvl="0">
              <a:defRPr/>
            </a:pPr>
            <a:r>
              <a:rPr lang="kk-KZ" sz="1900" b="1" dirty="0">
                <a:solidFill>
                  <a:srgbClr val="002060"/>
                </a:solidFill>
                <a:latin typeface="Arial"/>
                <a:cs typeface="Arial"/>
              </a:rPr>
              <a:t>шаг</a:t>
            </a:r>
            <a:endParaRPr lang="ru-RU" sz="19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36" name="Стрелка вправо 40"/>
          <p:cNvSpPr/>
          <p:nvPr/>
        </p:nvSpPr>
        <p:spPr bwMode="auto">
          <a:xfrm rot="5400000">
            <a:off x="8801312" y="1116851"/>
            <a:ext cx="269636" cy="35687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TextBox 41"/>
          <p:cNvSpPr>
            <a:spLocks/>
          </p:cNvSpPr>
          <p:nvPr/>
        </p:nvSpPr>
        <p:spPr bwMode="auto">
          <a:xfrm>
            <a:off x="8701493" y="498647"/>
            <a:ext cx="403267" cy="672492"/>
          </a:xfrm>
          <a:prstGeom prst="rect">
            <a:avLst/>
          </a:prstGeom>
          <a:noFill/>
        </p:spPr>
        <p:txBody>
          <a:bodyPr wrap="square" lIns="86868" tIns="43434" rIns="86868" bIns="43434" rtlCol="0">
            <a:spAutoFit/>
          </a:bodyPr>
          <a:lstStyle/>
          <a:p>
            <a:pPr>
              <a:defRPr/>
            </a:pPr>
            <a:r>
              <a:rPr lang="ru-RU" sz="3800" b="1" dirty="0">
                <a:solidFill>
                  <a:srgbClr val="002060"/>
                </a:solidFill>
              </a:rPr>
              <a:t>3</a:t>
            </a:r>
            <a:endParaRPr/>
          </a:p>
        </p:txBody>
      </p:sp>
      <p:sp>
        <p:nvSpPr>
          <p:cNvPr id="38" name="Прямоугольник 43"/>
          <p:cNvSpPr/>
          <p:nvPr/>
        </p:nvSpPr>
        <p:spPr bwMode="auto">
          <a:xfrm>
            <a:off x="8635396" y="869317"/>
            <a:ext cx="616259" cy="380104"/>
          </a:xfrm>
          <a:prstGeom prst="rect">
            <a:avLst/>
          </a:prstGeom>
        </p:spPr>
        <p:txBody>
          <a:bodyPr wrap="none" lIns="86868" tIns="43434" rIns="86868" bIns="43434">
            <a:spAutoFit/>
          </a:bodyPr>
          <a:lstStyle/>
          <a:p>
            <a:pPr lvl="0">
              <a:defRPr/>
            </a:pPr>
            <a:r>
              <a:rPr lang="kk-KZ" sz="1900" b="1" dirty="0">
                <a:solidFill>
                  <a:srgbClr val="002060"/>
                </a:solidFill>
                <a:latin typeface="Arial"/>
                <a:cs typeface="Arial"/>
              </a:rPr>
              <a:t>шаг</a:t>
            </a:r>
            <a:endParaRPr lang="ru-RU" sz="19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4;g1bc6e687a7d_0_0"/>
          <p:cNvSpPr/>
          <p:nvPr/>
        </p:nvSpPr>
        <p:spPr bwMode="auto">
          <a:xfrm>
            <a:off x="0" y="2240742"/>
            <a:ext cx="12192075" cy="2540644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85;g1bc6e687a7d_0_0"/>
          <p:cNvSpPr/>
          <p:nvPr/>
        </p:nvSpPr>
        <p:spPr bwMode="auto">
          <a:xfrm>
            <a:off x="207290" y="4068380"/>
            <a:ext cx="11710356" cy="50064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86;g1bc6e687a7d_0_0"/>
          <p:cNvSpPr/>
          <p:nvPr/>
        </p:nvSpPr>
        <p:spPr bwMode="auto">
          <a:xfrm>
            <a:off x="207290" y="3429223"/>
            <a:ext cx="11710356" cy="50064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2" name="Google Shape;87;g1bc6e687a7d_0_0"/>
          <p:cNvGrpSpPr/>
          <p:nvPr/>
        </p:nvGrpSpPr>
        <p:grpSpPr bwMode="auto">
          <a:xfrm>
            <a:off x="193036" y="3156952"/>
            <a:ext cx="585767" cy="775030"/>
            <a:chOff x="10278625" y="4626425"/>
            <a:chExt cx="908474" cy="1363900"/>
          </a:xfrm>
        </p:grpSpPr>
        <p:pic>
          <p:nvPicPr>
            <p:cNvPr id="8" name="Google Shape;88;g1bc6e687a7d_0_0"/>
            <p:cNvPicPr/>
            <p:nvPr/>
          </p:nvPicPr>
          <p:blipFill>
            <a:blip r:embed="rId2" cstate="print">
              <a:alphaModFix/>
            </a:blip>
            <a:srcRect l="-3904" r="55276" b="52812"/>
            <a:stretch/>
          </p:blipFill>
          <p:spPr bwMode="auto">
            <a:xfrm>
              <a:off x="10278625" y="4813121"/>
              <a:ext cx="908474" cy="11772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89;g1bc6e687a7d_0_0"/>
            <p:cNvSpPr/>
            <p:nvPr/>
          </p:nvSpPr>
          <p:spPr bwMode="auto">
            <a:xfrm>
              <a:off x="10317375" y="4626425"/>
              <a:ext cx="408300" cy="58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sp>
        <p:nvSpPr>
          <p:cNvPr id="10" name="Google Shape;90;g1bc6e687a7d_0_0"/>
          <p:cNvSpPr/>
          <p:nvPr/>
        </p:nvSpPr>
        <p:spPr bwMode="auto">
          <a:xfrm>
            <a:off x="897799" y="87879"/>
            <a:ext cx="10522795" cy="51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algn="ctr">
              <a:lnSpc>
                <a:spcPct val="114999"/>
              </a:lnSpc>
              <a:spcBef>
                <a:spcPts val="1140"/>
              </a:spcBef>
              <a:buSzPts val="1100"/>
              <a:defRPr/>
            </a:pPr>
            <a:r>
              <a:rPr lang="en-US" sz="1500" b="1" dirty="0">
                <a:solidFill>
                  <a:srgbClr val="002060"/>
                </a:solidFill>
              </a:rPr>
              <a:t>АЛГОРИТМ</a:t>
            </a:r>
            <a:br>
              <a:rPr lang="en-US" sz="1500" b="1" dirty="0">
                <a:solidFill>
                  <a:srgbClr val="002060"/>
                </a:solidFill>
              </a:rPr>
            </a:br>
            <a:r>
              <a:rPr lang="en-US" sz="1500" b="1" dirty="0" err="1">
                <a:solidFill>
                  <a:srgbClr val="002060"/>
                </a:solidFill>
              </a:rPr>
              <a:t>действий</a:t>
            </a:r>
            <a:r>
              <a:rPr lang="en-US" sz="1500" b="1" dirty="0">
                <a:solidFill>
                  <a:srgbClr val="002060"/>
                </a:solidFill>
              </a:rPr>
              <a:t> </a:t>
            </a:r>
            <a:r>
              <a:rPr lang="en-US" sz="1500" b="1" dirty="0" err="1">
                <a:solidFill>
                  <a:srgbClr val="002060"/>
                </a:solidFill>
              </a:rPr>
              <a:t>при</a:t>
            </a:r>
            <a:r>
              <a:rPr lang="en-US" sz="1500" b="1" dirty="0">
                <a:solidFill>
                  <a:srgbClr val="002060"/>
                </a:solidFill>
              </a:rPr>
              <a:t> </a:t>
            </a:r>
            <a:r>
              <a:rPr lang="en-US" sz="1500" b="1" dirty="0" err="1">
                <a:solidFill>
                  <a:srgbClr val="002060"/>
                </a:solidFill>
              </a:rPr>
              <a:t>обнаружении</a:t>
            </a:r>
            <a:r>
              <a:rPr lang="en-US" sz="1500" b="1" dirty="0">
                <a:solidFill>
                  <a:srgbClr val="002060"/>
                </a:solidFill>
              </a:rPr>
              <a:t> </a:t>
            </a:r>
            <a:r>
              <a:rPr lang="en-US" sz="1500" b="1" dirty="0" err="1">
                <a:solidFill>
                  <a:srgbClr val="002060"/>
                </a:solidFill>
              </a:rPr>
              <a:t>подозрительного</a:t>
            </a:r>
            <a:r>
              <a:rPr lang="en-US" sz="1500" b="1" dirty="0">
                <a:solidFill>
                  <a:srgbClr val="002060"/>
                </a:solidFill>
              </a:rPr>
              <a:t> </a:t>
            </a:r>
            <a:r>
              <a:rPr lang="en-US" sz="1500" b="1" dirty="0" err="1">
                <a:solidFill>
                  <a:srgbClr val="002060"/>
                </a:solidFill>
              </a:rPr>
              <a:t>предмета</a:t>
            </a:r>
            <a:endParaRPr sz="1500" b="1">
              <a:solidFill>
                <a:srgbClr val="002060"/>
              </a:solidFill>
            </a:endParaRPr>
          </a:p>
        </p:txBody>
      </p:sp>
      <p:sp>
        <p:nvSpPr>
          <p:cNvPr id="11" name="Google Shape;91;g1bc6e687a7d_0_0"/>
          <p:cNvSpPr/>
          <p:nvPr/>
        </p:nvSpPr>
        <p:spPr bwMode="auto">
          <a:xfrm>
            <a:off x="207290" y="2612542"/>
            <a:ext cx="11710356" cy="695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92;g1bc6e687a7d_0_0"/>
          <p:cNvSpPr/>
          <p:nvPr/>
        </p:nvSpPr>
        <p:spPr bwMode="auto">
          <a:xfrm>
            <a:off x="1488025" y="813282"/>
            <a:ext cx="9837273" cy="773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algn="ctr">
              <a:defRPr/>
            </a:pPr>
            <a:r>
              <a:rPr lang="en-US" sz="1500" b="1" dirty="0" err="1">
                <a:solidFill>
                  <a:schemeClr val="dk1"/>
                </a:solidFill>
              </a:rPr>
              <a:t>Под</a:t>
            </a:r>
            <a:r>
              <a:rPr lang="en-US" sz="1500" b="1" dirty="0">
                <a:solidFill>
                  <a:schemeClr val="dk1"/>
                </a:solidFill>
              </a:rPr>
              <a:t> </a:t>
            </a:r>
            <a:r>
              <a:rPr lang="en-US" sz="1500" b="1" dirty="0" err="1">
                <a:solidFill>
                  <a:schemeClr val="dk1"/>
                </a:solidFill>
              </a:rPr>
              <a:t>подозрительным</a:t>
            </a:r>
            <a:r>
              <a:rPr lang="en-US" sz="1500" b="1" dirty="0">
                <a:solidFill>
                  <a:schemeClr val="dk1"/>
                </a:solidFill>
              </a:rPr>
              <a:t> </a:t>
            </a:r>
            <a:r>
              <a:rPr lang="en-US" sz="1500" b="1" dirty="0" err="1">
                <a:solidFill>
                  <a:schemeClr val="dk1"/>
                </a:solidFill>
              </a:rPr>
              <a:t>предметом</a:t>
            </a:r>
            <a:r>
              <a:rPr lang="en-US" sz="1500" b="1" dirty="0">
                <a:solidFill>
                  <a:schemeClr val="dk1"/>
                </a:solidFill>
              </a:rPr>
              <a:t> </a:t>
            </a:r>
            <a:r>
              <a:rPr lang="en-US" sz="1500" b="1" dirty="0" err="1">
                <a:solidFill>
                  <a:schemeClr val="dk1"/>
                </a:solidFill>
              </a:rPr>
              <a:t>понимаются</a:t>
            </a:r>
            <a:r>
              <a:rPr lang="en-US" sz="1500" b="1" dirty="0">
                <a:solidFill>
                  <a:schemeClr val="dk1"/>
                </a:solidFill>
              </a:rPr>
              <a:t> </a:t>
            </a:r>
            <a:r>
              <a:rPr lang="en-US" sz="1500" b="1" dirty="0" err="1">
                <a:solidFill>
                  <a:schemeClr val="dk1"/>
                </a:solidFill>
              </a:rPr>
              <a:t>бесхозная</a:t>
            </a:r>
            <a:r>
              <a:rPr lang="en-US" sz="1500" b="1" dirty="0">
                <a:solidFill>
                  <a:schemeClr val="dk1"/>
                </a:solidFill>
              </a:rPr>
              <a:t> </a:t>
            </a:r>
            <a:r>
              <a:rPr lang="en-US" sz="1500" b="1" dirty="0" err="1">
                <a:solidFill>
                  <a:schemeClr val="dk1"/>
                </a:solidFill>
              </a:rPr>
              <a:t>сумка</a:t>
            </a:r>
            <a:r>
              <a:rPr lang="en-US" sz="1500" b="1" dirty="0">
                <a:solidFill>
                  <a:schemeClr val="dk1"/>
                </a:solidFill>
              </a:rPr>
              <a:t>, </a:t>
            </a:r>
            <a:r>
              <a:rPr lang="en-US" sz="1500" b="1" dirty="0" err="1">
                <a:solidFill>
                  <a:schemeClr val="dk1"/>
                </a:solidFill>
              </a:rPr>
              <a:t>пакет</a:t>
            </a:r>
            <a:r>
              <a:rPr lang="en-US" sz="1500" b="1" dirty="0">
                <a:solidFill>
                  <a:schemeClr val="dk1"/>
                </a:solidFill>
              </a:rPr>
              <a:t>, </a:t>
            </a:r>
            <a:r>
              <a:rPr lang="en-US" sz="1500" b="1" dirty="0" err="1">
                <a:solidFill>
                  <a:schemeClr val="dk1"/>
                </a:solidFill>
              </a:rPr>
              <a:t>ящик</a:t>
            </a:r>
            <a:r>
              <a:rPr lang="en-US" sz="1500" b="1" dirty="0">
                <a:solidFill>
                  <a:schemeClr val="dk1"/>
                </a:solidFill>
              </a:rPr>
              <a:t>, </a:t>
            </a:r>
            <a:r>
              <a:rPr lang="en-US" sz="1500" b="1" dirty="0" err="1">
                <a:solidFill>
                  <a:schemeClr val="dk1"/>
                </a:solidFill>
              </a:rPr>
              <a:t>коробка</a:t>
            </a:r>
            <a:r>
              <a:rPr lang="en-US" sz="1500" b="1" dirty="0">
                <a:solidFill>
                  <a:schemeClr val="dk1"/>
                </a:solidFill>
              </a:rPr>
              <a:t>, </a:t>
            </a:r>
            <a:r>
              <a:rPr lang="en-US" sz="1500" b="1" dirty="0" err="1">
                <a:solidFill>
                  <a:schemeClr val="dk1"/>
                </a:solidFill>
              </a:rPr>
              <a:t>игрушка</a:t>
            </a:r>
            <a:r>
              <a:rPr lang="en-US" sz="1500" b="1" dirty="0">
                <a:solidFill>
                  <a:schemeClr val="dk1"/>
                </a:solidFill>
              </a:rPr>
              <a:t> с </a:t>
            </a:r>
            <a:r>
              <a:rPr lang="en-US" sz="1500" b="1" dirty="0" err="1">
                <a:solidFill>
                  <a:schemeClr val="dk1"/>
                </a:solidFill>
              </a:rPr>
              <a:t>торчащими</a:t>
            </a:r>
            <a:r>
              <a:rPr lang="en-US" sz="1500" b="1" dirty="0">
                <a:solidFill>
                  <a:schemeClr val="dk1"/>
                </a:solidFill>
              </a:rPr>
              <a:t> </a:t>
            </a:r>
            <a:r>
              <a:rPr lang="en-US" sz="1500" b="1" dirty="0" err="1">
                <a:solidFill>
                  <a:schemeClr val="dk1"/>
                </a:solidFill>
              </a:rPr>
              <a:t>проводами</a:t>
            </a:r>
            <a:r>
              <a:rPr lang="en-US" sz="1500" b="1" dirty="0">
                <a:solidFill>
                  <a:schemeClr val="dk1"/>
                </a:solidFill>
              </a:rPr>
              <a:t>, </a:t>
            </a:r>
            <a:r>
              <a:rPr lang="en-US" sz="1500" b="1" dirty="0" err="1">
                <a:solidFill>
                  <a:schemeClr val="dk1"/>
                </a:solidFill>
              </a:rPr>
              <a:t>издающая</a:t>
            </a:r>
            <a:r>
              <a:rPr lang="en-US" sz="1500" b="1" dirty="0">
                <a:solidFill>
                  <a:schemeClr val="dk1"/>
                </a:solidFill>
              </a:rPr>
              <a:t> </a:t>
            </a:r>
            <a:r>
              <a:rPr lang="en-US" sz="1500" b="1" dirty="0" err="1">
                <a:solidFill>
                  <a:schemeClr val="dk1"/>
                </a:solidFill>
              </a:rPr>
              <a:t>подозрительные</a:t>
            </a:r>
            <a:r>
              <a:rPr lang="en-US" sz="1500" b="1" dirty="0">
                <a:solidFill>
                  <a:schemeClr val="dk1"/>
                </a:solidFill>
              </a:rPr>
              <a:t> </a:t>
            </a:r>
            <a:r>
              <a:rPr lang="en-US" sz="1500" b="1" dirty="0" err="1">
                <a:solidFill>
                  <a:schemeClr val="dk1"/>
                </a:solidFill>
              </a:rPr>
              <a:t>звуки</a:t>
            </a:r>
            <a:r>
              <a:rPr lang="en-US" sz="1500" b="1" dirty="0">
                <a:solidFill>
                  <a:schemeClr val="dk1"/>
                </a:solidFill>
              </a:rPr>
              <a:t> (</a:t>
            </a:r>
            <a:r>
              <a:rPr lang="en-US" sz="1500" b="1" dirty="0" err="1">
                <a:solidFill>
                  <a:schemeClr val="dk1"/>
                </a:solidFill>
              </a:rPr>
              <a:t>щелчки</a:t>
            </a:r>
            <a:r>
              <a:rPr lang="en-US" sz="1500" b="1" dirty="0">
                <a:solidFill>
                  <a:schemeClr val="dk1"/>
                </a:solidFill>
              </a:rPr>
              <a:t>, </a:t>
            </a:r>
            <a:r>
              <a:rPr lang="en-US" sz="1500" b="1" dirty="0" err="1">
                <a:solidFill>
                  <a:schemeClr val="dk1"/>
                </a:solidFill>
              </a:rPr>
              <a:t>тикание</a:t>
            </a:r>
            <a:r>
              <a:rPr lang="en-US" sz="1500" b="1" dirty="0">
                <a:solidFill>
                  <a:schemeClr val="dk1"/>
                </a:solidFill>
              </a:rPr>
              <a:t>) </a:t>
            </a:r>
            <a:br>
              <a:rPr lang="en-US" sz="1500" b="1" dirty="0">
                <a:solidFill>
                  <a:schemeClr val="dk1"/>
                </a:solidFill>
              </a:rPr>
            </a:br>
            <a:r>
              <a:rPr lang="en-US" sz="1500" b="1" dirty="0">
                <a:solidFill>
                  <a:schemeClr val="dk1"/>
                </a:solidFill>
              </a:rPr>
              <a:t>и </a:t>
            </a:r>
            <a:r>
              <a:rPr lang="en-US" sz="1500" b="1" dirty="0" err="1">
                <a:solidFill>
                  <a:schemeClr val="dk1"/>
                </a:solidFill>
              </a:rPr>
              <a:t>необычные</a:t>
            </a:r>
            <a:r>
              <a:rPr lang="en-US" sz="1500" b="1" dirty="0">
                <a:solidFill>
                  <a:schemeClr val="dk1"/>
                </a:solidFill>
              </a:rPr>
              <a:t> </a:t>
            </a:r>
            <a:r>
              <a:rPr lang="en-US" sz="1500" b="1" dirty="0" err="1">
                <a:solidFill>
                  <a:schemeClr val="dk1"/>
                </a:solidFill>
              </a:rPr>
              <a:t>запахи</a:t>
            </a:r>
            <a:r>
              <a:rPr lang="en-US" sz="1500" b="1" dirty="0">
                <a:solidFill>
                  <a:schemeClr val="dk1"/>
                </a:solidFill>
              </a:rPr>
              <a:t> (</a:t>
            </a:r>
            <a:r>
              <a:rPr lang="en-US" sz="1500" b="1" dirty="0" err="1">
                <a:solidFill>
                  <a:schemeClr val="dk1"/>
                </a:solidFill>
              </a:rPr>
              <a:t>миндаля</a:t>
            </a:r>
            <a:r>
              <a:rPr lang="en-US" sz="1500" b="1" dirty="0">
                <a:solidFill>
                  <a:schemeClr val="dk1"/>
                </a:solidFill>
              </a:rPr>
              <a:t>, </a:t>
            </a:r>
            <a:r>
              <a:rPr lang="en-US" sz="1500" b="1" dirty="0" err="1">
                <a:solidFill>
                  <a:schemeClr val="dk1"/>
                </a:solidFill>
              </a:rPr>
              <a:t>хлора</a:t>
            </a:r>
            <a:r>
              <a:rPr lang="en-US" sz="1500" b="1" dirty="0">
                <a:solidFill>
                  <a:schemeClr val="dk1"/>
                </a:solidFill>
              </a:rPr>
              <a:t>, </a:t>
            </a:r>
            <a:r>
              <a:rPr lang="en-US" sz="1500" b="1" dirty="0" err="1">
                <a:solidFill>
                  <a:schemeClr val="dk1"/>
                </a:solidFill>
              </a:rPr>
              <a:t>аммиака</a:t>
            </a:r>
            <a:r>
              <a:rPr lang="en-US" sz="1500" b="1" dirty="0">
                <a:solidFill>
                  <a:schemeClr val="dk1"/>
                </a:solidFill>
              </a:rPr>
              <a:t>).</a:t>
            </a:r>
            <a:endParaRPr sz="1500" b="1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93;g1bc6e687a7d_0_0"/>
          <p:cNvSpPr/>
          <p:nvPr/>
        </p:nvSpPr>
        <p:spPr bwMode="auto">
          <a:xfrm>
            <a:off x="1853235" y="2723176"/>
            <a:ext cx="9998344" cy="50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>
              <a:defRPr/>
            </a:pPr>
            <a:r>
              <a:rPr lang="en-US" dirty="0" err="1">
                <a:solidFill>
                  <a:schemeClr val="dk1"/>
                </a:solidFill>
              </a:rPr>
              <a:t>незамедлительно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сообщают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об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этом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на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канал</a:t>
            </a:r>
            <a:r>
              <a:rPr lang="en-US" dirty="0">
                <a:solidFill>
                  <a:schemeClr val="dk1"/>
                </a:solidFill>
              </a:rPr>
              <a:t> «102» </a:t>
            </a:r>
            <a:r>
              <a:rPr lang="en-US" dirty="0" err="1">
                <a:solidFill>
                  <a:schemeClr val="dk1"/>
                </a:solidFill>
              </a:rPr>
              <a:t>органов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внутренних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дел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или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единую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дежурно-диспетчерскую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службу</a:t>
            </a:r>
            <a:r>
              <a:rPr lang="en-US" dirty="0">
                <a:solidFill>
                  <a:schemeClr val="dk1"/>
                </a:solidFill>
              </a:rPr>
              <a:t> «112» (в </a:t>
            </a:r>
            <a:r>
              <a:rPr lang="en-US" dirty="0" err="1">
                <a:solidFill>
                  <a:schemeClr val="dk1"/>
                </a:solidFill>
              </a:rPr>
              <a:t>случае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если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это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воспитанник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или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обучающийся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то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воспитателю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или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классному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руководителю</a:t>
            </a:r>
            <a:r>
              <a:rPr lang="en-US" dirty="0">
                <a:solidFill>
                  <a:schemeClr val="dk1"/>
                </a:solidFill>
              </a:rPr>
              <a:t>)</a:t>
            </a:r>
            <a:endParaRPr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94;g1bc6e687a7d_0_0"/>
          <p:cNvSpPr/>
          <p:nvPr/>
        </p:nvSpPr>
        <p:spPr bwMode="auto">
          <a:xfrm>
            <a:off x="1673361" y="3523915"/>
            <a:ext cx="9843250" cy="311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dk1"/>
                </a:solidFill>
              </a:rPr>
              <a:t>до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прибытия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сил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экстренного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реагирования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находятся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на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безопасном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расстоянии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от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предмета</a:t>
            </a:r>
            <a:endParaRPr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95;g1bc6e687a7d_0_0"/>
          <p:cNvSpPr/>
          <p:nvPr/>
        </p:nvSpPr>
        <p:spPr bwMode="auto">
          <a:xfrm>
            <a:off x="1673361" y="4208386"/>
            <a:ext cx="9663353" cy="19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dk1"/>
                </a:solidFill>
              </a:rPr>
              <a:t>быть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готовым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дать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показания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касающиеся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случившегося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96;g1bc6e687a7d_0_0"/>
          <p:cNvSpPr/>
          <p:nvPr/>
        </p:nvSpPr>
        <p:spPr bwMode="auto">
          <a:xfrm>
            <a:off x="2226743" y="2307646"/>
            <a:ext cx="7876034" cy="29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algn="ctr">
              <a:buSzPts val="1100"/>
              <a:defRPr/>
            </a:pPr>
            <a:r>
              <a:rPr lang="en-US" sz="1600" b="1" i="1" dirty="0" err="1">
                <a:solidFill>
                  <a:schemeClr val="dk1"/>
                </a:solidFill>
              </a:rPr>
              <a:t>Лица</a:t>
            </a:r>
            <a:r>
              <a:rPr lang="en-US" sz="1600" b="1" i="1" dirty="0">
                <a:solidFill>
                  <a:schemeClr val="dk1"/>
                </a:solidFill>
              </a:rPr>
              <a:t>, </a:t>
            </a:r>
            <a:r>
              <a:rPr lang="en-US" sz="1600" b="1" i="1" dirty="0" err="1">
                <a:solidFill>
                  <a:schemeClr val="dk1"/>
                </a:solidFill>
              </a:rPr>
              <a:t>обнаружившие</a:t>
            </a:r>
            <a:r>
              <a:rPr lang="en-US" sz="1600" b="1" i="1" dirty="0">
                <a:solidFill>
                  <a:schemeClr val="dk1"/>
                </a:solidFill>
              </a:rPr>
              <a:t> </a:t>
            </a:r>
            <a:r>
              <a:rPr lang="en-US" sz="1600" b="1" i="1" dirty="0" err="1">
                <a:solidFill>
                  <a:schemeClr val="dk1"/>
                </a:solidFill>
              </a:rPr>
              <a:t>опасный</a:t>
            </a:r>
            <a:r>
              <a:rPr lang="en-US" sz="1600" b="1" i="1" dirty="0">
                <a:solidFill>
                  <a:schemeClr val="dk1"/>
                </a:solidFill>
              </a:rPr>
              <a:t> </a:t>
            </a:r>
            <a:r>
              <a:rPr lang="en-US" sz="1600" b="1" i="1" dirty="0" err="1">
                <a:solidFill>
                  <a:schemeClr val="dk1"/>
                </a:solidFill>
              </a:rPr>
              <a:t>или</a:t>
            </a:r>
            <a:r>
              <a:rPr lang="en-US" sz="1600" b="1" i="1" dirty="0">
                <a:solidFill>
                  <a:schemeClr val="dk1"/>
                </a:solidFill>
              </a:rPr>
              <a:t> </a:t>
            </a:r>
            <a:r>
              <a:rPr lang="en-US" sz="1600" b="1" i="1" dirty="0" err="1">
                <a:solidFill>
                  <a:schemeClr val="dk1"/>
                </a:solidFill>
              </a:rPr>
              <a:t>подозрительный</a:t>
            </a:r>
            <a:r>
              <a:rPr lang="en-US" sz="1600" b="1" i="1" dirty="0">
                <a:solidFill>
                  <a:schemeClr val="dk1"/>
                </a:solidFill>
              </a:rPr>
              <a:t> </a:t>
            </a:r>
            <a:r>
              <a:rPr lang="en-US" sz="1600" b="1" i="1" dirty="0" err="1">
                <a:solidFill>
                  <a:schemeClr val="dk1"/>
                </a:solidFill>
              </a:rPr>
              <a:t>предмет</a:t>
            </a:r>
            <a:endParaRPr sz="1600" b="1" i="1">
              <a:solidFill>
                <a:schemeClr val="dk1"/>
              </a:solidFill>
            </a:endParaRPr>
          </a:p>
        </p:txBody>
      </p:sp>
      <p:pic>
        <p:nvPicPr>
          <p:cNvPr id="17" name="Google Shape;97;g1bc6e687a7d_0_0"/>
          <p:cNvPicPr/>
          <p:nvPr/>
        </p:nvPicPr>
        <p:blipFill>
          <a:blip r:embed="rId3">
            <a:alphaModFix/>
          </a:blip>
          <a:srcRect l="43374" t="28581" b="44434"/>
          <a:stretch/>
        </p:blipFill>
        <p:spPr bwMode="auto">
          <a:xfrm>
            <a:off x="-122" y="493747"/>
            <a:ext cx="1623753" cy="9106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98;g1bc6e687a7d_0_0"/>
          <p:cNvSpPr/>
          <p:nvPr/>
        </p:nvSpPr>
        <p:spPr bwMode="auto">
          <a:xfrm>
            <a:off x="288199" y="1597834"/>
            <a:ext cx="10522795" cy="50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>
              <a:defRPr/>
            </a:pPr>
            <a:r>
              <a:rPr lang="en-US" dirty="0" err="1">
                <a:solidFill>
                  <a:schemeClr val="dk1"/>
                </a:solidFill>
              </a:rPr>
              <a:t>Данный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предмет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может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оказаться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взрывным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устройством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или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начиненным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отравляющими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химическими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веществами</a:t>
            </a:r>
            <a:r>
              <a:rPr lang="en-US" dirty="0">
                <a:solidFill>
                  <a:schemeClr val="dk1"/>
                </a:solidFill>
              </a:rPr>
              <a:t> (ОХВ), </a:t>
            </a:r>
            <a:r>
              <a:rPr lang="en-US" dirty="0" err="1">
                <a:solidFill>
                  <a:schemeClr val="dk1"/>
                </a:solidFill>
              </a:rPr>
              <a:t>биологическими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агентами</a:t>
            </a:r>
            <a:r>
              <a:rPr lang="en-US" dirty="0">
                <a:solidFill>
                  <a:schemeClr val="dk1"/>
                </a:solidFill>
              </a:rPr>
              <a:t> (</a:t>
            </a:r>
            <a:r>
              <a:rPr lang="en-US" dirty="0" err="1">
                <a:solidFill>
                  <a:schemeClr val="dk1"/>
                </a:solidFill>
              </a:rPr>
              <a:t>возбудителями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опасных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инфекций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типа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сибирской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язвы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натуральной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оспы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туляремии</a:t>
            </a:r>
            <a:r>
              <a:rPr lang="en-US" dirty="0">
                <a:solidFill>
                  <a:schemeClr val="dk1"/>
                </a:solidFill>
              </a:rPr>
              <a:t>) </a:t>
            </a:r>
            <a:r>
              <a:rPr lang="en-US" dirty="0" err="1">
                <a:solidFill>
                  <a:schemeClr val="dk1"/>
                </a:solidFill>
              </a:rPr>
              <a:t>пакетом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9" name="Google Shape;99;g1bc6e687a7d_0_0"/>
          <p:cNvPicPr/>
          <p:nvPr/>
        </p:nvPicPr>
        <p:blipFill>
          <a:blip r:embed="rId4">
            <a:alphaModFix/>
          </a:blip>
          <a:srcRect t="-2616" b="53533"/>
          <a:stretch/>
        </p:blipFill>
        <p:spPr bwMode="auto">
          <a:xfrm>
            <a:off x="559674" y="2532956"/>
            <a:ext cx="1075347" cy="774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00;g1bc6e687a7d_0_0"/>
          <p:cNvPicPr/>
          <p:nvPr/>
        </p:nvPicPr>
        <p:blipFill>
          <a:blip r:embed="rId5" cstate="print">
            <a:alphaModFix/>
          </a:blip>
          <a:stretch/>
        </p:blipFill>
        <p:spPr bwMode="auto">
          <a:xfrm>
            <a:off x="1749262" y="3454551"/>
            <a:ext cx="612522" cy="449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01;g1bc6e687a7d_0_0"/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10810982" y="1260086"/>
            <a:ext cx="1230382" cy="90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02;g1bc6e687a7d_0_0"/>
          <p:cNvPicPr/>
          <p:nvPr/>
        </p:nvPicPr>
        <p:blipFill>
          <a:blip r:embed="rId7">
            <a:alphaModFix/>
          </a:blip>
          <a:srcRect r="-27533" b="56070"/>
          <a:stretch/>
        </p:blipFill>
        <p:spPr bwMode="auto">
          <a:xfrm flipH="1">
            <a:off x="968825" y="4107372"/>
            <a:ext cx="979191" cy="475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03;g1bc6e687a7d_0_0" descr="F:\Преза ЕН\Новая папка (2)\03.png"/>
          <p:cNvPicPr/>
          <p:nvPr/>
        </p:nvPicPr>
        <p:blipFill>
          <a:blip r:embed="rId8" cstate="print">
            <a:alphaModFix/>
          </a:blip>
          <a:srcRect l="-15684" r="49616" b="54046"/>
          <a:stretch/>
        </p:blipFill>
        <p:spPr bwMode="auto">
          <a:xfrm>
            <a:off x="274873" y="4095314"/>
            <a:ext cx="584983" cy="49724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04;g1bc6e687a7d_0_0"/>
          <p:cNvSpPr/>
          <p:nvPr/>
        </p:nvSpPr>
        <p:spPr bwMode="auto">
          <a:xfrm>
            <a:off x="9235922" y="5232041"/>
            <a:ext cx="2763007" cy="1223839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just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105;g1bc6e687a7d_0_0"/>
          <p:cNvSpPr/>
          <p:nvPr/>
        </p:nvSpPr>
        <p:spPr bwMode="auto">
          <a:xfrm>
            <a:off x="4120953" y="5232041"/>
            <a:ext cx="4421827" cy="122383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just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106;g1bc6e687a7d_0_0"/>
          <p:cNvSpPr/>
          <p:nvPr/>
        </p:nvSpPr>
        <p:spPr bwMode="auto">
          <a:xfrm>
            <a:off x="753108" y="5232041"/>
            <a:ext cx="2763007" cy="1223839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just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107;g1bc6e687a7d_0_0"/>
          <p:cNvSpPr/>
          <p:nvPr/>
        </p:nvSpPr>
        <p:spPr bwMode="auto">
          <a:xfrm>
            <a:off x="4204579" y="4889666"/>
            <a:ext cx="3584797" cy="32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indent="427704" algn="ctr">
              <a:lnSpc>
                <a:spcPct val="114999"/>
              </a:lnSpc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ДЕЙСТВИЯ РУКОВОДИТЕЛЯ:</a:t>
            </a:r>
            <a:endParaRPr sz="1500" b="1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" name="Google Shape;108;g1bc6e687a7d_0_0"/>
          <p:cNvSpPr/>
          <p:nvPr/>
        </p:nvSpPr>
        <p:spPr bwMode="auto">
          <a:xfrm>
            <a:off x="859991" y="5519763"/>
            <a:ext cx="2763007" cy="64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>
              <a:defRPr/>
            </a:pPr>
            <a:r>
              <a:rPr lang="en-US" sz="1300" dirty="0" err="1">
                <a:solidFill>
                  <a:schemeClr val="dk1"/>
                </a:solidFill>
              </a:rPr>
              <a:t>выставить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оцепление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из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числа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постоянных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сотрудников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организации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образования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" name="Google Shape;109;g1bc6e687a7d_0_0"/>
          <p:cNvSpPr/>
          <p:nvPr/>
        </p:nvSpPr>
        <p:spPr bwMode="auto">
          <a:xfrm>
            <a:off x="4125087" y="5240973"/>
            <a:ext cx="4421827" cy="1223839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algn="just">
              <a:defRPr/>
            </a:pPr>
            <a:r>
              <a:rPr lang="en-US" sz="1300" dirty="0" err="1">
                <a:solidFill>
                  <a:schemeClr val="dk1"/>
                </a:solidFill>
              </a:rPr>
              <a:t>обеспечить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беспрепятственный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подъезд</a:t>
            </a:r>
            <a:r>
              <a:rPr lang="en-US" sz="1300" dirty="0">
                <a:solidFill>
                  <a:schemeClr val="dk1"/>
                </a:solidFill>
              </a:rPr>
              <a:t> к </a:t>
            </a:r>
            <a:r>
              <a:rPr lang="en-US" sz="1300" dirty="0" err="1">
                <a:solidFill>
                  <a:schemeClr val="dk1"/>
                </a:solidFill>
              </a:rPr>
              <a:t>месту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обнаружения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опасного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или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подозрительного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предмета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служб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экстренного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реагирования</a:t>
            </a:r>
            <a:r>
              <a:rPr lang="en-US" sz="1300" dirty="0">
                <a:solidFill>
                  <a:schemeClr val="dk1"/>
                </a:solidFill>
              </a:rPr>
              <a:t> (</a:t>
            </a:r>
            <a:r>
              <a:rPr lang="en-US" sz="1300" dirty="0" err="1">
                <a:solidFill>
                  <a:schemeClr val="dk1"/>
                </a:solidFill>
              </a:rPr>
              <a:t>подразделения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органов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внутренних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дел</a:t>
            </a:r>
            <a:r>
              <a:rPr lang="en-US" sz="1300" dirty="0">
                <a:solidFill>
                  <a:schemeClr val="dk1"/>
                </a:solidFill>
              </a:rPr>
              <a:t>, </a:t>
            </a:r>
            <a:r>
              <a:rPr lang="en-US" sz="1300" dirty="0" err="1">
                <a:solidFill>
                  <a:schemeClr val="dk1"/>
                </a:solidFill>
              </a:rPr>
              <a:t>службы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скорой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медицинской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помощи</a:t>
            </a:r>
            <a:r>
              <a:rPr lang="en-US" sz="1300" dirty="0">
                <a:solidFill>
                  <a:schemeClr val="dk1"/>
                </a:solidFill>
              </a:rPr>
              <a:t>, </a:t>
            </a:r>
            <a:r>
              <a:rPr lang="en-US" sz="1300" dirty="0" err="1">
                <a:solidFill>
                  <a:schemeClr val="dk1"/>
                </a:solidFill>
              </a:rPr>
              <a:t>пожарные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расчеты</a:t>
            </a:r>
            <a:r>
              <a:rPr lang="en-US" sz="1300" dirty="0">
                <a:solidFill>
                  <a:schemeClr val="dk1"/>
                </a:solidFill>
              </a:rPr>
              <a:t>, </a:t>
            </a:r>
            <a:r>
              <a:rPr lang="en-US" sz="1300" dirty="0" err="1">
                <a:solidFill>
                  <a:schemeClr val="dk1"/>
                </a:solidFill>
              </a:rPr>
              <a:t>оперативно–спасательные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службы</a:t>
            </a:r>
            <a:r>
              <a:rPr lang="en-US" sz="1300" dirty="0">
                <a:solidFill>
                  <a:schemeClr val="dk1"/>
                </a:solidFill>
              </a:rPr>
              <a:t>)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" name="Google Shape;110;g1bc6e687a7d_0_0"/>
          <p:cNvSpPr/>
          <p:nvPr/>
        </p:nvSpPr>
        <p:spPr bwMode="auto">
          <a:xfrm>
            <a:off x="9361880" y="5519763"/>
            <a:ext cx="2511091" cy="64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algn="just">
              <a:defRPr/>
            </a:pPr>
            <a:r>
              <a:rPr lang="en-US" sz="1300" dirty="0" err="1">
                <a:solidFill>
                  <a:schemeClr val="dk1"/>
                </a:solidFill>
              </a:rPr>
              <a:t>принять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меры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по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эвакуации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обучающихся</a:t>
            </a:r>
            <a:r>
              <a:rPr lang="en-US" sz="1300" dirty="0">
                <a:solidFill>
                  <a:schemeClr val="dk1"/>
                </a:solidFill>
              </a:rPr>
              <a:t> и </a:t>
            </a:r>
            <a:r>
              <a:rPr lang="en-US" sz="1300" dirty="0" err="1">
                <a:solidFill>
                  <a:schemeClr val="dk1"/>
                </a:solidFill>
              </a:rPr>
              <a:t>сотрудников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организации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образования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1" name="Google Shape;111;g1bc6e687a7d_0_0"/>
          <p:cNvPicPr/>
          <p:nvPr/>
        </p:nvPicPr>
        <p:blipFill>
          <a:blip r:embed="rId9">
            <a:alphaModFix/>
          </a:blip>
          <a:stretch/>
        </p:blipFill>
        <p:spPr bwMode="auto">
          <a:xfrm>
            <a:off x="111963" y="4973755"/>
            <a:ext cx="747904" cy="147694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112;g1bc6e687a7d_0_0"/>
          <p:cNvSpPr/>
          <p:nvPr/>
        </p:nvSpPr>
        <p:spPr bwMode="auto">
          <a:xfrm>
            <a:off x="3667922" y="5723978"/>
            <a:ext cx="453030" cy="25783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3" name="Google Shape;113;g1bc6e687a7d_0_0"/>
          <p:cNvSpPr/>
          <p:nvPr/>
        </p:nvSpPr>
        <p:spPr bwMode="auto">
          <a:xfrm>
            <a:off x="8778758" y="5723978"/>
            <a:ext cx="453030" cy="25783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Google Shape;114;g1bc6e687a7d_0_0"/>
          <p:cNvSpPr/>
          <p:nvPr/>
        </p:nvSpPr>
        <p:spPr bwMode="auto">
          <a:xfrm flipH="1">
            <a:off x="828033" y="3556066"/>
            <a:ext cx="796090" cy="275476"/>
          </a:xfrm>
          <a:prstGeom prst="rightArrow">
            <a:avLst>
              <a:gd name="adj1" fmla="val 100000"/>
              <a:gd name="adj2" fmla="val 254616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19;g1bc6e687a7d_0_123"/>
          <p:cNvSpPr/>
          <p:nvPr/>
        </p:nvSpPr>
        <p:spPr bwMode="auto">
          <a:xfrm>
            <a:off x="0" y="4181896"/>
            <a:ext cx="12192075" cy="368706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120;g1bc6e687a7d_0_123"/>
          <p:cNvSpPr/>
          <p:nvPr/>
        </p:nvSpPr>
        <p:spPr bwMode="auto">
          <a:xfrm>
            <a:off x="1047938" y="221666"/>
            <a:ext cx="10233525" cy="55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algn="ctr">
              <a:lnSpc>
                <a:spcPct val="114999"/>
              </a:lnSpc>
              <a:spcBef>
                <a:spcPts val="1140"/>
              </a:spcBef>
              <a:buSzPts val="1100"/>
              <a:defRPr/>
            </a:pPr>
            <a:r>
              <a:rPr lang="en-US" sz="1500" b="1" dirty="0">
                <a:solidFill>
                  <a:srgbClr val="002060"/>
                </a:solidFill>
              </a:rPr>
              <a:t>АЛГОРИТМ</a:t>
            </a:r>
            <a:br>
              <a:rPr lang="en-US" sz="1500" b="1" dirty="0">
                <a:solidFill>
                  <a:srgbClr val="002060"/>
                </a:solidFill>
              </a:rPr>
            </a:br>
            <a:r>
              <a:rPr lang="en-US" sz="1500" b="1" dirty="0" err="1">
                <a:solidFill>
                  <a:srgbClr val="002060"/>
                </a:solidFill>
              </a:rPr>
              <a:t>действий</a:t>
            </a:r>
            <a:r>
              <a:rPr lang="en-US" sz="1500" b="1" dirty="0">
                <a:solidFill>
                  <a:srgbClr val="002060"/>
                </a:solidFill>
              </a:rPr>
              <a:t> </a:t>
            </a:r>
            <a:r>
              <a:rPr lang="en-US" sz="1500" b="1" dirty="0" err="1">
                <a:solidFill>
                  <a:srgbClr val="002060"/>
                </a:solidFill>
              </a:rPr>
              <a:t>при</a:t>
            </a:r>
            <a:r>
              <a:rPr lang="en-US" sz="1500" b="1" dirty="0">
                <a:solidFill>
                  <a:srgbClr val="002060"/>
                </a:solidFill>
              </a:rPr>
              <a:t> </a:t>
            </a:r>
            <a:r>
              <a:rPr lang="en-US" sz="1500" b="1" dirty="0" err="1">
                <a:solidFill>
                  <a:srgbClr val="002060"/>
                </a:solidFill>
              </a:rPr>
              <a:t>обнаружении</a:t>
            </a:r>
            <a:r>
              <a:rPr lang="en-US" sz="1500" b="1" dirty="0">
                <a:solidFill>
                  <a:srgbClr val="002060"/>
                </a:solidFill>
              </a:rPr>
              <a:t> </a:t>
            </a:r>
            <a:r>
              <a:rPr lang="en-US" sz="1500" b="1" dirty="0" err="1">
                <a:solidFill>
                  <a:srgbClr val="002060"/>
                </a:solidFill>
              </a:rPr>
              <a:t>подозрительного</a:t>
            </a:r>
            <a:r>
              <a:rPr lang="en-US" sz="1500" b="1" dirty="0">
                <a:solidFill>
                  <a:srgbClr val="002060"/>
                </a:solidFill>
              </a:rPr>
              <a:t> </a:t>
            </a:r>
            <a:r>
              <a:rPr lang="en-US" sz="1500" b="1" dirty="0" err="1">
                <a:solidFill>
                  <a:srgbClr val="002060"/>
                </a:solidFill>
              </a:rPr>
              <a:t>предмета</a:t>
            </a:r>
            <a:endParaRPr sz="1500" b="1">
              <a:solidFill>
                <a:srgbClr val="002060"/>
              </a:solidFill>
            </a:endParaRPr>
          </a:p>
        </p:txBody>
      </p:sp>
      <p:sp>
        <p:nvSpPr>
          <p:cNvPr id="6" name="Google Shape;121;g1bc6e687a7d_0_123"/>
          <p:cNvSpPr/>
          <p:nvPr/>
        </p:nvSpPr>
        <p:spPr bwMode="auto">
          <a:xfrm>
            <a:off x="2226693" y="912457"/>
            <a:ext cx="7876034" cy="29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algn="ctr">
              <a:defRPr/>
            </a:pPr>
            <a:r>
              <a:rPr lang="en-US" sz="1500" b="1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ДЕЙСТВИЯ ПЕРСОНАЛА (СОТРУДНИКИ, ПЕДАГОГИ)</a:t>
            </a:r>
            <a:endParaRPr sz="1500" b="1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122;g1bc6e687a7d_0_123"/>
          <p:cNvSpPr/>
          <p:nvPr/>
        </p:nvSpPr>
        <p:spPr bwMode="auto">
          <a:xfrm>
            <a:off x="896921" y="2948110"/>
            <a:ext cx="4019300" cy="94494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123;g1bc6e687a7d_0_123"/>
          <p:cNvSpPr/>
          <p:nvPr/>
        </p:nvSpPr>
        <p:spPr bwMode="auto">
          <a:xfrm>
            <a:off x="4260444" y="1343589"/>
            <a:ext cx="4019300" cy="73319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124;g1bc6e687a7d_0_123"/>
          <p:cNvSpPr/>
          <p:nvPr/>
        </p:nvSpPr>
        <p:spPr bwMode="auto">
          <a:xfrm>
            <a:off x="896922" y="1343581"/>
            <a:ext cx="3173303" cy="73319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125;g1bc6e687a7d_0_123"/>
          <p:cNvSpPr/>
          <p:nvPr/>
        </p:nvSpPr>
        <p:spPr bwMode="auto">
          <a:xfrm>
            <a:off x="1006543" y="1400927"/>
            <a:ext cx="3430300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>
              <a:defRPr/>
            </a:pPr>
            <a:r>
              <a:rPr lang="en-US" sz="1100" dirty="0" err="1">
                <a:solidFill>
                  <a:schemeClr val="dk1"/>
                </a:solidFill>
              </a:rPr>
              <a:t>сообщить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администрации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организации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образования</a:t>
            </a:r>
            <a:r>
              <a:rPr lang="en-US" sz="1100" dirty="0">
                <a:solidFill>
                  <a:schemeClr val="dk1"/>
                </a:solidFill>
              </a:rPr>
              <a:t> (</a:t>
            </a:r>
            <a:r>
              <a:rPr lang="en-US" sz="1100" dirty="0" err="1">
                <a:solidFill>
                  <a:schemeClr val="dk1"/>
                </a:solidFill>
              </a:rPr>
              <a:t>по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телефону</a:t>
            </a:r>
            <a:r>
              <a:rPr lang="en-US" sz="1100" dirty="0">
                <a:solidFill>
                  <a:schemeClr val="dk1"/>
                </a:solidFill>
              </a:rPr>
              <a:t>) и в </a:t>
            </a:r>
            <a:r>
              <a:rPr lang="en-US" sz="1100" dirty="0" err="1">
                <a:solidFill>
                  <a:schemeClr val="dk1"/>
                </a:solidFill>
              </a:rPr>
              <a:t>здание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br>
              <a:rPr lang="en-US" sz="1100" dirty="0">
                <a:solidFill>
                  <a:schemeClr val="dk1"/>
                </a:solidFill>
              </a:rPr>
            </a:br>
            <a:r>
              <a:rPr lang="en-US" sz="1100" dirty="0" err="1">
                <a:solidFill>
                  <a:schemeClr val="dk1"/>
                </a:solidFill>
              </a:rPr>
              <a:t>никого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не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допускать</a:t>
            </a:r>
            <a:r>
              <a:rPr lang="en-US" sz="1100" dirty="0">
                <a:solidFill>
                  <a:schemeClr val="dk1"/>
                </a:solidFill>
              </a:rPr>
              <a:t> (</a:t>
            </a:r>
            <a:r>
              <a:rPr lang="en-US" sz="1100" dirty="0" err="1">
                <a:solidFill>
                  <a:schemeClr val="dk1"/>
                </a:solidFill>
              </a:rPr>
              <a:t>до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их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прибытия</a:t>
            </a:r>
            <a:r>
              <a:rPr lang="en-US" sz="1100" dirty="0">
                <a:solidFill>
                  <a:schemeClr val="dk1"/>
                </a:solidFill>
              </a:rPr>
              <a:t>)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126;g1bc6e687a7d_0_123"/>
          <p:cNvSpPr/>
          <p:nvPr/>
        </p:nvSpPr>
        <p:spPr bwMode="auto">
          <a:xfrm>
            <a:off x="4351851" y="1362485"/>
            <a:ext cx="3836712" cy="64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>
              <a:defRPr/>
            </a:pPr>
            <a:r>
              <a:rPr lang="en-US" sz="1100" dirty="0" err="1">
                <a:solidFill>
                  <a:schemeClr val="dk1"/>
                </a:solidFill>
              </a:rPr>
              <a:t>перевести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обучающихся</a:t>
            </a:r>
            <a:r>
              <a:rPr lang="en-US" sz="1100" dirty="0">
                <a:solidFill>
                  <a:schemeClr val="dk1"/>
                </a:solidFill>
              </a:rPr>
              <a:t>, </a:t>
            </a:r>
            <a:r>
              <a:rPr lang="en-US" sz="1100" dirty="0" err="1">
                <a:solidFill>
                  <a:schemeClr val="dk1"/>
                </a:solidFill>
              </a:rPr>
              <a:t>воспитанников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на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безопасное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расстояние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от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подозрительного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предмета</a:t>
            </a:r>
            <a:r>
              <a:rPr lang="en-US" sz="1100" dirty="0">
                <a:solidFill>
                  <a:schemeClr val="dk1"/>
                </a:solidFill>
              </a:rPr>
              <a:t> (</a:t>
            </a:r>
            <a:r>
              <a:rPr lang="en-US" sz="1100" dirty="0" err="1">
                <a:solidFill>
                  <a:schemeClr val="dk1"/>
                </a:solidFill>
              </a:rPr>
              <a:t>не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ближе</a:t>
            </a:r>
            <a:r>
              <a:rPr lang="en-US" sz="1100" dirty="0">
                <a:solidFill>
                  <a:schemeClr val="dk1"/>
                </a:solidFill>
              </a:rPr>
              <a:t> 100 </a:t>
            </a:r>
            <a:r>
              <a:rPr lang="en-US" sz="1100" dirty="0" err="1">
                <a:solidFill>
                  <a:schemeClr val="dk1"/>
                </a:solidFill>
              </a:rPr>
              <a:t>метров</a:t>
            </a:r>
            <a:r>
              <a:rPr lang="en-US" sz="1100" dirty="0">
                <a:solidFill>
                  <a:schemeClr val="dk1"/>
                </a:solidFill>
              </a:rPr>
              <a:t>), </a:t>
            </a:r>
            <a:r>
              <a:rPr lang="en-US" sz="1100" dirty="0" err="1">
                <a:solidFill>
                  <a:schemeClr val="dk1"/>
                </a:solidFill>
              </a:rPr>
              <a:t>не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приближаться</a:t>
            </a:r>
            <a:r>
              <a:rPr lang="en-US" sz="1100" dirty="0">
                <a:solidFill>
                  <a:schemeClr val="dk1"/>
                </a:solidFill>
              </a:rPr>
              <a:t>, </a:t>
            </a:r>
            <a:r>
              <a:rPr lang="en-US" sz="1100" dirty="0" err="1">
                <a:solidFill>
                  <a:schemeClr val="dk1"/>
                </a:solidFill>
              </a:rPr>
              <a:t>не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трогать</a:t>
            </a:r>
            <a:r>
              <a:rPr lang="en-US" sz="1100" dirty="0">
                <a:solidFill>
                  <a:schemeClr val="dk1"/>
                </a:solidFill>
              </a:rPr>
              <a:t>, </a:t>
            </a:r>
            <a:r>
              <a:rPr lang="en-US" sz="1100" dirty="0" err="1">
                <a:solidFill>
                  <a:schemeClr val="dk1"/>
                </a:solidFill>
              </a:rPr>
              <a:t>не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вскрывать</a:t>
            </a:r>
            <a:r>
              <a:rPr lang="en-US" sz="1100" dirty="0">
                <a:solidFill>
                  <a:schemeClr val="dk1"/>
                </a:solidFill>
              </a:rPr>
              <a:t> и </a:t>
            </a:r>
            <a:r>
              <a:rPr lang="en-US" sz="1100" dirty="0" err="1">
                <a:solidFill>
                  <a:schemeClr val="dk1"/>
                </a:solidFill>
              </a:rPr>
              <a:t>не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перемещать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находку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127;g1bc6e687a7d_0_123"/>
          <p:cNvSpPr/>
          <p:nvPr/>
        </p:nvSpPr>
        <p:spPr bwMode="auto">
          <a:xfrm>
            <a:off x="1006543" y="3102328"/>
            <a:ext cx="4019300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>
              <a:defRPr/>
            </a:pPr>
            <a:r>
              <a:rPr lang="en-US" sz="1100" dirty="0" err="1">
                <a:solidFill>
                  <a:schemeClr val="dk1"/>
                </a:solidFill>
              </a:rPr>
              <a:t>лицам</a:t>
            </a:r>
            <a:r>
              <a:rPr lang="en-US" sz="1100" dirty="0">
                <a:solidFill>
                  <a:schemeClr val="dk1"/>
                </a:solidFill>
              </a:rPr>
              <a:t>, </a:t>
            </a:r>
            <a:r>
              <a:rPr lang="en-US" sz="1100" dirty="0" err="1">
                <a:solidFill>
                  <a:schemeClr val="dk1"/>
                </a:solidFill>
              </a:rPr>
              <a:t>обнаружившим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подозрительный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предмет</a:t>
            </a:r>
            <a:r>
              <a:rPr lang="en-US" sz="1100" dirty="0">
                <a:solidFill>
                  <a:schemeClr val="dk1"/>
                </a:solidFill>
              </a:rPr>
              <a:t>, </a:t>
            </a:r>
            <a:r>
              <a:rPr lang="en-US" sz="1100" dirty="0" err="1">
                <a:solidFill>
                  <a:schemeClr val="dk1"/>
                </a:solidFill>
              </a:rPr>
              <a:t>до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прибытия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сил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экстренного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реагирования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находиться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на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безопасном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расстоянии</a:t>
            </a:r>
            <a:r>
              <a:rPr lang="en-US" sz="1100" dirty="0">
                <a:solidFill>
                  <a:schemeClr val="dk1"/>
                </a:solidFill>
              </a:rPr>
              <a:t> и </a:t>
            </a:r>
            <a:r>
              <a:rPr lang="en-US" sz="1100" dirty="0" err="1">
                <a:solidFill>
                  <a:schemeClr val="dk1"/>
                </a:solidFill>
              </a:rPr>
              <a:t>быть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готовыми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дать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показания</a:t>
            </a:r>
            <a:r>
              <a:rPr lang="en-US" sz="1100" dirty="0">
                <a:solidFill>
                  <a:schemeClr val="dk1"/>
                </a:solidFill>
              </a:rPr>
              <a:t>, </a:t>
            </a:r>
            <a:r>
              <a:rPr lang="en-US" sz="1100" dirty="0" err="1">
                <a:solidFill>
                  <a:schemeClr val="dk1"/>
                </a:solidFill>
              </a:rPr>
              <a:t>касающиеся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случившегося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128;g1bc6e687a7d_0_123"/>
          <p:cNvSpPr/>
          <p:nvPr/>
        </p:nvSpPr>
        <p:spPr bwMode="auto">
          <a:xfrm>
            <a:off x="4582275" y="2323174"/>
            <a:ext cx="3638288" cy="459302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129;g1bc6e687a7d_0_123"/>
          <p:cNvSpPr/>
          <p:nvPr/>
        </p:nvSpPr>
        <p:spPr bwMode="auto">
          <a:xfrm>
            <a:off x="896921" y="2290912"/>
            <a:ext cx="3554615" cy="523825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130;g1bc6e687a7d_0_123"/>
          <p:cNvSpPr/>
          <p:nvPr/>
        </p:nvSpPr>
        <p:spPr bwMode="auto">
          <a:xfrm>
            <a:off x="1006543" y="2348258"/>
            <a:ext cx="3430300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>
              <a:defRPr/>
            </a:pPr>
            <a:r>
              <a:rPr lang="en-US" sz="1100" dirty="0" err="1">
                <a:solidFill>
                  <a:schemeClr val="dk1"/>
                </a:solidFill>
              </a:rPr>
              <a:t>опросить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окружающих</a:t>
            </a:r>
            <a:r>
              <a:rPr lang="en-US" sz="1100" dirty="0">
                <a:solidFill>
                  <a:schemeClr val="dk1"/>
                </a:solidFill>
              </a:rPr>
              <a:t> с </a:t>
            </a:r>
            <a:r>
              <a:rPr lang="en-US" sz="1100" dirty="0" err="1">
                <a:solidFill>
                  <a:schemeClr val="dk1"/>
                </a:solidFill>
              </a:rPr>
              <a:t>целью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установления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возможного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владельца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бесхозного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предмета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Google Shape;131;g1bc6e687a7d_0_123"/>
          <p:cNvSpPr/>
          <p:nvPr/>
        </p:nvSpPr>
        <p:spPr bwMode="auto">
          <a:xfrm>
            <a:off x="8438047" y="1343581"/>
            <a:ext cx="3554615" cy="73319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132;g1bc6e687a7d_0_123"/>
          <p:cNvSpPr/>
          <p:nvPr/>
        </p:nvSpPr>
        <p:spPr bwMode="auto">
          <a:xfrm>
            <a:off x="8464319" y="1385981"/>
            <a:ext cx="3554615" cy="55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>
              <a:defRPr/>
            </a:pPr>
            <a:r>
              <a:rPr lang="en-US" sz="1100" dirty="0" err="1">
                <a:solidFill>
                  <a:schemeClr val="dk1"/>
                </a:solidFill>
              </a:rPr>
              <a:t>воздержаться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от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использования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средств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радиосвязи</a:t>
            </a:r>
            <a:r>
              <a:rPr lang="en-US" sz="1100" dirty="0">
                <a:solidFill>
                  <a:schemeClr val="dk1"/>
                </a:solidFill>
              </a:rPr>
              <a:t>, в </a:t>
            </a:r>
            <a:r>
              <a:rPr lang="en-US" sz="1100" dirty="0" err="1">
                <a:solidFill>
                  <a:schemeClr val="dk1"/>
                </a:solidFill>
              </a:rPr>
              <a:t>том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числе</a:t>
            </a:r>
            <a:r>
              <a:rPr lang="en-US" sz="1100" dirty="0">
                <a:solidFill>
                  <a:schemeClr val="dk1"/>
                </a:solidFill>
              </a:rPr>
              <a:t> и </a:t>
            </a:r>
            <a:r>
              <a:rPr lang="en-US" sz="1100" dirty="0" err="1">
                <a:solidFill>
                  <a:schemeClr val="dk1"/>
                </a:solidFill>
              </a:rPr>
              <a:t>сотового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телефона</a:t>
            </a:r>
            <a:r>
              <a:rPr lang="en-US" sz="1100" dirty="0">
                <a:solidFill>
                  <a:schemeClr val="dk1"/>
                </a:solidFill>
              </a:rPr>
              <a:t>, </a:t>
            </a:r>
            <a:r>
              <a:rPr lang="en-US" sz="1100" dirty="0" err="1">
                <a:solidFill>
                  <a:schemeClr val="dk1"/>
                </a:solidFill>
              </a:rPr>
              <a:t>вблизи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предмета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133;g1bc6e687a7d_0_123"/>
          <p:cNvSpPr/>
          <p:nvPr/>
        </p:nvSpPr>
        <p:spPr bwMode="auto">
          <a:xfrm>
            <a:off x="4016564" y="1540714"/>
            <a:ext cx="335290" cy="33894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134;g1bc6e687a7d_0_123"/>
          <p:cNvSpPr/>
          <p:nvPr/>
        </p:nvSpPr>
        <p:spPr bwMode="auto">
          <a:xfrm>
            <a:off x="8220460" y="1540714"/>
            <a:ext cx="335290" cy="33894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135;g1bc6e687a7d_0_123"/>
          <p:cNvSpPr/>
          <p:nvPr/>
        </p:nvSpPr>
        <p:spPr bwMode="auto">
          <a:xfrm>
            <a:off x="5145724" y="3086268"/>
            <a:ext cx="3554615" cy="73319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136;g1bc6e687a7d_0_123"/>
          <p:cNvSpPr/>
          <p:nvPr/>
        </p:nvSpPr>
        <p:spPr bwMode="auto">
          <a:xfrm>
            <a:off x="8820222" y="3086241"/>
            <a:ext cx="3173303" cy="73319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Google Shape;137;g1bc6e687a7d_0_123"/>
          <p:cNvSpPr/>
          <p:nvPr/>
        </p:nvSpPr>
        <p:spPr bwMode="auto">
          <a:xfrm>
            <a:off x="8929843" y="3143588"/>
            <a:ext cx="3094711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>
              <a:defRPr/>
            </a:pPr>
            <a:r>
              <a:rPr lang="en-US" sz="1100" dirty="0" err="1">
                <a:solidFill>
                  <a:schemeClr val="dk1"/>
                </a:solidFill>
              </a:rPr>
              <a:t>покинуть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объект</a:t>
            </a:r>
            <a:r>
              <a:rPr lang="en-US" sz="1100" dirty="0">
                <a:solidFill>
                  <a:schemeClr val="dk1"/>
                </a:solidFill>
              </a:rPr>
              <a:t>, </a:t>
            </a:r>
            <a:r>
              <a:rPr lang="en-US" sz="1100" dirty="0" err="1">
                <a:solidFill>
                  <a:schemeClr val="dk1"/>
                </a:solidFill>
              </a:rPr>
              <a:t>при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невозможности</a:t>
            </a:r>
            <a:r>
              <a:rPr lang="en-US" sz="1100" dirty="0">
                <a:solidFill>
                  <a:schemeClr val="dk1"/>
                </a:solidFill>
              </a:rPr>
              <a:t> - </a:t>
            </a:r>
            <a:r>
              <a:rPr lang="en-US" sz="1100" dirty="0" err="1">
                <a:solidFill>
                  <a:schemeClr val="dk1"/>
                </a:solidFill>
              </a:rPr>
              <a:t>укрыться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за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капитальным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сооружением</a:t>
            </a:r>
            <a:r>
              <a:rPr lang="en-US" sz="1100" dirty="0">
                <a:solidFill>
                  <a:schemeClr val="dk1"/>
                </a:solidFill>
              </a:rPr>
              <a:t> и </a:t>
            </a:r>
            <a:r>
              <a:rPr lang="en-US" sz="1100" dirty="0" err="1">
                <a:solidFill>
                  <a:schemeClr val="dk1"/>
                </a:solidFill>
              </a:rPr>
              <a:t>на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необходимом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удалении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138;g1bc6e687a7d_0_123"/>
          <p:cNvSpPr/>
          <p:nvPr/>
        </p:nvSpPr>
        <p:spPr bwMode="auto">
          <a:xfrm>
            <a:off x="5255346" y="3143599"/>
            <a:ext cx="3430300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>
              <a:defRPr/>
            </a:pPr>
            <a:r>
              <a:rPr lang="en-US" sz="1100" dirty="0" err="1">
                <a:solidFill>
                  <a:schemeClr val="dk1"/>
                </a:solidFill>
              </a:rPr>
              <a:t>при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необходимости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укрыться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за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предметами</a:t>
            </a:r>
            <a:r>
              <a:rPr lang="en-US" sz="1100" dirty="0">
                <a:solidFill>
                  <a:schemeClr val="dk1"/>
                </a:solidFill>
              </a:rPr>
              <a:t>, </a:t>
            </a:r>
            <a:r>
              <a:rPr lang="en-US" sz="1100" dirty="0" err="1">
                <a:solidFill>
                  <a:schemeClr val="dk1"/>
                </a:solidFill>
              </a:rPr>
              <a:t>обеспечивающими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защиту</a:t>
            </a:r>
            <a:r>
              <a:rPr lang="en-US" sz="1100" dirty="0">
                <a:solidFill>
                  <a:schemeClr val="dk1"/>
                </a:solidFill>
              </a:rPr>
              <a:t> (</a:t>
            </a:r>
            <a:r>
              <a:rPr lang="en-US" sz="1100" dirty="0" err="1">
                <a:solidFill>
                  <a:schemeClr val="dk1"/>
                </a:solidFill>
              </a:rPr>
              <a:t>угол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здания</a:t>
            </a:r>
            <a:r>
              <a:rPr lang="en-US" sz="1100" dirty="0">
                <a:solidFill>
                  <a:schemeClr val="dk1"/>
                </a:solidFill>
              </a:rPr>
              <a:t>, </a:t>
            </a:r>
            <a:r>
              <a:rPr lang="en-US" sz="1100" dirty="0" err="1">
                <a:solidFill>
                  <a:schemeClr val="dk1"/>
                </a:solidFill>
              </a:rPr>
              <a:t>колона</a:t>
            </a:r>
            <a:r>
              <a:rPr lang="en-US" sz="1100" dirty="0">
                <a:solidFill>
                  <a:schemeClr val="dk1"/>
                </a:solidFill>
              </a:rPr>
              <a:t>, </a:t>
            </a:r>
            <a:r>
              <a:rPr lang="en-US" sz="1100" dirty="0" err="1">
                <a:solidFill>
                  <a:schemeClr val="dk1"/>
                </a:solidFill>
              </a:rPr>
              <a:t>толстое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дерево</a:t>
            </a:r>
            <a:r>
              <a:rPr lang="en-US" sz="1100" dirty="0">
                <a:solidFill>
                  <a:schemeClr val="dk1"/>
                </a:solidFill>
              </a:rPr>
              <a:t>, </a:t>
            </a:r>
            <a:r>
              <a:rPr lang="en-US" sz="1100" dirty="0" err="1">
                <a:solidFill>
                  <a:schemeClr val="dk1"/>
                </a:solidFill>
              </a:rPr>
              <a:t>автомашина</a:t>
            </a:r>
            <a:r>
              <a:rPr lang="en-US" sz="1100" dirty="0">
                <a:solidFill>
                  <a:schemeClr val="dk1"/>
                </a:solidFill>
              </a:rPr>
              <a:t>), </a:t>
            </a:r>
            <a:r>
              <a:rPr lang="en-US" sz="1100" dirty="0" err="1">
                <a:solidFill>
                  <a:schemeClr val="dk1"/>
                </a:solidFill>
              </a:rPr>
              <a:t>вести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наблюдение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" name="Google Shape;139;g1bc6e687a7d_0_123"/>
          <p:cNvSpPr/>
          <p:nvPr/>
        </p:nvSpPr>
        <p:spPr bwMode="auto">
          <a:xfrm>
            <a:off x="8438047" y="2214905"/>
            <a:ext cx="3554615" cy="73319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140;g1bc6e687a7d_0_123"/>
          <p:cNvSpPr/>
          <p:nvPr/>
        </p:nvSpPr>
        <p:spPr bwMode="auto">
          <a:xfrm>
            <a:off x="8471468" y="2272235"/>
            <a:ext cx="3430300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>
              <a:defRPr/>
            </a:pPr>
            <a:r>
              <a:rPr lang="en-US" sz="1100" dirty="0" err="1">
                <a:solidFill>
                  <a:schemeClr val="dk1"/>
                </a:solidFill>
              </a:rPr>
              <a:t>оказать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содействие</a:t>
            </a:r>
            <a:r>
              <a:rPr lang="en-US" sz="1100" dirty="0">
                <a:solidFill>
                  <a:schemeClr val="dk1"/>
                </a:solidFill>
              </a:rPr>
              <a:t> в </a:t>
            </a:r>
            <a:r>
              <a:rPr lang="en-US" sz="1100" dirty="0" err="1">
                <a:solidFill>
                  <a:schemeClr val="dk1"/>
                </a:solidFill>
              </a:rPr>
              <a:t>организации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эвакуации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обучающихся</a:t>
            </a:r>
            <a:r>
              <a:rPr lang="en-US" sz="1100" dirty="0">
                <a:solidFill>
                  <a:schemeClr val="dk1"/>
                </a:solidFill>
              </a:rPr>
              <a:t>, </a:t>
            </a:r>
            <a:r>
              <a:rPr lang="en-US" sz="1100" dirty="0" err="1">
                <a:solidFill>
                  <a:schemeClr val="dk1"/>
                </a:solidFill>
              </a:rPr>
              <a:t>воспитанников</a:t>
            </a:r>
            <a:r>
              <a:rPr lang="en-US" sz="1100" dirty="0">
                <a:solidFill>
                  <a:schemeClr val="dk1"/>
                </a:solidFill>
              </a:rPr>
              <a:t> с </a:t>
            </a:r>
            <a:r>
              <a:rPr lang="en-US" sz="1100" dirty="0" err="1">
                <a:solidFill>
                  <a:schemeClr val="dk1"/>
                </a:solidFill>
              </a:rPr>
              <a:t>территории</a:t>
            </a:r>
            <a:r>
              <a:rPr lang="en-US" sz="1100" dirty="0">
                <a:solidFill>
                  <a:schemeClr val="dk1"/>
                </a:solidFill>
              </a:rPr>
              <a:t>, </a:t>
            </a:r>
            <a:r>
              <a:rPr lang="en-US" sz="1100" dirty="0" err="1">
                <a:solidFill>
                  <a:schemeClr val="dk1"/>
                </a:solidFill>
              </a:rPr>
              <a:t>прилегающей</a:t>
            </a:r>
            <a:r>
              <a:rPr lang="en-US" sz="1100" dirty="0">
                <a:solidFill>
                  <a:schemeClr val="dk1"/>
                </a:solidFill>
              </a:rPr>
              <a:t> к </a:t>
            </a:r>
            <a:r>
              <a:rPr lang="en-US" sz="1100" dirty="0" err="1">
                <a:solidFill>
                  <a:schemeClr val="dk1"/>
                </a:solidFill>
              </a:rPr>
              <a:t>опасной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зоне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" name="Google Shape;141;g1bc6e687a7d_0_123"/>
          <p:cNvSpPr/>
          <p:nvPr/>
        </p:nvSpPr>
        <p:spPr bwMode="auto">
          <a:xfrm>
            <a:off x="4436848" y="2387203"/>
            <a:ext cx="335290" cy="33894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142;g1bc6e687a7d_0_123"/>
          <p:cNvSpPr/>
          <p:nvPr/>
        </p:nvSpPr>
        <p:spPr bwMode="auto">
          <a:xfrm>
            <a:off x="8220467" y="2387203"/>
            <a:ext cx="335290" cy="33894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143;g1bc6e687a7d_0_123"/>
          <p:cNvSpPr/>
          <p:nvPr/>
        </p:nvSpPr>
        <p:spPr bwMode="auto">
          <a:xfrm>
            <a:off x="4916225" y="3251116"/>
            <a:ext cx="335290" cy="33894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9" name="Google Shape;144;g1bc6e687a7d_0_123"/>
          <p:cNvSpPr/>
          <p:nvPr/>
        </p:nvSpPr>
        <p:spPr bwMode="auto">
          <a:xfrm>
            <a:off x="8609747" y="3283378"/>
            <a:ext cx="335290" cy="33894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0" name="Google Shape;145;g1bc6e687a7d_0_123"/>
          <p:cNvPicPr/>
          <p:nvPr/>
        </p:nvPicPr>
        <p:blipFill>
          <a:blip r:embed="rId2">
            <a:alphaModFix/>
          </a:blip>
          <a:srcRect r="58545"/>
          <a:stretch/>
        </p:blipFill>
        <p:spPr bwMode="auto">
          <a:xfrm flipH="1">
            <a:off x="300938" y="1283535"/>
            <a:ext cx="366767" cy="12509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46;g1bc6e687a7d_0_123"/>
          <p:cNvSpPr/>
          <p:nvPr/>
        </p:nvSpPr>
        <p:spPr bwMode="auto">
          <a:xfrm>
            <a:off x="2226693" y="4212833"/>
            <a:ext cx="7876034" cy="29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algn="ctr">
              <a:defRPr/>
            </a:pPr>
            <a:r>
              <a:rPr lang="en-US" sz="1500" b="1" dirty="0" err="1">
                <a:solidFill>
                  <a:schemeClr val="dk1"/>
                </a:solidFill>
              </a:rPr>
              <a:t>Действия</a:t>
            </a:r>
            <a:r>
              <a:rPr lang="en-US" sz="1500" b="1" dirty="0">
                <a:solidFill>
                  <a:schemeClr val="dk1"/>
                </a:solidFill>
              </a:rPr>
              <a:t> </a:t>
            </a:r>
            <a:r>
              <a:rPr lang="en-US" sz="1500" b="1" dirty="0" err="1">
                <a:solidFill>
                  <a:schemeClr val="dk1"/>
                </a:solidFill>
              </a:rPr>
              <a:t>обучающихся</a:t>
            </a:r>
            <a:r>
              <a:rPr lang="en-US" sz="1500" b="1" dirty="0">
                <a:solidFill>
                  <a:schemeClr val="dk1"/>
                </a:solidFill>
              </a:rPr>
              <a:t>:</a:t>
            </a:r>
            <a:endParaRPr sz="1500" b="1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" name="Google Shape;147;g1bc6e687a7d_0_123"/>
          <p:cNvSpPr/>
          <p:nvPr/>
        </p:nvSpPr>
        <p:spPr bwMode="auto">
          <a:xfrm>
            <a:off x="6190019" y="4684359"/>
            <a:ext cx="4456791" cy="73319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3" name="Google Shape;148;g1bc6e687a7d_0_123"/>
          <p:cNvSpPr/>
          <p:nvPr/>
        </p:nvSpPr>
        <p:spPr bwMode="auto">
          <a:xfrm>
            <a:off x="1531045" y="4684359"/>
            <a:ext cx="4544647" cy="73319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Google Shape;149;g1bc6e687a7d_0_123"/>
          <p:cNvSpPr/>
          <p:nvPr/>
        </p:nvSpPr>
        <p:spPr bwMode="auto">
          <a:xfrm>
            <a:off x="1688036" y="4821307"/>
            <a:ext cx="4310661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dk1"/>
                </a:solidFill>
              </a:rPr>
              <a:t>не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паниковать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во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всем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слушать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педагогов</a:t>
            </a:r>
            <a:r>
              <a:rPr lang="en-US" dirty="0">
                <a:solidFill>
                  <a:schemeClr val="dk1"/>
                </a:solidFill>
              </a:rPr>
              <a:t> и </a:t>
            </a:r>
            <a:r>
              <a:rPr lang="en-US" dirty="0" err="1">
                <a:solidFill>
                  <a:schemeClr val="dk1"/>
                </a:solidFill>
              </a:rPr>
              <a:t>сотрудников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организации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образования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5" name="Google Shape;150;g1bc6e687a7d_0_123"/>
          <p:cNvSpPr/>
          <p:nvPr/>
        </p:nvSpPr>
        <p:spPr bwMode="auto">
          <a:xfrm>
            <a:off x="6291374" y="4821307"/>
            <a:ext cx="4254481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dk1"/>
                </a:solidFill>
              </a:rPr>
              <a:t>не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трогать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не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вскрывать</a:t>
            </a:r>
            <a:r>
              <a:rPr lang="en-US" dirty="0">
                <a:solidFill>
                  <a:schemeClr val="dk1"/>
                </a:solidFill>
              </a:rPr>
              <a:t> и </a:t>
            </a:r>
            <a:r>
              <a:rPr lang="en-US" dirty="0" err="1">
                <a:solidFill>
                  <a:schemeClr val="dk1"/>
                </a:solidFill>
              </a:rPr>
              <a:t>не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передвигать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подозрительный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предмет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6" name="Google Shape;151;g1bc6e687a7d_0_123"/>
          <p:cNvPicPr/>
          <p:nvPr/>
        </p:nvPicPr>
        <p:blipFill>
          <a:blip r:embed="rId3">
            <a:alphaModFix/>
          </a:blip>
          <a:srcRect r="47616"/>
          <a:stretch/>
        </p:blipFill>
        <p:spPr bwMode="auto">
          <a:xfrm>
            <a:off x="566421" y="4810115"/>
            <a:ext cx="850304" cy="125094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152;g1bc6e687a7d_0_123"/>
          <p:cNvSpPr/>
          <p:nvPr/>
        </p:nvSpPr>
        <p:spPr bwMode="auto">
          <a:xfrm>
            <a:off x="6190019" y="5524855"/>
            <a:ext cx="4456791" cy="73319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8" name="Google Shape;153;g1bc6e687a7d_0_123"/>
          <p:cNvSpPr/>
          <p:nvPr/>
        </p:nvSpPr>
        <p:spPr bwMode="auto">
          <a:xfrm>
            <a:off x="1531045" y="5524855"/>
            <a:ext cx="4544647" cy="73319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algn="ctr"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Google Shape;154;g1bc6e687a7d_0_123"/>
          <p:cNvSpPr/>
          <p:nvPr/>
        </p:nvSpPr>
        <p:spPr bwMode="auto">
          <a:xfrm>
            <a:off x="1648043" y="5587952"/>
            <a:ext cx="4310661" cy="4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algn="ctr">
              <a:buSzPts val="1100"/>
              <a:defRPr/>
            </a:pPr>
            <a:r>
              <a:rPr lang="en-US" dirty="0" err="1">
                <a:solidFill>
                  <a:schemeClr val="dk1"/>
                </a:solidFill>
              </a:rPr>
              <a:t>при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необходимости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укрыться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за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предметами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обеспечивающими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защиту</a:t>
            </a:r>
            <a:r>
              <a:rPr lang="en-US" dirty="0">
                <a:solidFill>
                  <a:schemeClr val="dk1"/>
                </a:solidFill>
              </a:rPr>
              <a:t> (</a:t>
            </a:r>
            <a:r>
              <a:rPr lang="en-US" dirty="0" err="1">
                <a:solidFill>
                  <a:schemeClr val="dk1"/>
                </a:solidFill>
              </a:rPr>
              <a:t>угол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здания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колона</a:t>
            </a:r>
            <a:r>
              <a:rPr lang="en-US" dirty="0">
                <a:solidFill>
                  <a:schemeClr val="dk1"/>
                </a:solidFill>
              </a:rPr>
              <a:t>, </a:t>
            </a:r>
            <a:br>
              <a:rPr lang="en-US" dirty="0">
                <a:solidFill>
                  <a:schemeClr val="dk1"/>
                </a:solidFill>
              </a:rPr>
            </a:br>
            <a:r>
              <a:rPr lang="en-US" dirty="0" err="1">
                <a:solidFill>
                  <a:schemeClr val="dk1"/>
                </a:solidFill>
              </a:rPr>
              <a:t>толстое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дерево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автомашина</a:t>
            </a:r>
            <a:r>
              <a:rPr lang="en-US" dirty="0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" name="Google Shape;155;g1bc6e687a7d_0_123"/>
          <p:cNvSpPr/>
          <p:nvPr/>
        </p:nvSpPr>
        <p:spPr bwMode="auto">
          <a:xfrm>
            <a:off x="6291374" y="5613169"/>
            <a:ext cx="4254481" cy="64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dk1"/>
                </a:solidFill>
              </a:rPr>
              <a:t>покинуть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объект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при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невозможности</a:t>
            </a:r>
            <a:r>
              <a:rPr lang="en-US" dirty="0">
                <a:solidFill>
                  <a:schemeClr val="dk1"/>
                </a:solidFill>
              </a:rPr>
              <a:t> - </a:t>
            </a:r>
            <a:r>
              <a:rPr lang="en-US" dirty="0" err="1">
                <a:solidFill>
                  <a:schemeClr val="dk1"/>
                </a:solidFill>
              </a:rPr>
              <a:t>укрыться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за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капитальным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сооружением</a:t>
            </a:r>
            <a:r>
              <a:rPr lang="en-US" dirty="0">
                <a:solidFill>
                  <a:schemeClr val="dk1"/>
                </a:solidFill>
              </a:rPr>
              <a:t> и </a:t>
            </a:r>
            <a:r>
              <a:rPr lang="en-US" dirty="0" err="1">
                <a:solidFill>
                  <a:schemeClr val="dk1"/>
                </a:solidFill>
              </a:rPr>
              <a:t>на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необходимом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удалении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41" name="Google Shape;156;g1bc6e687a7d_0_123"/>
          <p:cNvCxnSpPr>
            <a:cxnSpLocks/>
          </p:cNvCxnSpPr>
          <p:nvPr/>
        </p:nvCxnSpPr>
        <p:spPr bwMode="auto">
          <a:xfrm rot="-5400000" flipH="1">
            <a:off x="1453053" y="5255537"/>
            <a:ext cx="482741" cy="26297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2" name="Google Shape;157;g1bc6e687a7d_0_123"/>
          <p:cNvPicPr/>
          <p:nvPr/>
        </p:nvPicPr>
        <p:blipFill>
          <a:blip r:embed="rId3">
            <a:alphaModFix/>
          </a:blip>
          <a:srcRect l="52276"/>
          <a:stretch/>
        </p:blipFill>
        <p:spPr bwMode="auto">
          <a:xfrm>
            <a:off x="10838138" y="4810115"/>
            <a:ext cx="774650" cy="12509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Google Shape;158;g1bc6e687a7d_0_123"/>
          <p:cNvCxnSpPr>
            <a:cxnSpLocks/>
          </p:cNvCxnSpPr>
          <p:nvPr/>
        </p:nvCxnSpPr>
        <p:spPr bwMode="auto">
          <a:xfrm rot="5400000">
            <a:off x="10241406" y="5240306"/>
            <a:ext cx="482741" cy="26297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4" name="Google Shape;159;g1bc6e687a7d_0_123"/>
          <p:cNvPicPr/>
          <p:nvPr/>
        </p:nvPicPr>
        <p:blipFill>
          <a:blip r:embed="rId2">
            <a:alphaModFix/>
          </a:blip>
          <a:srcRect l="41451"/>
          <a:stretch/>
        </p:blipFill>
        <p:spPr bwMode="auto">
          <a:xfrm flipH="1">
            <a:off x="225320" y="2635401"/>
            <a:ext cx="518002" cy="125094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160;g1bc6e687a7d_0_123"/>
          <p:cNvSpPr/>
          <p:nvPr/>
        </p:nvSpPr>
        <p:spPr bwMode="auto">
          <a:xfrm>
            <a:off x="4767801" y="2410500"/>
            <a:ext cx="3313158" cy="29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noAutofit/>
          </a:bodyPr>
          <a:lstStyle/>
          <a:p>
            <a:pPr>
              <a:defRPr/>
            </a:pPr>
            <a:r>
              <a:rPr lang="en-US" sz="1100" dirty="0" err="1">
                <a:solidFill>
                  <a:schemeClr val="dk1"/>
                </a:solidFill>
              </a:rPr>
              <a:t>зафиксировать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время</a:t>
            </a:r>
            <a:r>
              <a:rPr lang="en-US" sz="1100" dirty="0">
                <a:solidFill>
                  <a:schemeClr val="dk1"/>
                </a:solidFill>
              </a:rPr>
              <a:t> и </a:t>
            </a:r>
            <a:r>
              <a:rPr lang="en-US" sz="1100" dirty="0" err="1">
                <a:solidFill>
                  <a:schemeClr val="dk1"/>
                </a:solidFill>
              </a:rPr>
              <a:t>место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обнаружения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4752</TotalTime>
  <Words>1326</Words>
  <Application>Microsoft Office PowerPoint</Application>
  <PresentationFormat>Произвольный</PresentationFormat>
  <Paragraphs>99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 Об утверждении перечня предметов и веществ, запрещенных к вносу, ограниченных для использования  в организациях образования  и на их территориях  (Приказ Министра образования и науки Республики Казахстан  от 25 мая 2021 года № 235. Зарегистрирован в Министерстве юстиции Республики Казахстан 28 мая 2021 года № 22857)  </vt:lpstr>
      <vt:lpstr>Слайд 2</vt:lpstr>
      <vt:lpstr>Слайд 3</vt:lpstr>
      <vt:lpstr>Слайд 4</vt:lpstr>
      <vt:lpstr>     Об утверждении инструкции по организации антитеррористической защиты объектов, уязвимых в террористическом отношении, Министерства образования  и науки РК и объектов,  уязвимых в террористическом отношении, осуществляющих деятельность  в сфере образования и науки   (Приказ Министра образования и науки Республики Казахстан  от 30 марта 2022 года № 117. Зарегистрирован в Министерстве юстиции Республики Казахстан 5 апреля 2022 года № 27414)  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Александра Шульц</cp:lastModifiedBy>
  <cp:revision>388</cp:revision>
  <cp:lastPrinted>2022-05-28T07:06:36Z</cp:lastPrinted>
  <dcterms:created xsi:type="dcterms:W3CDTF">2022-01-28T14:39:29Z</dcterms:created>
  <dcterms:modified xsi:type="dcterms:W3CDTF">2023-02-15T04:35:46Z</dcterms:modified>
</cp:coreProperties>
</file>