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2"/>
  </p:sldMasterIdLst>
  <p:sldIdLst>
    <p:sldId id="256" r:id="rId3"/>
    <p:sldId id="257" r:id="rId4"/>
    <p:sldId id="265" r:id="rId5"/>
    <p:sldId id="267" r:id="rId6"/>
    <p:sldId id="275" r:id="rId7"/>
    <p:sldId id="273" r:id="rId8"/>
    <p:sldId id="271" r:id="rId9"/>
    <p:sldId id="274" r:id="rId10"/>
    <p:sldId id="263" r:id="rId11"/>
    <p:sldId id="272" r:id="rId12"/>
    <p:sldId id="259" r:id="rId13"/>
    <p:sldId id="277" r:id="rId14"/>
    <p:sldId id="268" r:id="rId15"/>
    <p:sldId id="294" r:id="rId16"/>
    <p:sldId id="297" r:id="rId17"/>
    <p:sldId id="293" r:id="rId18"/>
    <p:sldId id="278" r:id="rId19"/>
    <p:sldId id="296" r:id="rId20"/>
    <p:sldId id="295" r:id="rId21"/>
    <p:sldId id="298" r:id="rId22"/>
    <p:sldId id="299" r:id="rId23"/>
    <p:sldId id="300" r:id="rId24"/>
  </p:sldIdLst>
  <p:sldSz cx="7451725" cy="10439400"/>
  <p:notesSz cx="6888163" cy="10020300"/>
  <p:defaultTextStyle>
    <a:defPPr>
      <a:defRPr lang="ru-RU"/>
    </a:defPPr>
    <a:lvl1pPr marL="0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1pPr>
    <a:lvl2pPr marL="511150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2pPr>
    <a:lvl3pPr marL="1022299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3pPr>
    <a:lvl4pPr marL="1533449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4pPr>
    <a:lvl5pPr marL="2044598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5pPr>
    <a:lvl6pPr marL="2555748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6pPr>
    <a:lvl7pPr marL="3066898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7pPr>
    <a:lvl8pPr marL="3578047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8pPr>
    <a:lvl9pPr marL="4089197" algn="l" defTabSz="1022299" rtl="0" eaLnBrk="1" latinLnBrk="0" hangingPunct="1">
      <a:defRPr sz="20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2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90B"/>
    <a:srgbClr val="003399"/>
    <a:srgbClr val="000099"/>
    <a:srgbClr val="008000"/>
    <a:srgbClr val="E55D09"/>
    <a:srgbClr val="E95E33"/>
    <a:srgbClr val="F28308"/>
    <a:srgbClr val="E56709"/>
    <a:srgbClr val="E14F0D"/>
    <a:srgbClr val="2D8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75" d="100"/>
          <a:sy n="75" d="100"/>
        </p:scale>
        <p:origin x="2934" y="108"/>
      </p:cViewPr>
      <p:guideLst>
        <p:guide orient="horz" pos="3288"/>
        <p:guide pos="23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9034" y="278382"/>
            <a:ext cx="7153656" cy="988263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418" y="1343172"/>
            <a:ext cx="6091785" cy="4454144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889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4862" y="5890445"/>
            <a:ext cx="5358898" cy="2113096"/>
          </a:xfrm>
        </p:spPr>
        <p:txBody>
          <a:bodyPr>
            <a:normAutofit/>
          </a:bodyPr>
          <a:lstStyle>
            <a:lvl1pPr marL="0" indent="0" algn="ctr">
              <a:spcBef>
                <a:spcPts val="815"/>
              </a:spcBef>
              <a:buNone/>
              <a:defRPr sz="1467">
                <a:solidFill>
                  <a:srgbClr val="FFFFFF"/>
                </a:solidFill>
              </a:defRPr>
            </a:lvl1pPr>
            <a:lvl2pPr marL="279429" indent="0" algn="ctr">
              <a:buNone/>
              <a:defRPr sz="1467"/>
            </a:lvl2pPr>
            <a:lvl3pPr marL="558858" indent="0" algn="ctr">
              <a:buNone/>
              <a:defRPr sz="1467"/>
            </a:lvl3pPr>
            <a:lvl4pPr marL="838288" indent="0" algn="ctr">
              <a:buNone/>
              <a:defRPr sz="1222"/>
            </a:lvl4pPr>
            <a:lvl5pPr marL="1117717" indent="0" algn="ctr">
              <a:buNone/>
              <a:defRPr sz="1222"/>
            </a:lvl5pPr>
            <a:lvl6pPr marL="1397146" indent="0" algn="ctr">
              <a:buNone/>
              <a:defRPr sz="1222"/>
            </a:lvl6pPr>
            <a:lvl7pPr marL="1676575" indent="0" algn="ctr">
              <a:buNone/>
              <a:defRPr sz="1222"/>
            </a:lvl7pPr>
            <a:lvl8pPr marL="1956004" indent="0" algn="ctr">
              <a:buNone/>
              <a:defRPr sz="1222"/>
            </a:lvl8pPr>
            <a:lvl9pPr marL="2235434" indent="0" algn="ctr">
              <a:buNone/>
              <a:defRPr sz="122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209353" y="5683673"/>
            <a:ext cx="502991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0" y="2936065"/>
            <a:ext cx="7451725" cy="3588568"/>
          </a:xfrm>
          <a:prstGeom prst="rect">
            <a:avLst/>
          </a:prstGeom>
          <a:solidFill>
            <a:srgbClr val="E55D09"/>
          </a:solidFill>
          <a:ln cmpd="tri">
            <a:noFill/>
            <a:prstDash val="solid"/>
          </a:ln>
          <a:effectLst>
            <a:innerShdw blurRad="63500" dist="38100" dir="162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62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232842" y="3371043"/>
            <a:ext cx="2212247" cy="27548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OffAxis1Top"/>
              <a:lightRig rig="threePt" dir="t"/>
            </a:scene3d>
          </a:bodyPr>
          <a:lstStyle/>
          <a:p>
            <a:pPr algn="ctr"/>
            <a:endParaRPr lang="ru-RU" sz="3062"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1" name="Picture 3" descr="C:\Users\juliaar\AppData\Local\Microsoft\Windows\Temporary Internet Files\Content.IE5\ZJX436N3\MCj02382670000[1].wm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493" y="3588534"/>
            <a:ext cx="1872937" cy="2066146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>
            <a:off x="0" y="6524635"/>
            <a:ext cx="7451725" cy="241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>
            <a:off x="0" y="2933649"/>
            <a:ext cx="7451725" cy="2417"/>
          </a:xfrm>
          <a:prstGeom prst="line">
            <a:avLst/>
          </a:prstGeom>
          <a:ln>
            <a:solidFill>
              <a:srgbClr val="2D8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17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2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32641" y="1159933"/>
            <a:ext cx="1420485" cy="823552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600" y="1159933"/>
            <a:ext cx="4540895" cy="82355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4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815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1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44" y="1786442"/>
            <a:ext cx="6091785" cy="4454144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889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105" y="6324103"/>
            <a:ext cx="5359653" cy="2076016"/>
          </a:xfrm>
        </p:spPr>
        <p:txBody>
          <a:bodyPr anchor="t">
            <a:normAutofit/>
          </a:bodyPr>
          <a:lstStyle>
            <a:lvl1pPr marL="0" indent="0" algn="ctr">
              <a:buNone/>
              <a:defRPr sz="1467">
                <a:solidFill>
                  <a:schemeClr val="accent1"/>
                </a:solidFill>
              </a:defRPr>
            </a:lvl1pPr>
            <a:lvl2pPr marL="2794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58858" indent="0">
              <a:buNone/>
              <a:defRPr sz="978">
                <a:solidFill>
                  <a:schemeClr val="tx1">
                    <a:tint val="75000"/>
                  </a:schemeClr>
                </a:solidFill>
              </a:defRPr>
            </a:lvl3pPr>
            <a:lvl4pPr marL="838288" indent="0">
              <a:buNone/>
              <a:defRPr sz="856">
                <a:solidFill>
                  <a:schemeClr val="tx1">
                    <a:tint val="75000"/>
                  </a:schemeClr>
                </a:solidFill>
              </a:defRPr>
            </a:lvl4pPr>
            <a:lvl5pPr marL="1117717" indent="0">
              <a:buNone/>
              <a:defRPr sz="856">
                <a:solidFill>
                  <a:schemeClr val="tx1">
                    <a:tint val="75000"/>
                  </a:schemeClr>
                </a:solidFill>
              </a:defRPr>
            </a:lvl5pPr>
            <a:lvl6pPr marL="1397146" indent="0">
              <a:buNone/>
              <a:defRPr sz="856">
                <a:solidFill>
                  <a:schemeClr val="tx1">
                    <a:tint val="75000"/>
                  </a:schemeClr>
                </a:solidFill>
              </a:defRPr>
            </a:lvl6pPr>
            <a:lvl7pPr marL="1676575" indent="0">
              <a:buNone/>
              <a:defRPr sz="856">
                <a:solidFill>
                  <a:schemeClr val="tx1">
                    <a:tint val="75000"/>
                  </a:schemeClr>
                </a:solidFill>
              </a:defRPr>
            </a:lvl7pPr>
            <a:lvl8pPr marL="1956004" indent="0">
              <a:buNone/>
              <a:defRPr sz="856">
                <a:solidFill>
                  <a:schemeClr val="tx1">
                    <a:tint val="75000"/>
                  </a:schemeClr>
                </a:solidFill>
              </a:defRPr>
            </a:lvl8pPr>
            <a:lvl9pPr marL="2235434" indent="0">
              <a:buNone/>
              <a:defRPr sz="8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210906" y="6119954"/>
            <a:ext cx="50299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58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99" y="3131818"/>
            <a:ext cx="2906173" cy="6124448"/>
          </a:xfrm>
        </p:spPr>
        <p:txBody>
          <a:bodyPr/>
          <a:lstStyle>
            <a:lvl1pPr>
              <a:defRPr sz="1345"/>
            </a:lvl1pPr>
            <a:lvl2pPr>
              <a:defRPr sz="1222"/>
            </a:lvl2pPr>
            <a:lvl3pPr>
              <a:defRPr sz="1100"/>
            </a:lvl3pPr>
            <a:lvl4pPr>
              <a:defRPr sz="978"/>
            </a:lvl4pPr>
            <a:lvl5pPr>
              <a:defRPr sz="978"/>
            </a:lvl5pPr>
            <a:lvl6pPr>
              <a:defRPr sz="978"/>
            </a:lvl6pPr>
            <a:lvl7pPr>
              <a:defRPr sz="978"/>
            </a:lvl7pPr>
            <a:lvl8pPr>
              <a:defRPr sz="978"/>
            </a:lvl8pPr>
            <a:lvl9pPr>
              <a:defRPr sz="97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0751" y="3131820"/>
            <a:ext cx="2906173" cy="6124448"/>
          </a:xfrm>
        </p:spPr>
        <p:txBody>
          <a:bodyPr/>
          <a:lstStyle>
            <a:lvl1pPr>
              <a:defRPr sz="1345"/>
            </a:lvl1pPr>
            <a:lvl2pPr>
              <a:defRPr sz="1222"/>
            </a:lvl2pPr>
            <a:lvl3pPr>
              <a:defRPr sz="1100"/>
            </a:lvl3pPr>
            <a:lvl4pPr>
              <a:defRPr sz="978"/>
            </a:lvl4pPr>
            <a:lvl5pPr>
              <a:defRPr sz="978"/>
            </a:lvl5pPr>
            <a:lvl6pPr>
              <a:defRPr sz="978"/>
            </a:lvl6pPr>
            <a:lvl7pPr>
              <a:defRPr sz="978"/>
            </a:lvl7pPr>
            <a:lvl8pPr>
              <a:defRPr sz="978"/>
            </a:lvl8pPr>
            <a:lvl9pPr>
              <a:defRPr sz="97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71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99" y="3046745"/>
            <a:ext cx="2906173" cy="118313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67" b="1"/>
            </a:lvl1pPr>
            <a:lvl2pPr marL="279429" indent="0">
              <a:buNone/>
              <a:defRPr sz="1222" b="1"/>
            </a:lvl2pPr>
            <a:lvl3pPr marL="558858" indent="0">
              <a:buNone/>
              <a:defRPr sz="1100" b="1"/>
            </a:lvl3pPr>
            <a:lvl4pPr marL="838288" indent="0">
              <a:buNone/>
              <a:defRPr sz="978" b="1"/>
            </a:lvl4pPr>
            <a:lvl5pPr marL="1117717" indent="0">
              <a:buNone/>
              <a:defRPr sz="978" b="1"/>
            </a:lvl5pPr>
            <a:lvl6pPr marL="1397146" indent="0">
              <a:buNone/>
              <a:defRPr sz="978" b="1"/>
            </a:lvl6pPr>
            <a:lvl7pPr marL="1676575" indent="0">
              <a:buNone/>
              <a:defRPr sz="978" b="1"/>
            </a:lvl7pPr>
            <a:lvl8pPr marL="1956004" indent="0">
              <a:buNone/>
              <a:defRPr sz="978" b="1"/>
            </a:lvl8pPr>
            <a:lvl9pPr marL="2235434" indent="0">
              <a:buNone/>
              <a:defRPr sz="97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8599" y="4142702"/>
            <a:ext cx="2906173" cy="5150104"/>
          </a:xfrm>
        </p:spPr>
        <p:txBody>
          <a:bodyPr/>
          <a:lstStyle>
            <a:lvl1pPr>
              <a:defRPr sz="1345"/>
            </a:lvl1pPr>
            <a:lvl2pPr>
              <a:defRPr sz="1222"/>
            </a:lvl2pPr>
            <a:lvl3pPr>
              <a:defRPr sz="1100"/>
            </a:lvl3pPr>
            <a:lvl4pPr>
              <a:defRPr sz="978"/>
            </a:lvl4pPr>
            <a:lvl5pPr>
              <a:defRPr sz="978"/>
            </a:lvl5pPr>
            <a:lvl6pPr>
              <a:defRPr sz="978"/>
            </a:lvl6pPr>
            <a:lvl7pPr>
              <a:defRPr sz="978"/>
            </a:lvl7pPr>
            <a:lvl8pPr>
              <a:defRPr sz="978"/>
            </a:lvl8pPr>
            <a:lvl9pPr>
              <a:defRPr sz="97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1706" y="3042971"/>
            <a:ext cx="2906173" cy="118313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467" b="1"/>
            </a:lvl1pPr>
            <a:lvl2pPr marL="279429" indent="0">
              <a:buNone/>
              <a:defRPr sz="1222" b="1"/>
            </a:lvl2pPr>
            <a:lvl3pPr marL="558858" indent="0">
              <a:buNone/>
              <a:defRPr sz="1100" b="1"/>
            </a:lvl3pPr>
            <a:lvl4pPr marL="838288" indent="0">
              <a:buNone/>
              <a:defRPr sz="978" b="1"/>
            </a:lvl4pPr>
            <a:lvl5pPr marL="1117717" indent="0">
              <a:buNone/>
              <a:defRPr sz="978" b="1"/>
            </a:lvl5pPr>
            <a:lvl6pPr marL="1397146" indent="0">
              <a:buNone/>
              <a:defRPr sz="978" b="1"/>
            </a:lvl6pPr>
            <a:lvl7pPr marL="1676575" indent="0">
              <a:buNone/>
              <a:defRPr sz="978" b="1"/>
            </a:lvl7pPr>
            <a:lvl8pPr marL="1956004" indent="0">
              <a:buNone/>
              <a:defRPr sz="978" b="1"/>
            </a:lvl8pPr>
            <a:lvl9pPr marL="2235434" indent="0">
              <a:buNone/>
              <a:defRPr sz="97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1706" y="4139412"/>
            <a:ext cx="2906173" cy="5150104"/>
          </a:xfrm>
        </p:spPr>
        <p:txBody>
          <a:bodyPr/>
          <a:lstStyle>
            <a:lvl1pPr>
              <a:defRPr sz="1345"/>
            </a:lvl1pPr>
            <a:lvl2pPr>
              <a:defRPr sz="1222"/>
            </a:lvl2pPr>
            <a:lvl3pPr>
              <a:defRPr sz="1100"/>
            </a:lvl3pPr>
            <a:lvl4pPr>
              <a:defRPr sz="978"/>
            </a:lvl4pPr>
            <a:lvl5pPr>
              <a:defRPr sz="978"/>
            </a:lvl5pPr>
            <a:lvl6pPr>
              <a:defRPr sz="978"/>
            </a:lvl6pPr>
            <a:lvl7pPr>
              <a:defRPr sz="978"/>
            </a:lvl7pPr>
            <a:lvl8pPr>
              <a:defRPr sz="978"/>
            </a:lvl8pPr>
            <a:lvl9pPr>
              <a:defRPr sz="97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0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1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1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99" y="1670304"/>
            <a:ext cx="2310035" cy="264464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44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104" y="1670304"/>
            <a:ext cx="3381667" cy="7098792"/>
          </a:xfrm>
        </p:spPr>
        <p:txBody>
          <a:bodyPr/>
          <a:lstStyle>
            <a:lvl1pPr>
              <a:defRPr sz="1956"/>
            </a:lvl1pPr>
            <a:lvl2pPr>
              <a:defRPr sz="1711"/>
            </a:lvl2pPr>
            <a:lvl3pPr>
              <a:defRPr sz="1467"/>
            </a:lvl3pPr>
            <a:lvl4pPr>
              <a:defRPr sz="1222"/>
            </a:lvl4pPr>
            <a:lvl5pPr>
              <a:defRPr sz="1222"/>
            </a:lvl5pPr>
            <a:lvl6pPr>
              <a:defRPr sz="1222"/>
            </a:lvl6pPr>
            <a:lvl7pPr>
              <a:defRPr sz="1222"/>
            </a:lvl7pPr>
            <a:lvl8pPr>
              <a:defRPr sz="1222"/>
            </a:lvl8pPr>
            <a:lvl9pPr>
              <a:defRPr sz="122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8599" y="4314952"/>
            <a:ext cx="2310035" cy="44541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52"/>
              </a:spcBef>
              <a:buNone/>
              <a:defRPr sz="1039"/>
            </a:lvl1pPr>
            <a:lvl2pPr marL="279429" indent="0">
              <a:buNone/>
              <a:defRPr sz="733"/>
            </a:lvl2pPr>
            <a:lvl3pPr marL="558858" indent="0">
              <a:buNone/>
              <a:defRPr sz="611"/>
            </a:lvl3pPr>
            <a:lvl4pPr marL="838288" indent="0">
              <a:buNone/>
              <a:defRPr sz="550"/>
            </a:lvl4pPr>
            <a:lvl5pPr marL="1117717" indent="0">
              <a:buNone/>
              <a:defRPr sz="550"/>
            </a:lvl5pPr>
            <a:lvl6pPr marL="1397146" indent="0">
              <a:buNone/>
              <a:defRPr sz="550"/>
            </a:lvl6pPr>
            <a:lvl7pPr marL="1676575" indent="0">
              <a:buNone/>
              <a:defRPr sz="550"/>
            </a:lvl7pPr>
            <a:lvl8pPr marL="1956004" indent="0">
              <a:buNone/>
              <a:defRPr sz="550"/>
            </a:lvl8pPr>
            <a:lvl9pPr marL="2235434" indent="0">
              <a:buNone/>
              <a:defRPr sz="5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04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99" y="1670304"/>
            <a:ext cx="2310035" cy="264464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44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75294" y="1628546"/>
            <a:ext cx="3469732" cy="7070955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711"/>
            </a:lvl1pPr>
            <a:lvl2pPr marL="279429" indent="0">
              <a:buNone/>
              <a:defRPr sz="1711"/>
            </a:lvl2pPr>
            <a:lvl3pPr marL="558858" indent="0">
              <a:buNone/>
              <a:defRPr sz="1467"/>
            </a:lvl3pPr>
            <a:lvl4pPr marL="838288" indent="0">
              <a:buNone/>
              <a:defRPr sz="1222"/>
            </a:lvl4pPr>
            <a:lvl5pPr marL="1117717" indent="0">
              <a:buNone/>
              <a:defRPr sz="1222"/>
            </a:lvl5pPr>
            <a:lvl6pPr marL="1397146" indent="0">
              <a:buNone/>
              <a:defRPr sz="1222"/>
            </a:lvl6pPr>
            <a:lvl7pPr marL="1676575" indent="0">
              <a:buNone/>
              <a:defRPr sz="1222"/>
            </a:lvl7pPr>
            <a:lvl8pPr marL="1956004" indent="0">
              <a:buNone/>
              <a:defRPr sz="1222"/>
            </a:lvl8pPr>
            <a:lvl9pPr marL="2235434" indent="0">
              <a:buNone/>
              <a:defRPr sz="122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8599" y="4314952"/>
            <a:ext cx="2310035" cy="43845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52"/>
              </a:spcBef>
              <a:buNone/>
              <a:defRPr sz="1039"/>
            </a:lvl1pPr>
            <a:lvl2pPr marL="279429" indent="0">
              <a:buNone/>
              <a:defRPr sz="733"/>
            </a:lvl2pPr>
            <a:lvl3pPr marL="558858" indent="0">
              <a:buNone/>
              <a:defRPr sz="611"/>
            </a:lvl3pPr>
            <a:lvl4pPr marL="838288" indent="0">
              <a:buNone/>
              <a:defRPr sz="550"/>
            </a:lvl4pPr>
            <a:lvl5pPr marL="1117717" indent="0">
              <a:buNone/>
              <a:defRPr sz="550"/>
            </a:lvl5pPr>
            <a:lvl6pPr marL="1397146" indent="0">
              <a:buNone/>
              <a:defRPr sz="550"/>
            </a:lvl6pPr>
            <a:lvl7pPr marL="1676575" indent="0">
              <a:buNone/>
              <a:defRPr sz="550"/>
            </a:lvl7pPr>
            <a:lvl8pPr marL="1956004" indent="0">
              <a:buNone/>
              <a:defRPr sz="550"/>
            </a:lvl8pPr>
            <a:lvl9pPr marL="2235434" indent="0">
              <a:buNone/>
              <a:defRPr sz="5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6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9035" y="278384"/>
            <a:ext cx="7153656" cy="988263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99" y="927947"/>
            <a:ext cx="6035897" cy="2064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600" y="3131820"/>
            <a:ext cx="6034278" cy="6147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97" y="9474052"/>
            <a:ext cx="142352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5">
                <a:solidFill>
                  <a:schemeClr val="accent1"/>
                </a:solidFill>
              </a:defRPr>
            </a:lvl1pPr>
          </a:lstStyle>
          <a:p>
            <a:fld id="{99DC2A0A-D852-4BD0-B33F-8DE942E71BB7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3711" y="9474052"/>
            <a:ext cx="288349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5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2190" y="9474052"/>
            <a:ext cx="104283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5">
                <a:solidFill>
                  <a:schemeClr val="accent1"/>
                </a:solidFill>
              </a:defRPr>
            </a:lvl1pPr>
          </a:lstStyle>
          <a:p>
            <a:fld id="{8281C676-BFAD-485F-97E6-0D63B5BAD9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6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558858" rtl="0" eaLnBrk="1" latinLnBrk="0" hangingPunct="1">
        <a:lnSpc>
          <a:spcPct val="90000"/>
        </a:lnSpc>
        <a:spcBef>
          <a:spcPct val="0"/>
        </a:spcBef>
        <a:buNone/>
        <a:defRPr sz="326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9715" indent="-111772" algn="l" defTabSz="558858" rtl="0" eaLnBrk="1" latinLnBrk="0" hangingPunct="1">
        <a:lnSpc>
          <a:spcPct val="90000"/>
        </a:lnSpc>
        <a:spcBef>
          <a:spcPts val="815"/>
        </a:spcBef>
        <a:buClr>
          <a:schemeClr val="accent1"/>
        </a:buClr>
        <a:buSzPct val="80000"/>
        <a:buFont typeface="Corbel" pitchFamily="34" charset="0"/>
        <a:buChar char="•"/>
        <a:defRPr sz="163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9429" indent="-111772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467" kern="1200">
          <a:solidFill>
            <a:schemeClr val="accent1"/>
          </a:solidFill>
          <a:latin typeface="+mn-lt"/>
          <a:ea typeface="+mn-ea"/>
          <a:cs typeface="+mn-cs"/>
        </a:defRPr>
      </a:lvl2pPr>
      <a:lvl3pPr marL="447087" indent="-111772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304" kern="1200">
          <a:solidFill>
            <a:schemeClr val="accent1"/>
          </a:solidFill>
          <a:latin typeface="+mn-lt"/>
          <a:ea typeface="+mn-ea"/>
          <a:cs typeface="+mn-cs"/>
        </a:defRPr>
      </a:lvl3pPr>
      <a:lvl4pPr marL="614744" indent="-111772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141" kern="1200">
          <a:solidFill>
            <a:schemeClr val="accent1"/>
          </a:solidFill>
          <a:latin typeface="+mn-lt"/>
          <a:ea typeface="+mn-ea"/>
          <a:cs typeface="+mn-cs"/>
        </a:defRPr>
      </a:lvl4pPr>
      <a:lvl5pPr marL="749806" indent="-111772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14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96390" indent="-139715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14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059370" indent="-139715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141" kern="1200">
          <a:solidFill>
            <a:schemeClr val="accent1"/>
          </a:solidFill>
          <a:latin typeface="+mn-lt"/>
          <a:ea typeface="+mn-ea"/>
          <a:cs typeface="+mn-cs"/>
        </a:defRPr>
      </a:lvl7pPr>
      <a:lvl8pPr marL="1222350" indent="-139715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141" kern="1200">
          <a:solidFill>
            <a:schemeClr val="accent1"/>
          </a:solidFill>
          <a:latin typeface="+mn-lt"/>
          <a:ea typeface="+mn-ea"/>
          <a:cs typeface="+mn-cs"/>
        </a:defRPr>
      </a:lvl8pPr>
      <a:lvl9pPr marL="1385330" indent="-139715" algn="l" defTabSz="558858" rtl="0" eaLnBrk="1" latinLnBrk="0" hangingPunct="1">
        <a:lnSpc>
          <a:spcPct val="90000"/>
        </a:lnSpc>
        <a:spcBef>
          <a:spcPts val="122"/>
        </a:spcBef>
        <a:spcAft>
          <a:spcPts val="244"/>
        </a:spcAft>
        <a:buClr>
          <a:schemeClr val="accent1"/>
        </a:buClr>
        <a:buSzPct val="80000"/>
        <a:buFont typeface="Corbel" pitchFamily="34" charset="0"/>
        <a:buChar char="•"/>
        <a:defRPr sz="114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9429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8858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8288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717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7146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6575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6004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35434" algn="l" defTabSz="55885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hyperlink" Target="https://m.facebook.com/story.php?story_fbid=pfbid02nCRGaeaXnHqEYHVVvE7rHwvCmUJQ8YMqNyhzRQY3Nz24RX6MCAL4Cqt4exCxY4xrl&amp;id=10004199708105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s://m.facebook.com/story.php?story_fbid=pfbid02xvv5hPHhoqRCkpbmES1RQRvAmeK9SR6rTGsYVgcYbqJoRE8mbiyzsVcdaYXi68Ujl&amp;id=10004199708105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494" y="3347492"/>
            <a:ext cx="8826526" cy="2237705"/>
          </a:xfrm>
        </p:spPr>
        <p:txBody>
          <a:bodyPr>
            <a:normAutofit/>
          </a:bodyPr>
          <a:lstStyle/>
          <a:p>
            <a:r>
              <a:rPr lang="ru-RU" sz="4262" dirty="0" smtClean="0">
                <a:latin typeface="Bahnschrift SemiBold Condensed" panose="020B0502040204020203" pitchFamily="34" charset="0"/>
              </a:rPr>
              <a:t>ПРОФОРИЕНТАЦИОННАЯ</a:t>
            </a:r>
            <a:br>
              <a:rPr lang="ru-RU" sz="4262" dirty="0" smtClean="0">
                <a:latin typeface="Bahnschrift SemiBold Condensed" panose="020B0502040204020203" pitchFamily="34" charset="0"/>
              </a:rPr>
            </a:br>
            <a:r>
              <a:rPr lang="ru-RU" sz="4262" dirty="0" smtClean="0">
                <a:latin typeface="Bahnschrift SemiBold Condensed" panose="020B0502040204020203" pitchFamily="34" charset="0"/>
              </a:rPr>
              <a:t> </a:t>
            </a:r>
            <a:r>
              <a:rPr lang="ru-RU" sz="4262" dirty="0">
                <a:latin typeface="Bahnschrift SemiBold Condensed" panose="020B0502040204020203" pitchFamily="34" charset="0"/>
              </a:rPr>
              <a:t>РАБОТА В ШКОЛЕ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2193194" y="177541"/>
            <a:ext cx="12057340" cy="14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62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lang="ru-RU" sz="2436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КГУ «ОБЩЕОБРАЗОВАТЕЛЬНАЯ ШКОЛА №15» </a:t>
            </a:r>
            <a:endParaRPr lang="ru-RU" sz="2436" dirty="0" smtClean="0">
              <a:solidFill>
                <a:prstClr val="black">
                  <a:lumMod val="85000"/>
                  <a:lumOff val="15000"/>
                </a:prstClr>
              </a:solidFill>
              <a:latin typeface="Bahnschrift SemiBold Condensed" panose="020B0502040204020203" pitchFamily="34" charset="0"/>
              <a:ea typeface="+mj-ea"/>
              <a:cs typeface="+mj-cs"/>
            </a:endParaRPr>
          </a:p>
          <a:p>
            <a:pPr algn="ctr"/>
            <a:r>
              <a:rPr lang="ru-RU" sz="2436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ОТДЕЛА </a:t>
            </a:r>
            <a:r>
              <a:rPr lang="ru-RU" sz="2436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ОБРАЗОВАНИЯ ОСАКАРОВСКОГО РАЙОНА</a:t>
            </a:r>
          </a:p>
          <a:p>
            <a:pPr algn="ctr"/>
            <a:r>
              <a:rPr lang="ru-RU" sz="2436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 УПРАВЛЕНИЕ ОБРАЗОВАНИЯ КАРАГАНДИНСКОЙ ОБЛАСТИ </a:t>
            </a:r>
            <a:endParaRPr lang="ru-RU" sz="2436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638" y="-219904"/>
            <a:ext cx="4680520" cy="1191132"/>
          </a:xfrm>
        </p:spPr>
        <p:txBody>
          <a:bodyPr>
            <a:normAutofit/>
          </a:bodyPr>
          <a:lstStyle/>
          <a:p>
            <a:pPr algn="ctr"/>
            <a:endParaRPr lang="ru-RU" sz="2800" dirty="0">
              <a:solidFill>
                <a:srgbClr val="00B0F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1754" y="7163916"/>
            <a:ext cx="2816356" cy="225717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30866" y="7148636"/>
            <a:ext cx="2716695" cy="2257175"/>
          </a:xfrm>
          <a:prstGeom prst="rect">
            <a:avLst/>
          </a:prstGeom>
        </p:spPr>
      </p:pic>
      <p:sp>
        <p:nvSpPr>
          <p:cNvPr id="5" name="AutoShape 2" descr="blob:https://web.whatsapp.com/09b6abe8-3b95-4317-8e36-f5a670440983"/>
          <p:cNvSpPr>
            <a:spLocks noChangeAspect="1" noChangeArrowheads="1"/>
          </p:cNvSpPr>
          <p:nvPr/>
        </p:nvSpPr>
        <p:spPr bwMode="auto">
          <a:xfrm>
            <a:off x="-2996919" y="-219904"/>
            <a:ext cx="463974" cy="4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9192" tIns="69596" rIns="139192" bIns="69596" numCol="1" anchor="t" anchorCtr="0" compatLnSpc="1">
            <a:prstTxWarp prst="textNoShape">
              <a:avLst/>
            </a:prstTxWarp>
          </a:bodyPr>
          <a:lstStyle/>
          <a:p>
            <a:endParaRPr lang="ru-RU" sz="3062"/>
          </a:p>
        </p:txBody>
      </p:sp>
      <p:sp>
        <p:nvSpPr>
          <p:cNvPr id="3" name="Прямоугольник 2"/>
          <p:cNvSpPr/>
          <p:nvPr/>
        </p:nvSpPr>
        <p:spPr>
          <a:xfrm>
            <a:off x="269478" y="395165"/>
            <a:ext cx="6768753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профориентации в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библиотеке</a:t>
            </a:r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ученикам в осознанном выборе профессии – одно из важнейших направлений работы школы. И сегодня мы знакомились с профессией библиотекаря. Содержание этой деятельности входит профессиональное просвещение, индивидуальные консультации, тестирование, а также различные групповые формы работы.</a:t>
            </a:r>
          </a:p>
          <a:p>
            <a:pPr algn="just"/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7 класса «Общеобразовательной школы #15» собрались вместе для того, чтобы определиться с выбором своей будущей профессии. Ребята получили информацию о востребованных профессиях в РК, узнали о видах профессиональной деятельности, которые совсем скоро перестанут существовать на рынке труда.</a:t>
            </a:r>
          </a:p>
          <a:p>
            <a:pPr algn="just"/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библиотекарем помогла разобраться с тем, какие типичные ошибки совершаются при выборе профессии, а также ответить на вопросы – что значит быть 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конкурентоспособным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выпускником, какими качествами надо обладать, чтобы быть востребованным специалистом? Отличным дополнением к этой встрече стало проведение игры «Школьный детектив». Ее целью является улучшение командной работы и усовершенствование процесса принятия группового решения. Помимо этого, у всех участников появилась возможность примерить на себя роль участкового инспектора, которому необходимо было в кратчайшие сроки найти пропавшую вещь в школе.</a:t>
            </a:r>
          </a:p>
          <a:p>
            <a:pPr algn="just"/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478" y="9036124"/>
            <a:ext cx="6980839" cy="196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1400" b="1" dirty="0" smtClean="0">
              <a:solidFill>
                <a:srgbClr val="000099"/>
              </a:solidFill>
              <a:hlinkClick r:id="rId4"/>
            </a:endParaRPr>
          </a:p>
          <a:p>
            <a:endParaRPr lang="kk-KZ" sz="1400" b="1" dirty="0">
              <a:solidFill>
                <a:srgbClr val="000099"/>
              </a:solidFill>
              <a:hlinkClick r:id="rId4"/>
            </a:endParaRPr>
          </a:p>
          <a:p>
            <a:r>
              <a:rPr lang="en-US" sz="1400" b="1" dirty="0" smtClean="0">
                <a:solidFill>
                  <a:srgbClr val="000099"/>
                </a:solidFill>
                <a:hlinkClick r:id="rId4"/>
              </a:rPr>
              <a:t>https</a:t>
            </a:r>
            <a:r>
              <a:rPr lang="en-US" sz="1400" b="1" dirty="0">
                <a:solidFill>
                  <a:srgbClr val="000099"/>
                </a:solidFill>
                <a:hlinkClick r:id="rId4"/>
              </a:rPr>
              <a:t>://m.facebook.com/story.php?story_fbid=pfbid02nCRGaeaXnHqEYHVVvE7rHwvCmUJQ8YMqNyhzRQY3Nz24RX6MCAL4Cqt4exCxY4xrl&amp;id=100041997081050</a:t>
            </a:r>
            <a:endParaRPr lang="kk-KZ" sz="1400" b="1" dirty="0">
              <a:solidFill>
                <a:srgbClr val="000099"/>
              </a:solidFill>
            </a:endParaRPr>
          </a:p>
          <a:p>
            <a:endParaRPr lang="kk-KZ" sz="1400" b="1" dirty="0">
              <a:solidFill>
                <a:srgbClr val="000099"/>
              </a:solidFill>
            </a:endParaRPr>
          </a:p>
          <a:p>
            <a:endParaRPr lang="kk-KZ" sz="2131" b="1" dirty="0">
              <a:solidFill>
                <a:srgbClr val="000099"/>
              </a:solidFill>
            </a:endParaRPr>
          </a:p>
          <a:p>
            <a:endParaRPr lang="ru-RU" sz="3062" b="1" dirty="0">
              <a:solidFill>
                <a:srgbClr val="000099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60" y="7097116"/>
            <a:ext cx="3096344" cy="2456712"/>
          </a:xfrm>
          <a:prstGeom prst="rect">
            <a:avLst/>
          </a:prstGeom>
        </p:spPr>
      </p:pic>
      <p:pic>
        <p:nvPicPr>
          <p:cNvPr id="10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97" y="7097116"/>
            <a:ext cx="3096344" cy="24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9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518" y="539180"/>
            <a:ext cx="6552729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Психологическое сопровождение обучающихся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750" y="1187252"/>
            <a:ext cx="6745471" cy="49685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  </a:t>
            </a: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Ключевую </a:t>
            </a: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позицию в организации работы по профориентации занимает </a:t>
            </a:r>
            <a:r>
              <a:rPr lang="ru-RU" sz="1600" b="1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психологическое сопровождение </a:t>
            </a: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обучающегося </a:t>
            </a: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с учетом его индивидуальных особенностей на протяжении всего периода обучения в </a:t>
            </a: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школе. 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Это </a:t>
            </a: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позволяет подготовить </a:t>
            </a: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обучающегося </a:t>
            </a: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к осознанному выбору будущей профессии. </a:t>
            </a:r>
            <a:b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</a:b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 своей работе </a:t>
            </a: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педагог-психолог Лосева В.К. использует </a:t>
            </a: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следующие формы: классные часы, </a:t>
            </a: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профессиональное </a:t>
            </a: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консультирование, </a:t>
            </a: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профессиональная диагностика</a:t>
            </a:r>
            <a:r>
              <a:rPr lang="ru-RU" sz="16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профессиональное просвещение.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" y="3111376"/>
            <a:ext cx="3600401" cy="2703415"/>
          </a:xfrm>
          <a:prstGeom prst="rect">
            <a:avLst/>
          </a:prstGeom>
        </p:spPr>
      </p:pic>
      <p:pic>
        <p:nvPicPr>
          <p:cNvPr id="6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1" y="2987452"/>
            <a:ext cx="3673441" cy="28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lob:https://web.whatsapp.com/bebc130b-ebc6-4ff6-9cef-0afc98a5d8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694" y="5932810"/>
            <a:ext cx="4445825" cy="2729187"/>
          </a:xfrm>
          <a:prstGeom prst="rect">
            <a:avLst/>
          </a:prstGeom>
        </p:spPr>
      </p:pic>
      <p:pic>
        <p:nvPicPr>
          <p:cNvPr id="9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70" y="5814791"/>
            <a:ext cx="4942510" cy="302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6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582" y="-324916"/>
            <a:ext cx="6035897" cy="2064681"/>
          </a:xfrm>
        </p:spPr>
        <p:txBody>
          <a:bodyPr/>
          <a:lstStyle/>
          <a:p>
            <a:r>
              <a:rPr lang="ru-RU" dirty="0"/>
              <a:t>Работа с родителями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0874245"/>
              </p:ext>
            </p:extLst>
          </p:nvPr>
        </p:nvGraphicFramePr>
        <p:xfrm>
          <a:off x="341487" y="971228"/>
          <a:ext cx="6552728" cy="474831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713248"/>
                <a:gridCol w="1553664"/>
                <a:gridCol w="1285816"/>
              </a:tblGrid>
              <a:tr h="1450809">
                <a:tc>
                  <a:txBody>
                    <a:bodyPr/>
                    <a:lstStyle/>
                    <a:p>
                      <a:pPr marL="10204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52070">
                        <a:lnSpc>
                          <a:spcPts val="138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</a:t>
                      </a:r>
                      <a:r>
                        <a:rPr lang="ru-RU" sz="1600" b="1" spc="-28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6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проведенн</a:t>
                      </a:r>
                      <a:r>
                        <a:rPr lang="ru-RU" sz="1600" b="1" spc="-28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ых</a:t>
                      </a:r>
                      <a:r>
                        <a:rPr lang="ru-RU" sz="16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</a:t>
                      </a:r>
                      <a:r>
                        <a:rPr lang="ru-RU" sz="1600" b="1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063">
                <a:tc rowSpan="2">
                  <a:txBody>
                    <a:bodyPr/>
                    <a:lstStyle/>
                    <a:p>
                      <a:pPr marL="67945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Встречи</a:t>
                      </a:r>
                      <a:r>
                        <a:rPr lang="ru-RU" sz="1400" spc="-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 с</a:t>
                      </a:r>
                      <a:r>
                        <a:rPr lang="ru-RU" sz="1400" spc="-1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</a:p>
                    <a:p>
                      <a:pPr marL="67945" marR="21336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 – </a:t>
                      </a:r>
                      <a:r>
                        <a:rPr lang="ru-RU" sz="1400" dirty="0" smtClean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представителями </a:t>
                      </a:r>
                      <a:r>
                        <a:rPr lang="ru-RU" sz="1400" spc="-335" dirty="0" smtClean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различных</a:t>
                      </a:r>
                      <a:r>
                        <a:rPr lang="ru-RU" sz="1400" spc="-2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профессий.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Bahnschrift SemiBold Condensed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3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Bahnschrift SemiBold Condensed" panose="020B0502040204020203" pitchFamily="34" charset="0"/>
                        </a:rPr>
                        <a:t>Классные руководители</a:t>
                      </a:r>
                      <a:endParaRPr lang="ru-RU" sz="1400" dirty="0">
                        <a:latin typeface="Bahnschrift SemiBold Condensed" panose="020B0502040204020203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650"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</a:t>
                      </a:r>
                      <a:r>
                        <a:rPr lang="ru-RU" sz="1400" spc="-1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  <a:r>
                        <a:rPr lang="ru-RU" sz="1400" spc="-1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  <a:p>
                      <a:pPr marL="67945" marR="6731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участию в проведении экскурсий</a:t>
                      </a:r>
                      <a:r>
                        <a:rPr lang="ru-RU" sz="1400" spc="-34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r>
                        <a:rPr lang="ru-RU" sz="1400" spc="-1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предприятия</a:t>
                      </a:r>
                      <a:r>
                        <a:rPr lang="ru-RU" sz="1400" spc="-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  <a:p>
                      <a:pPr marL="67945">
                        <a:lnSpc>
                          <a:spcPts val="154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</a:t>
                      </a:r>
                      <a:r>
                        <a:rPr lang="ru-RU" sz="1400" spc="-1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заведения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Видеоролики</a:t>
                      </a:r>
                      <a:r>
                        <a:rPr lang="ru-RU" sz="1400" spc="-1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spc="-2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13">
                <a:tc>
                  <a:txBody>
                    <a:bodyPr/>
                    <a:lstStyle/>
                    <a:p>
                      <a:pPr marL="67945" marR="55753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родительских</a:t>
                      </a:r>
                      <a:r>
                        <a:rPr lang="ru-RU" sz="1400" spc="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собраний</a:t>
                      </a:r>
                      <a:r>
                        <a:rPr lang="ru-RU" sz="1400" spc="-4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(общешкольных,</a:t>
                      </a:r>
                    </a:p>
                    <a:p>
                      <a:pPr marL="67945">
                        <a:lnSpc>
                          <a:spcPts val="154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классных).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«Скоро</a:t>
                      </a:r>
                      <a:r>
                        <a:rPr lang="ru-RU" sz="1400" spc="-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spc="-15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школу»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704" y="5929004"/>
            <a:ext cx="2909102" cy="16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brakadabra.fun/uploads/posts/2022-03/1646207399_4-abrakadabra-fun-p-zolotaya-ramka-vektor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2" y="5795764"/>
            <a:ext cx="3240360" cy="19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94" y="7768457"/>
            <a:ext cx="3293815" cy="1482217"/>
          </a:xfrm>
          <a:prstGeom prst="rect">
            <a:avLst/>
          </a:prstGeom>
        </p:spPr>
      </p:pic>
      <p:pic>
        <p:nvPicPr>
          <p:cNvPr id="11" name="Picture 4" descr="https://abrakadabra.fun/uploads/posts/2022-03/1646207399_4-abrakadabra-fun-p-zolotaya-ramka-vektor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42" y="7697984"/>
            <a:ext cx="3744416" cy="16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6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550" y="-180899"/>
            <a:ext cx="6035897" cy="1296144"/>
          </a:xfrm>
        </p:spPr>
        <p:txBody>
          <a:bodyPr/>
          <a:lstStyle/>
          <a:p>
            <a:pPr algn="ctr"/>
            <a:r>
              <a:rPr lang="ru-RU" b="1" dirty="0" smtClean="0">
                <a:latin typeface="Bahnschrift SemiBold Condensed" panose="020B0502040204020203" pitchFamily="34" charset="0"/>
              </a:rPr>
              <a:t>Отчет о работе с родителями</a:t>
            </a:r>
            <a:endParaRPr lang="ru-RU" b="1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462" y="611188"/>
            <a:ext cx="7128792" cy="6651703"/>
          </a:xfrm>
        </p:spPr>
        <p:txBody>
          <a:bodyPr>
            <a:noAutofit/>
          </a:bodyPr>
          <a:lstStyle/>
          <a:p>
            <a:pPr marL="88265" marR="718185" indent="431165" algn="just">
              <a:spcAft>
                <a:spcPts val="0"/>
              </a:spcAft>
            </a:pP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Важным звеном в системе профориентации учащихся является работа с</a:t>
            </a:r>
            <a:r>
              <a:rPr lang="ru-RU" sz="2300" spc="-33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родителями.</a:t>
            </a:r>
          </a:p>
          <a:p>
            <a:pPr marL="88265" marR="67310" indent="431165" algn="just">
              <a:spcBef>
                <a:spcPts val="10"/>
              </a:spcBef>
              <a:spcAft>
                <a:spcPts val="0"/>
              </a:spcAft>
            </a:pP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Практика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показывает,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что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родители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принимают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активное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участие</a:t>
            </a:r>
            <a:r>
              <a:rPr lang="ru-RU" sz="2300" spc="35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определении жизненных и профессиональных планов своих детей. Именно родители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могут в большей мере помочь своим детям определить их возможности и интересы к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определенной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профессии.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Например,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многие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учащиеся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выбирают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еще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детстве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профессию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своих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родителей.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Часто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случается,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что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удовлетворенность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или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неудовлетворенность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родителей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своей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профессией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может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стать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достаточным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стимулом для положительного или негативного отношения к ней детей. Вместе с тем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вопросы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выбора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профессии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определения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путей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продолжения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образования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представляют трудную задачу, как для самих учащихся, так и для их родителей.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Желания родителей и профессиональные намерения учащихся во многих случаях не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совпадают.</a:t>
            </a:r>
          </a:p>
          <a:p>
            <a:pPr marL="88265" marR="66675" indent="431165" algn="just">
              <a:spcAft>
                <a:spcPts val="0"/>
              </a:spcAft>
            </a:pP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Главная цель работы классного руководителя по профориентации с родителями</a:t>
            </a:r>
            <a:r>
              <a:rPr lang="ru-RU" sz="2300" spc="-33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учащихся - оказание помощи семье в подготовке их детей к личностному росту и</a:t>
            </a:r>
            <a:r>
              <a:rPr lang="ru-RU" sz="23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профессиональному</a:t>
            </a:r>
            <a:r>
              <a:rPr lang="ru-RU" sz="2300" spc="-2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самоопределению</a:t>
            </a:r>
            <a:r>
              <a:rPr lang="ru-RU" sz="2300" spc="-1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</a:t>
            </a:r>
            <a:r>
              <a:rPr lang="ru-RU" sz="2300" spc="-2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выходом</a:t>
            </a:r>
            <a:r>
              <a:rPr lang="ru-RU" sz="2300" spc="-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в</a:t>
            </a:r>
            <a:r>
              <a:rPr lang="ru-RU" sz="2300" spc="-1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самостоятельную</a:t>
            </a:r>
            <a:r>
              <a:rPr lang="ru-RU" sz="2300" spc="-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жизнь</a:t>
            </a:r>
            <a:r>
              <a:rPr lang="ru-RU" sz="23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pPr marL="88265" marR="66675" indent="431165" algn="just">
              <a:spcAft>
                <a:spcPts val="0"/>
              </a:spcAft>
            </a:pP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Формы </a:t>
            </a:r>
            <a:r>
              <a:rPr lang="ru-RU" sz="2300" dirty="0" err="1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профориентационной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работы с родителями учащихся весьма разнообразны:</a:t>
            </a:r>
          </a:p>
          <a:p>
            <a:pPr marL="88265" marR="66675" indent="431165" algn="just">
              <a:spcAft>
                <a:spcPts val="0"/>
              </a:spcAft>
            </a:pP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       Тематические родительские собрания. Это собрания, посвященные актуальной теме, в обсуждении которой заинтересовано большинство родителей учащихся класса, направленные на выбор профиля обучения: «Выбор профиля обучения</a:t>
            </a:r>
            <a:r>
              <a:rPr lang="ru-RU" sz="23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»,</a:t>
            </a:r>
          </a:p>
          <a:p>
            <a:pPr marL="88265" marR="66675" indent="431165" algn="just">
              <a:spcAft>
                <a:spcPts val="0"/>
              </a:spcAft>
            </a:pPr>
            <a:r>
              <a:rPr lang="ru-RU" sz="23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ru-RU" sz="23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Значимость выбора в жизни человека», «Помощь семьи в правильной профессиональной ориентации ребёнка».</a:t>
            </a:r>
          </a:p>
          <a:p>
            <a:pPr marL="88265" marR="66675" indent="431165" algn="just">
              <a:spcAft>
                <a:spcPts val="0"/>
              </a:spcAft>
            </a:pPr>
            <a:endParaRPr lang="ru-RU" sz="2300" dirty="0">
              <a:solidFill>
                <a:srgbClr val="003399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7172"/>
            <a:ext cx="7254254" cy="8856984"/>
          </a:xfrm>
        </p:spPr>
        <p:txBody>
          <a:bodyPr>
            <a:noAutofit/>
          </a:bodyPr>
          <a:lstStyle/>
          <a:p>
            <a:pPr marL="342900" marR="69215" lvl="0" indent="-342900" algn="just">
              <a:buClr>
                <a:srgbClr val="A6B727"/>
              </a:buClr>
              <a:buSzPts val="1000"/>
              <a:buFont typeface="Symbol" panose="05050102010706020507" pitchFamily="18" charset="2"/>
              <a:buChar char=""/>
              <a:tabLst>
                <a:tab pos="299085" algn="l"/>
              </a:tabLst>
            </a:pPr>
            <a:r>
              <a:rPr lang="ru-RU" sz="22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   Классные</a:t>
            </a:r>
            <a:r>
              <a:rPr lang="ru-RU" sz="2200" spc="5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часы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с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привлечением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родителей,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представляющих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определенную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профессию.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Тематика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и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форма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проведения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таких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классных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часов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может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быть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разнообразной. Например, дискуссия «Мы хотим быть…», «Карнавал профессий»,</a:t>
            </a:r>
            <a:r>
              <a:rPr lang="ru-RU" sz="2200" spc="-33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диспут</a:t>
            </a:r>
            <a:r>
              <a:rPr lang="ru-RU" sz="2200" spc="-1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«В</a:t>
            </a:r>
            <a:r>
              <a:rPr lang="ru-RU" sz="2200" spc="-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поисках</a:t>
            </a:r>
            <a:r>
              <a:rPr lang="ru-RU" sz="2200" spc="-1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будущей</a:t>
            </a:r>
            <a:r>
              <a:rPr lang="ru-RU" sz="2200" spc="-1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профессии»,</a:t>
            </a:r>
            <a:r>
              <a:rPr lang="ru-RU" sz="2200" spc="-1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беседа</a:t>
            </a:r>
            <a:r>
              <a:rPr lang="ru-RU" sz="2200" spc="-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«Ты</a:t>
            </a:r>
            <a:r>
              <a:rPr lang="ru-RU" sz="2200" spc="-2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и</a:t>
            </a:r>
            <a:r>
              <a:rPr lang="ru-RU" sz="2200" spc="-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твоя</a:t>
            </a:r>
            <a:r>
              <a:rPr lang="ru-RU" sz="2200" spc="-2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будущая</a:t>
            </a:r>
            <a:r>
              <a:rPr lang="ru-RU" sz="2200" spc="-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профессия».</a:t>
            </a:r>
          </a:p>
          <a:p>
            <a:pPr marL="342900" marR="69215" lvl="0" indent="-342900" algn="just">
              <a:buClr>
                <a:srgbClr val="A6B727"/>
              </a:buClr>
              <a:buSzPts val="1000"/>
              <a:buFont typeface="Symbol" panose="05050102010706020507" pitchFamily="18" charset="2"/>
              <a:buChar char=""/>
              <a:tabLst>
                <a:tab pos="299085" algn="l"/>
              </a:tabLst>
            </a:pPr>
            <a:r>
              <a:rPr lang="ru-RU" sz="2200" dirty="0" smtClean="0">
                <a:solidFill>
                  <a:srgbClr val="0070C0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       </a:t>
            </a:r>
            <a:r>
              <a:rPr lang="ru-RU" sz="22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Индивидуальные</a:t>
            </a:r>
            <a:r>
              <a:rPr lang="ru-RU" sz="2200" spc="5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консультации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с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родителями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по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вопросу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выбора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учащимися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профессий. Часто родители обращаются за помощью к классному руководителю,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который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поможет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проинформировать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об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учебных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заведениях,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дать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советы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по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поводу алгоритма действий при выборе профессии, посоветовать обратиться за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помощью</a:t>
            </a:r>
            <a:r>
              <a:rPr lang="ru-RU" sz="2200" spc="-1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к</a:t>
            </a:r>
            <a:r>
              <a:rPr lang="ru-RU" sz="2200" spc="-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педагогу-психологу.</a:t>
            </a:r>
          </a:p>
          <a:p>
            <a:pPr marL="342900" marR="68580" lvl="0" indent="-342900" algn="just">
              <a:buClr>
                <a:srgbClr val="A6B727"/>
              </a:buClr>
              <a:buSzPts val="1000"/>
              <a:buFont typeface="Symbol" panose="05050102010706020507" pitchFamily="18" charset="2"/>
              <a:buChar char=""/>
              <a:tabLst>
                <a:tab pos="299085" algn="l"/>
              </a:tabLst>
            </a:pPr>
            <a:r>
              <a:rPr lang="ru-RU" sz="22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      </a:t>
            </a:r>
          </a:p>
          <a:p>
            <a:pPr marL="342900" marR="68580" lvl="0" indent="-342900" algn="just">
              <a:buClr>
                <a:srgbClr val="A6B727"/>
              </a:buClr>
              <a:buSzPts val="1000"/>
              <a:buFont typeface="Symbol" panose="05050102010706020507" pitchFamily="18" charset="2"/>
              <a:buChar char=""/>
              <a:tabLst>
                <a:tab pos="299085" algn="l"/>
              </a:tabLst>
            </a:pPr>
            <a:r>
              <a:rPr lang="ru-RU" sz="22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Анкетирование</a:t>
            </a:r>
            <a:r>
              <a:rPr lang="ru-RU" sz="2200" spc="5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родителей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учащихся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поможет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выявить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отношение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родителей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к</a:t>
            </a:r>
            <a:r>
              <a:rPr lang="ru-RU" sz="2200" spc="-33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профессиональному самоопределению их ребенка, степень влияния родителей на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процесс профессионального выбора учащихся. Благодаря анкетированию можно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будет корректировать поведение родителей и учащихся в плане выбора будущей</a:t>
            </a:r>
            <a:r>
              <a:rPr lang="ru-RU" sz="2200" spc="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профессии.</a:t>
            </a:r>
            <a:r>
              <a:rPr lang="ru-RU" sz="2200" spc="8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endParaRPr lang="ru-RU" sz="2200" spc="80" dirty="0" smtClean="0">
              <a:solidFill>
                <a:srgbClr val="003399"/>
              </a:solidFill>
              <a:latin typeface="Bahnschrift SemiBold Condensed" panose="020B0502040204020203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68580" lvl="0" indent="-342900" algn="just">
              <a:buClr>
                <a:srgbClr val="A6B727"/>
              </a:buClr>
              <a:buSzPts val="1000"/>
              <a:buFont typeface="Symbol" panose="05050102010706020507" pitchFamily="18" charset="2"/>
              <a:buChar char=""/>
              <a:tabLst>
                <a:tab pos="299085" algn="l"/>
              </a:tabLst>
            </a:pPr>
            <a:r>
              <a:rPr lang="ru-RU" sz="22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Например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ru-RU" sz="2200" spc="8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можно</a:t>
            </a:r>
            <a:r>
              <a:rPr lang="ru-RU" sz="2200" spc="9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провести</a:t>
            </a:r>
            <a:r>
              <a:rPr lang="ru-RU" sz="2200" spc="9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социологический</a:t>
            </a:r>
            <a:r>
              <a:rPr lang="ru-RU" sz="2200" spc="8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опрос</a:t>
            </a:r>
            <a:r>
              <a:rPr lang="ru-RU" sz="2200" spc="75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Symbol" panose="05050102010706020507" pitchFamily="18" charset="2"/>
                <a:cs typeface="Symbol" panose="05050102010706020507" pitchFamily="18" charset="2"/>
              </a:rPr>
              <a:t>родителей:</a:t>
            </a:r>
          </a:p>
          <a:p>
            <a:pPr marL="298450" marR="64770" lvl="0" algn="just">
              <a:buClr>
                <a:srgbClr val="A6B727"/>
              </a:buClr>
            </a:pP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«Каким я вижу своего ребенка»; «Моя роль в подготовке ребенка к труду и выбору</a:t>
            </a:r>
            <a:r>
              <a:rPr lang="ru-RU" sz="2200" spc="-335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профессии</a:t>
            </a:r>
            <a:r>
              <a:rPr lang="ru-RU" sz="22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».</a:t>
            </a:r>
          </a:p>
          <a:p>
            <a:pPr marL="298450" marR="64770" lvl="0" algn="just">
              <a:buClr>
                <a:srgbClr val="A6B727"/>
              </a:buClr>
            </a:pPr>
            <a:endParaRPr lang="ru-RU" sz="2200" dirty="0" smtClean="0">
              <a:solidFill>
                <a:srgbClr val="003399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298450" marR="64770" lvl="0" algn="just">
              <a:buClr>
                <a:srgbClr val="A6B727"/>
              </a:buClr>
            </a:pP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Задача же профориентации помочь учащимся хотя бы тем, что назвать качества, которые человеку потребуются для данной профессии, какие качества у ученика уже есть, а какие ему придется развивать. Необходимо помочь школьнику выбрать именно ту профессию, чтобы требования, которые она </a:t>
            </a:r>
            <a:r>
              <a:rPr lang="ru-RU" sz="2200" dirty="0" smtClean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предъявляет </a:t>
            </a:r>
            <a:r>
              <a:rPr lang="ru-RU" sz="2200" dirty="0">
                <a:solidFill>
                  <a:srgbClr val="003399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 работающему, совпадали с его личностными качествами и возможностями.</a:t>
            </a:r>
          </a:p>
          <a:p>
            <a:pPr marL="5567664" lvl="8" indent="0" algn="just">
              <a:buClr>
                <a:srgbClr val="A6B727"/>
              </a:buClr>
              <a:buNone/>
            </a:pPr>
            <a:endParaRPr lang="ru-RU" sz="2200" dirty="0">
              <a:solidFill>
                <a:srgbClr val="A6B727"/>
              </a:solidFill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6294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374" y="467172"/>
            <a:ext cx="2977455" cy="4639137"/>
          </a:xfrm>
          <a:prstGeom prst="rect">
            <a:avLst/>
          </a:prstGeom>
        </p:spPr>
      </p:pic>
      <p:sp>
        <p:nvSpPr>
          <p:cNvPr id="5" name="AutoShape 2" descr="blob:https://web.whatsapp.com/08be43e0-917b-47fe-9b30-475c1d8d54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18" y="5651748"/>
            <a:ext cx="6408712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878" y="395600"/>
            <a:ext cx="3168352" cy="4660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601526" y="1147935"/>
            <a:ext cx="5131371" cy="3312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888368" y="1069998"/>
            <a:ext cx="5131371" cy="34682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031220" y="3758592"/>
            <a:ext cx="3652189" cy="70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8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470" y="927947"/>
            <a:ext cx="6969073" cy="2064681"/>
          </a:xfrm>
        </p:spPr>
        <p:txBody>
          <a:bodyPr>
            <a:normAutofit fontScale="90000"/>
          </a:bodyPr>
          <a:lstStyle/>
          <a:p>
            <a:pPr indent="449580"/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В 6 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классе </a:t>
            </a: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29 сентября 2022 году прошел 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классный час на тему </a:t>
            </a: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«Азбука профессий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", посвященный к Дню Труда. </a:t>
            </a: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/>
            </a:r>
            <a:b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</a:t>
            </a:r>
            <a:r>
              <a:rPr lang="ru-RU" sz="2700" dirty="0" smtClean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Цель</a:t>
            </a:r>
            <a:r>
              <a:rPr lang="ru-RU" sz="2700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: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рассказать обучающимся  </a:t>
            </a: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6 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класса </a:t>
            </a: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о профессиях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.</a:t>
            </a:r>
            <a:b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</a:t>
            </a:r>
            <a:r>
              <a:rPr lang="ru-RU" sz="2700" dirty="0" smtClean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Задачи: </a:t>
            </a: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показать 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значение труда взрослых для развития личности, общества, </a:t>
            </a:r>
            <a:r>
              <a:rPr lang="ru-RU" sz="27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страны; воспитывать </a:t>
            </a:r>
            <a:r>
              <a:rPr lang="ru-RU" sz="27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уважение к труду, к людям разных профессий</a:t>
            </a:r>
            <a:r>
              <a:rPr lang="ru-RU" sz="22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.</a:t>
            </a:r>
            <a:r>
              <a:rPr lang="ru-RU" sz="280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</a:br>
            <a:r>
              <a:rPr lang="ru-RU" sz="29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/>
            </a:r>
            <a:br>
              <a:rPr lang="ru-RU" sz="29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064" y="3347492"/>
            <a:ext cx="5472608" cy="6139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038" y="3386087"/>
            <a:ext cx="69796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В 4 классе </a:t>
            </a:r>
            <a:r>
              <a:rPr lang="ru-RU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30 сентября 2022 году прошел </a:t>
            </a:r>
            <a:r>
              <a:rPr lang="ru-RU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классный час на тему "Мир профессий", </a:t>
            </a:r>
            <a:r>
              <a:rPr lang="ru-RU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посвященный к </a:t>
            </a:r>
            <a:r>
              <a:rPr lang="ru-RU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Дню Труда. </a:t>
            </a:r>
            <a:r>
              <a:rPr lang="ru-RU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/>
            </a:r>
            <a:br>
              <a:rPr lang="ru-RU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</a:t>
            </a:r>
            <a:r>
              <a:rPr lang="ru-RU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Цель </a:t>
            </a:r>
            <a:r>
              <a:rPr lang="ru-RU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мероприятия: формирование представлений о мире профессий, воспитание уважительного и доброго отношения к людям разных профессий.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02" y="3599520"/>
            <a:ext cx="6624736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10121" y="2767954"/>
            <a:ext cx="4975500" cy="6624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10120" y="2767954"/>
            <a:ext cx="49755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3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470" y="467172"/>
            <a:ext cx="6535408" cy="8812295"/>
          </a:xfrm>
        </p:spPr>
        <p:txBody>
          <a:bodyPr/>
          <a:lstStyle/>
          <a:p>
            <a:pPr lvl="0" algn="just">
              <a:buClr>
                <a:srgbClr val="A6B727"/>
              </a:buClr>
            </a:pPr>
            <a:r>
              <a:rPr lang="ru-RU" sz="25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  Поскольку </a:t>
            </a:r>
            <a:r>
              <a:rPr lang="ru-RU" sz="25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труд является одним из основных факторов, способствующих развитию ребенка, </a:t>
            </a:r>
            <a:r>
              <a:rPr lang="ru-RU" sz="25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работа классного руководителя, </a:t>
            </a:r>
            <a:r>
              <a:rPr lang="ru-RU" sz="25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нацелена не только на формирование у детей необходимых учебных знаний, умений и навыков, но и на подготовку их к самостоятельной жизни и деятельности в естественном социальном окружении.</a:t>
            </a:r>
          </a:p>
          <a:p>
            <a:pPr lvl="0" algn="just">
              <a:buClr>
                <a:srgbClr val="A6B727"/>
              </a:buClr>
            </a:pPr>
            <a:r>
              <a:rPr lang="ru-RU" sz="25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 Профессиональное </a:t>
            </a:r>
            <a:r>
              <a:rPr lang="ru-RU" sz="25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обучение в школе – это не только знакомство детей с профессиями, но и формирование у них установок на выбор профессии и устойчивых профессиональных интересов к </a:t>
            </a:r>
            <a:r>
              <a:rPr lang="ru-RU" sz="25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труду.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8" y="4600023"/>
            <a:ext cx="2952328" cy="4402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94" y="4600022"/>
            <a:ext cx="2879812" cy="4402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09582" y="5311205"/>
            <a:ext cx="4402610" cy="29802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09582" y="5311204"/>
            <a:ext cx="4402610" cy="2980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52495" y="5361420"/>
            <a:ext cx="4402610" cy="28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21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478" y="-108892"/>
            <a:ext cx="6912768" cy="9937104"/>
          </a:xfrm>
        </p:spPr>
        <p:txBody>
          <a:bodyPr>
            <a:normAutofit/>
          </a:bodyPr>
          <a:lstStyle/>
          <a:p>
            <a:pPr marL="27943" indent="0" algn="just">
              <a:buNone/>
            </a:pPr>
            <a:endParaRPr lang="ru-RU" sz="2900" dirty="0">
              <a:solidFill>
                <a:srgbClr val="003399"/>
              </a:solidFill>
              <a:latin typeface="Bahnschrift SemiBold Condensed" panose="020B0502040204020203" pitchFamily="34" charset="0"/>
            </a:endParaRPr>
          </a:p>
          <a:p>
            <a:pPr algn="just"/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    В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процессе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обучении на классном часе сведения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 профессиональном труде с изучением конкретной темы. Проводя профессиональную беседу,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связывают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ее с изучаемым материалом. Знакомя, например, обучающихся с темой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«Работа в теплице», рассказывают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 профессии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садовода и овощевода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и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проводят  беседу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«Где работают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овощеводы»?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Таким образом, у детей формируются понятия о профессии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овощевода,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о его деятельности. У школьников появляется возможность немножко побыть в роли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самим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, оформить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клумбу. На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уроках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уделяют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большое внимание осознанному выбору профессии.</a:t>
            </a:r>
          </a:p>
          <a:p>
            <a:pPr algn="just"/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Этому помогает непосредственное привлечение детей к производительному труду, организованному на уроках практического повторения в школе и на производственной практике в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УПК,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например, когда обучающиеся выращивают и разводят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растения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.</a:t>
            </a:r>
          </a:p>
          <a:p>
            <a:pPr algn="just"/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Занимаются оформлением пришкольной территории и территории </a:t>
            </a:r>
            <a:r>
              <a:rPr lang="ru-RU" sz="1900" dirty="0" smtClean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УПК, </a:t>
            </a:r>
            <a:r>
              <a:rPr lang="ru-RU" sz="1900" dirty="0">
                <a:solidFill>
                  <a:srgbClr val="003399"/>
                </a:solidFill>
                <a:latin typeface="Bahnschrift SemiBold Condensed" panose="020B0502040204020203" pitchFamily="34" charset="0"/>
              </a:rPr>
              <a:t>выращивая рассаду, а в дальнейшем высаживая цветочные растения на цветниках.</a:t>
            </a:r>
          </a:p>
          <a:p>
            <a:endParaRPr lang="ru-RU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557509" y="5219700"/>
            <a:ext cx="2782347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557" y="5241528"/>
            <a:ext cx="2838641" cy="4082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33875" y="5833147"/>
            <a:ext cx="4365114" cy="2877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238" y="5089370"/>
            <a:ext cx="305943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8" y="1057308"/>
            <a:ext cx="4320480" cy="4320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0682" y="10895"/>
            <a:ext cx="11274552" cy="206468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 Condensed" panose="020B0502040204020203" pitchFamily="34" charset="0"/>
              </a:rPr>
              <a:t>Цель профориентации в школе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6318" y="3276823"/>
            <a:ext cx="6496200" cy="6048942"/>
          </a:xfrm>
        </p:spPr>
        <p:txBody>
          <a:bodyPr>
            <a:normAutofit/>
          </a:bodyPr>
          <a:lstStyle/>
          <a:p>
            <a:pPr marL="2087875" lvl="3" indent="0" algn="r">
              <a:buNone/>
            </a:pPr>
            <a:endParaRPr lang="ru-RU" sz="3654" dirty="0">
              <a:solidFill>
                <a:schemeClr val="tx1"/>
              </a:solidFill>
              <a:latin typeface="Lucida Sans Unicode" pitchFamily="34" charset="0"/>
            </a:endParaRPr>
          </a:p>
          <a:p>
            <a:pPr marL="2087875" lvl="3" indent="0">
              <a:buNone/>
            </a:pPr>
            <a:endParaRPr lang="ru-RU" sz="3654" dirty="0">
              <a:solidFill>
                <a:schemeClr val="tx1"/>
              </a:solidFill>
              <a:latin typeface="Lucida Sans Unicode" pitchFamily="34" charset="0"/>
            </a:endParaRPr>
          </a:p>
          <a:p>
            <a:pPr marL="0" lvl="3" indent="0">
              <a:buNone/>
            </a:pPr>
            <a:r>
              <a:rPr lang="ru-RU" sz="3654" dirty="0" smtClean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                              Формирование у</a:t>
            </a:r>
          </a:p>
          <a:p>
            <a:pPr marL="0" lvl="3" indent="0">
              <a:buNone/>
            </a:pPr>
            <a:r>
              <a:rPr lang="ru-RU" sz="3654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3654" dirty="0" smtClean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                           обучающихся                    профессионального </a:t>
            </a:r>
            <a:r>
              <a:rPr lang="ru-RU" sz="3654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самоопределения,   </a:t>
            </a:r>
          </a:p>
          <a:p>
            <a:pPr marL="0" lvl="3" indent="0">
              <a:buNone/>
            </a:pPr>
            <a:r>
              <a:rPr lang="ru-RU" sz="3654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соответствующего индивидуальным   </a:t>
            </a:r>
          </a:p>
          <a:p>
            <a:pPr marL="0" lvl="3" indent="0">
              <a:buNone/>
            </a:pPr>
            <a:r>
              <a:rPr lang="ru-RU" sz="3654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особенностям каждой личности и                      </a:t>
            </a:r>
          </a:p>
          <a:p>
            <a:pPr marL="0" lvl="3" indent="0">
              <a:buNone/>
            </a:pPr>
            <a:r>
              <a:rPr lang="ru-RU" sz="3654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запросам общества в кадрах, </a:t>
            </a:r>
          </a:p>
          <a:p>
            <a:pPr marL="0" lvl="3" indent="0">
              <a:buNone/>
            </a:pPr>
            <a:r>
              <a:rPr lang="ru-RU" sz="3654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его требованиям к современному труженику. </a:t>
            </a:r>
          </a:p>
          <a:p>
            <a:pPr marL="0" lvl="3" indent="0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478" y="467172"/>
            <a:ext cx="6912768" cy="881229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E3390B"/>
                </a:solidFill>
                <a:latin typeface="Monotype Corsiva" panose="03010101010201010101" pitchFamily="66" charset="0"/>
              </a:rPr>
              <a:t>В </a:t>
            </a:r>
            <a:r>
              <a:rPr lang="ru-RU" sz="2800" b="1" dirty="0" smtClean="0">
                <a:solidFill>
                  <a:srgbClr val="E3390B"/>
                </a:solidFill>
                <a:latin typeface="Monotype Corsiva" panose="03010101010201010101" pitchFamily="66" charset="0"/>
              </a:rPr>
              <a:t>школе прошло </a:t>
            </a:r>
            <a:r>
              <a:rPr lang="ru-RU" sz="2800" b="1" dirty="0">
                <a:solidFill>
                  <a:srgbClr val="E3390B"/>
                </a:solidFill>
                <a:latin typeface="Monotype Corsiva" panose="03010101010201010101" pitchFamily="66" charset="0"/>
              </a:rPr>
              <a:t>открытое </a:t>
            </a:r>
            <a:r>
              <a:rPr lang="ru-RU" sz="2800" b="1" dirty="0" smtClean="0">
                <a:solidFill>
                  <a:srgbClr val="E3390B"/>
                </a:solidFill>
                <a:latin typeface="Monotype Corsiva" panose="03010101010201010101" pitchFamily="66" charset="0"/>
              </a:rPr>
              <a:t>мероприятие</a:t>
            </a:r>
            <a:r>
              <a:rPr lang="ru-RU" sz="2800" b="1" dirty="0">
                <a:solidFill>
                  <a:srgbClr val="E3390B"/>
                </a:solidFill>
                <a:latin typeface="Monotype Corsiva" panose="03010101010201010101" pitchFamily="66" charset="0"/>
              </a:rPr>
              <a:t> «Фестиваль профессий».</a:t>
            </a:r>
          </a:p>
          <a:p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Задачи мероприятия:</a:t>
            </a:r>
          </a:p>
          <a:p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1. расширение кругозора учащихся в области профориентации;</a:t>
            </a:r>
          </a:p>
          <a:p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2. воспитывать умение работать в команде;</a:t>
            </a:r>
          </a:p>
          <a:p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3. создать условия для развития интеллектуальных и творческих способностей;</a:t>
            </a:r>
          </a:p>
          <a:p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4. развивать коммуникативные навыки.</a:t>
            </a:r>
          </a:p>
          <a:p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В ходе мероприятия дети в стихотворной и музыкальной форме рассказывали о </a:t>
            </a:r>
            <a:r>
              <a:rPr lang="ru-RU" sz="20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профессиях. </a:t>
            </a:r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Познакомились с разнообразием профессий в конкурсах «Профессии в пословицах» и «Профессии сказочных героев».</a:t>
            </a:r>
          </a:p>
          <a:p>
            <a:r>
              <a:rPr lang="ru-RU" sz="20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ходе мероприятия звучали песни, частушки </a:t>
            </a:r>
            <a:r>
              <a:rPr lang="ru-RU" sz="2000" b="1" dirty="0" smtClean="0">
                <a:solidFill>
                  <a:srgbClr val="003399"/>
                </a:solidFill>
                <a:latin typeface="Monotype Corsiva" panose="03010101010201010101" pitchFamily="66" charset="0"/>
              </a:rPr>
              <a:t>, сценки о профессиях</a:t>
            </a:r>
            <a:r>
              <a:rPr lang="ru-RU" sz="20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.</a:t>
            </a:r>
            <a:endParaRPr lang="ru-RU" sz="2000" b="1" dirty="0"/>
          </a:p>
        </p:txBody>
      </p:sp>
      <p:sp>
        <p:nvSpPr>
          <p:cNvPr id="4" name="AutoShape 2" descr="blob:https://web.whatsapp.com/ed9c6ab6-0cd2-4558-abc4-b3e48edf8b3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6" y="5104857"/>
            <a:ext cx="3638698" cy="220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862" y="7453835"/>
            <a:ext cx="3557637" cy="2339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878" y="7595964"/>
            <a:ext cx="3168352" cy="2042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966865"/>
            <a:ext cx="3829597" cy="24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74" y="467172"/>
            <a:ext cx="3725919" cy="288032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0132" y="3594974"/>
            <a:ext cx="3825080" cy="2962402"/>
          </a:xfrm>
          <a:prstGeom prst="rect">
            <a:avLst/>
          </a:prstGeom>
        </p:spPr>
      </p:pic>
      <p:sp>
        <p:nvSpPr>
          <p:cNvPr id="8" name="AutoShape 6" descr="blob:https://web.whatsapp.com/967d92b8-abd3-4d5c-a2d1-dae5c23dc44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74" y="6669934"/>
            <a:ext cx="2188492" cy="32453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74" y="6669933"/>
            <a:ext cx="2188492" cy="32453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281472" y="3163633"/>
            <a:ext cx="2962402" cy="38250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74" y="467172"/>
            <a:ext cx="372591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8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470" y="467172"/>
            <a:ext cx="7056784" cy="8812295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      Интересно </a:t>
            </a:r>
            <a:r>
              <a:rPr lang="ru-RU" sz="20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прошла </a:t>
            </a:r>
            <a:r>
              <a:rPr lang="ru-RU" sz="2000" b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профориентационная</a:t>
            </a:r>
            <a:r>
              <a:rPr lang="ru-RU" sz="20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игра «В поисках будущей профессии», которую подготовила и провела совместно с ребятами 9 </a:t>
            </a:r>
            <a:r>
              <a:rPr lang="ru-RU" sz="2000" b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класса, классный руководитель Ропот Елена Константиновна. В </a:t>
            </a:r>
            <a:r>
              <a:rPr lang="ru-RU" sz="20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увлекательной форме ребята узнали о факторах, влияющих на выбор профессии, знакомились с типологией и различными характеристиками профессий, получили некоторые советы и рекомендации по данной теме. Небольшой тест помог ребятам узнать, к какому типу профессии они склонны, а какой вид деятельности им противопоказан.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2" y="3201070"/>
            <a:ext cx="3801228" cy="2703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080" y="6225405"/>
            <a:ext cx="4171545" cy="3132268"/>
          </a:xfrm>
          <a:prstGeom prst="rect">
            <a:avLst/>
          </a:prstGeom>
        </p:spPr>
      </p:pic>
      <p:pic>
        <p:nvPicPr>
          <p:cNvPr id="6" name="Picture 6" descr="https://img1.picmix.com/output/stamp/normal/4/5/0/3/1643054_e5c7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4773" y="2671801"/>
            <a:ext cx="2742689" cy="380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726" y="6215037"/>
            <a:ext cx="4166411" cy="31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2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99" y="359612"/>
            <a:ext cx="6035897" cy="1572300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Взаимодействие 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6810" y="3012123"/>
            <a:ext cx="3178754" cy="1391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99"/>
                </a:solidFill>
              </a:rPr>
              <a:t>Классные руководители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00065" y="3023168"/>
            <a:ext cx="3255327" cy="1391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99"/>
                </a:solidFill>
              </a:rPr>
              <a:t>ВУЗы, колледжи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81420" y="1749546"/>
            <a:ext cx="2526002" cy="956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99"/>
                </a:solidFill>
              </a:rPr>
              <a:t>Школьный психолог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1486" y="6712024"/>
            <a:ext cx="3254095" cy="1611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99"/>
                </a:solidFill>
              </a:rPr>
              <a:t>Учителя - предметники</a:t>
            </a:r>
          </a:p>
        </p:txBody>
      </p:sp>
      <p:sp>
        <p:nvSpPr>
          <p:cNvPr id="10" name="Овал 9"/>
          <p:cNvSpPr/>
          <p:nvPr/>
        </p:nvSpPr>
        <p:spPr>
          <a:xfrm>
            <a:off x="2285702" y="4435882"/>
            <a:ext cx="2619759" cy="21561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0099"/>
                </a:solidFill>
              </a:rPr>
              <a:t>Заместитель директора по ВР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01926" y="6803875"/>
            <a:ext cx="2953466" cy="1453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0099"/>
                </a:solidFill>
              </a:rPr>
              <a:t>Учебно-производственный </a:t>
            </a:r>
            <a:r>
              <a:rPr lang="ru-RU" sz="1800" dirty="0">
                <a:solidFill>
                  <a:srgbClr val="000099"/>
                </a:solidFill>
              </a:rPr>
              <a:t>комбинат</a:t>
            </a:r>
          </a:p>
        </p:txBody>
      </p:sp>
    </p:spTree>
    <p:extLst>
      <p:ext uri="{BB962C8B-B14F-4D97-AF65-F5344CB8AC3E}">
        <p14:creationId xmlns:p14="http://schemas.microsoft.com/office/powerpoint/2010/main" val="40618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502" y="449450"/>
            <a:ext cx="3384376" cy="206468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B050"/>
                </a:solidFill>
                <a:latin typeface="Bahnschrift SemiBold Condensed" panose="020B0502040204020203" pitchFamily="34" charset="0"/>
              </a:rPr>
              <a:t>Формы работы</a:t>
            </a:r>
            <a:endParaRPr lang="ru-RU" sz="3600" dirty="0">
              <a:solidFill>
                <a:srgbClr val="00B05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094" y="1706894"/>
            <a:ext cx="3672408" cy="402391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99"/>
                </a:solidFill>
              </a:rPr>
              <a:t>Классные часы</a:t>
            </a:r>
          </a:p>
          <a:p>
            <a:r>
              <a:rPr lang="ru-RU" sz="2400" dirty="0">
                <a:solidFill>
                  <a:srgbClr val="000099"/>
                </a:solidFill>
              </a:rPr>
              <a:t>Ярмарки профессий</a:t>
            </a:r>
          </a:p>
          <a:p>
            <a:r>
              <a:rPr lang="ru-RU" sz="2400" dirty="0">
                <a:solidFill>
                  <a:srgbClr val="000099"/>
                </a:solidFill>
              </a:rPr>
              <a:t>Экскурсии на производства</a:t>
            </a:r>
          </a:p>
          <a:p>
            <a:r>
              <a:rPr lang="ru-RU" sz="2400" dirty="0">
                <a:solidFill>
                  <a:srgbClr val="000099"/>
                </a:solidFill>
              </a:rPr>
              <a:t>Конкурсы, игры по станциям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19" y="1983330"/>
            <a:ext cx="2815874" cy="2625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86" y="5467581"/>
            <a:ext cx="3062607" cy="3041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26" y="5624211"/>
            <a:ext cx="3518511" cy="2909925"/>
          </a:xfrm>
          <a:prstGeom prst="rect">
            <a:avLst/>
          </a:prstGeom>
        </p:spPr>
      </p:pic>
      <p:pic>
        <p:nvPicPr>
          <p:cNvPr id="1026" name="Picture 2" descr="https://alfanit.ru/upload/iblock/2c3/2c3b2dc727e1e86d22dbe1ba1f4ab79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23" y="1605344"/>
            <a:ext cx="4200466" cy="33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lfanit.ru/upload/iblock/2c3/2c3b2dc727e1e86d22dbe1ba1f4ab7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32" y="5205163"/>
            <a:ext cx="4669648" cy="36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lfanit.ru/upload/iblock/2c3/2c3b2dc727e1e86d22dbe1ba1f4ab7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16" y="5205162"/>
            <a:ext cx="4351610" cy="369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478" y="179155"/>
            <a:ext cx="7056784" cy="10162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36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Организация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профориентационной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работы в школе является важным направлением в структуре учебно-воспитательной работы и направлена на обеспечение социальных гарантий в вопросах профессионального самоопределения учащихся.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В школе отрабатывается система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профориентационной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работы, задачами которой являются: выработка у школьников сознательного отношения к труду, профессиональное самоопределение в условиях свободы выбора сферы деятельности в соответствии со своими возможностями, способностями и с учетом требований рынка труда; научить анализировать свои возможности и способности, (сформировать потребность в осознании и оценке качеств и возможностей своей личности) и реализующаяся согласно утвержденного плана на 2022-2023 учебный год. 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Созданная в школе система работы с учащимися и родителями предусматривает начало профессионального самоопределения уже в 1 классе, что позволяет осуществлять комплексный подход к созданию развивающей среды для учащихся.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Профориентационная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работа основана на постоянном взаимодействии администрации, классного руководителя, психолога с учащимися и их родителями.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В системе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профориентационной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работы является самым ответственным и направлен на содействие старшеклассникам в их профессиональном самоопределении. В этот период более масштабно разворачивается консультационная деятельность среди учащихся и их родителей.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Используются различные формы работы с учащимися старшей ступени: беседы, информирование о способах получения желаемого образования, требованиях профессии к человеку, оплате труда.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Практикуются экскурсии на предприятия, заключили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мемарандум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с УПК, учащиеся старших классов совместно  с УПК проводили встречи в рамках проекта «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Өнегелі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өмір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». 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В течение учебного года в рамках «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Өнегелі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өмір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» проводились встречи с руководителями крестьянских хозяйств, с представителями учебных заведений, с людьми разных профессии. 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Проводились классные часы и родительские собрания.</a:t>
            </a:r>
          </a:p>
          <a:p>
            <a:pPr algn="just"/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	В течение года проводились лекции, беседы психологической ("Психологические основы выбора профессии", «Что влияет на выбор профессии?» «Источники информации о мире профессий», "Профессии с большой перспективой", "Психологические характеристики профессий», «Какую профессию я бы </a:t>
            </a:r>
            <a:r>
              <a:rPr lang="ru-RU" sz="180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выбрал?»и</a:t>
            </a:r>
            <a:r>
              <a:rPr lang="ru-RU" sz="18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др.) Занятия с элементами тренинга «Выбор жизненного пути», «Знакомство с миром профессий». Психологический час «Все профессии важны!».</a:t>
            </a:r>
          </a:p>
        </p:txBody>
      </p:sp>
    </p:spTree>
    <p:extLst>
      <p:ext uri="{BB962C8B-B14F-4D97-AF65-F5344CB8AC3E}">
        <p14:creationId xmlns:p14="http://schemas.microsoft.com/office/powerpoint/2010/main" val="161917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436" dirty="0"/>
              <a:t>Т</a:t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/>
              <a:t/>
            </a:r>
            <a:br>
              <a:rPr lang="ru-RU" sz="2436" dirty="0"/>
            </a:br>
            <a:r>
              <a:rPr lang="ru-RU" sz="2436" dirty="0">
                <a:solidFill>
                  <a:srgbClr val="003399"/>
                </a:solidFill>
              </a:rPr>
              <a:t/>
            </a:r>
            <a:br>
              <a:rPr lang="ru-RU" sz="2436" dirty="0">
                <a:solidFill>
                  <a:srgbClr val="003399"/>
                </a:solidFill>
              </a:rPr>
            </a:br>
            <a:r>
              <a:rPr lang="ru-RU" sz="2436" dirty="0" smtClean="0">
                <a:solidFill>
                  <a:srgbClr val="003399"/>
                </a:solidFill>
              </a:rPr>
              <a:t/>
            </a:r>
            <a:br>
              <a:rPr lang="ru-RU" sz="2436" dirty="0" smtClean="0">
                <a:solidFill>
                  <a:srgbClr val="003399"/>
                </a:solidFill>
              </a:rPr>
            </a:br>
            <a:r>
              <a:rPr lang="ru-RU" sz="2436" dirty="0">
                <a:solidFill>
                  <a:srgbClr val="003399"/>
                </a:solidFill>
              </a:rPr>
              <a:t/>
            </a:r>
            <a:br>
              <a:rPr lang="ru-RU" sz="2436" dirty="0">
                <a:solidFill>
                  <a:srgbClr val="003399"/>
                </a:solidFill>
              </a:rPr>
            </a:br>
            <a:r>
              <a:rPr lang="ru-RU" sz="2436" dirty="0" smtClean="0">
                <a:solidFill>
                  <a:srgbClr val="003399"/>
                </a:solidFill>
              </a:rPr>
              <a:t/>
            </a:r>
            <a:br>
              <a:rPr lang="ru-RU" sz="2436" dirty="0" smtClean="0">
                <a:solidFill>
                  <a:srgbClr val="003399"/>
                </a:solidFill>
              </a:rPr>
            </a:br>
            <a:r>
              <a:rPr lang="ru-RU" sz="274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Тематика </a:t>
            </a: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классных часов по профориентации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latin typeface="Bahnschrift SemiBold Condensed" panose="020B0502040204020203" pitchFamily="34" charset="0"/>
              </a:rPr>
              <a:t/>
            </a:r>
            <a:br>
              <a:rPr lang="ru-RU" sz="2740" dirty="0"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1-4 классы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1. Мир моих интересов.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2. Все работы хороши - выбирай на вкус.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3. Профессии наших родителей.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4. О профессиях разных, нужных и важных.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5. Путь в профессию начинается в школе.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/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5-8 классы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1. Мир профессий. Человек-техника.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2. Почтовая связь в нашей стране. Почта нужна всем. Экскурсия в отделение связи.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3. Мир профессий. Чтобы люди были красивыми. Парикмахер. Визажист. Конкурс. Экскурсия в парикмахерскую.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4. Мир профессий. На страже закона. 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5. Мир профессий. Книжная выставка.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/>
            </a:r>
            <a:br>
              <a:rPr lang="ru-RU" sz="274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9-10 </a:t>
            </a: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классы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1. Познай самого себя.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2. Какие факторы оказывают значительное внимание на выбор профессии. Анкетирование.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3. Профориентация и медицинская </a:t>
            </a:r>
            <a:r>
              <a:rPr lang="ru-RU" sz="2740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профконсультация</a:t>
            </a: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4. Мотивы выбора профессии.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5. Психологические характеристики профессий.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6. Они учились в нашей школе.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7. Выпускники школы-учителя.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8. Профессии с большой перспективой.</a:t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/>
            </a:r>
            <a:br>
              <a:rPr lang="ru-RU" sz="274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</a:br>
            <a:endParaRPr lang="ru-RU" sz="2740" dirty="0">
              <a:solidFill>
                <a:srgbClr val="000099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1486" y="-180900"/>
            <a:ext cx="6732878" cy="614764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33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979" y="-1224412"/>
            <a:ext cx="5862032" cy="3780619"/>
          </a:xfrm>
        </p:spPr>
        <p:txBody>
          <a:bodyPr/>
          <a:lstStyle/>
          <a:p>
            <a:pPr algn="ctr"/>
            <a:r>
              <a:rPr lang="kk-KZ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Проект «Өнегелі өмір»</a:t>
            </a:r>
            <a:endParaRPr lang="ru-RU" dirty="0">
              <a:solidFill>
                <a:srgbClr val="000099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6979" y="2380152"/>
            <a:ext cx="2459889" cy="22634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2861766" y="2292769"/>
            <a:ext cx="4464496" cy="6282054"/>
          </a:xfrm>
        </p:spPr>
        <p:txBody>
          <a:bodyPr>
            <a:normAutofit/>
          </a:bodyPr>
          <a:lstStyle/>
          <a:p>
            <a:pPr indent="488514" algn="just">
              <a:lnSpc>
                <a:spcPct val="107000"/>
              </a:lnSpc>
              <a:spcAft>
                <a:spcPts val="869"/>
              </a:spcAft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проекта «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Өнегелі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өмір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28 сентября в КГУ "Общеобразовательная школа №15" отдела образования 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Осакаровского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состоялась встреча с преподавателем детского-образовательного центра 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г.Астаны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Фольмер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Светланой 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Вильгельмовной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88514" algn="just">
              <a:lnSpc>
                <a:spcPct val="107000"/>
              </a:lnSpc>
              <a:spcAft>
                <a:spcPts val="869"/>
              </a:spcAft>
            </a:pP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встречи: формирование духовно-нравственных качеств личности школьников  на примере людей, добившихся успехов . Беседа состоялась очень интересной и увлекательной, дети были активны, велась оживленная беседа, так как есть желающие посвятить будущую трудовую деятельность педагогике. Светлана </a:t>
            </a:r>
            <a:r>
              <a:rPr lang="ru-RU" sz="1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Вильгельмовна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ответила на вопросы учащихся, рассказала детям, что она выпускница нашей школы, что педагогическую деятельность начала в </a:t>
            </a:r>
            <a:r>
              <a:rPr lang="kk-KZ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Осакаровском районе, в селе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Казахстан, ныне с .Иртышское учителем начальных классов, </a:t>
            </a:r>
            <a:r>
              <a:rPr lang="kk-KZ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школе работала в качестве учителя начальных классов и учителем немецкого языка,  пожелала детям успехов в учебе и в достижении своих целей. </a:t>
            </a:r>
            <a:endParaRPr lang="ru-RU" sz="14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7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41" y="2206152"/>
            <a:ext cx="1635717" cy="1586049"/>
          </a:xfrm>
        </p:spPr>
      </p:pic>
      <p:sp>
        <p:nvSpPr>
          <p:cNvPr id="4" name="Прямоугольник 3"/>
          <p:cNvSpPr/>
          <p:nvPr/>
        </p:nvSpPr>
        <p:spPr>
          <a:xfrm>
            <a:off x="-6256" y="984416"/>
            <a:ext cx="6996727" cy="123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91916">
              <a:defRPr/>
            </a:pPr>
            <a:r>
              <a:rPr lang="ru-RU" sz="2481" kern="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встречи: формирование духовно-нравственных качеств личности школьников  на примере людей, добившихся успехов </a:t>
            </a:r>
            <a:endParaRPr lang="ru-RU" sz="2740" kern="0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s://photoshop-kopona.com/uploads/posts/2019-01/1548570402_img1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3" b="96604" l="3769" r="96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6" y="3702998"/>
            <a:ext cx="2972507" cy="37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48" y="3979962"/>
            <a:ext cx="2406332" cy="31711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61" y="7383998"/>
            <a:ext cx="3639028" cy="20335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89" y="7383998"/>
            <a:ext cx="3357365" cy="20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8600" y="3144473"/>
            <a:ext cx="2785988" cy="1085403"/>
          </a:xfrm>
        </p:spPr>
        <p:txBody>
          <a:bodyPr/>
          <a:lstStyle/>
          <a:p>
            <a:r>
              <a:rPr lang="kk-KZ" dirty="0" smtClean="0"/>
              <a:t>		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8" y="3164642"/>
            <a:ext cx="2402362" cy="243489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8" y="7873852"/>
            <a:ext cx="2704638" cy="2160240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9" y="748999"/>
            <a:ext cx="3121177" cy="23435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19168" y="467172"/>
            <a:ext cx="358442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       </a:t>
            </a:r>
            <a:r>
              <a:rPr lang="ru-RU" sz="2400" dirty="0" smtClean="0">
                <a:solidFill>
                  <a:srgbClr val="000099"/>
                </a:solidFill>
                <a:latin typeface="Bahnschrift Condensed" panose="020B0502040204020203" pitchFamily="34" charset="0"/>
              </a:rPr>
              <a:t>В </a:t>
            </a:r>
            <a:r>
              <a:rPr lang="ru-RU" sz="2400" dirty="0">
                <a:solidFill>
                  <a:srgbClr val="000099"/>
                </a:solidFill>
                <a:latin typeface="Bahnschrift Condensed" panose="020B0502040204020203" pitchFamily="34" charset="0"/>
              </a:rPr>
              <a:t>рамках реализации  проекта "</a:t>
            </a:r>
            <a:r>
              <a:rPr lang="ru-RU" sz="2400" dirty="0" err="1">
                <a:solidFill>
                  <a:srgbClr val="000099"/>
                </a:solidFill>
                <a:latin typeface="Bahnschrift Condensed" panose="020B0502040204020203" pitchFamily="34" charset="0"/>
              </a:rPr>
              <a:t>Өнегелі</a:t>
            </a:r>
            <a:r>
              <a:rPr lang="ru-RU" sz="2400" dirty="0">
                <a:solidFill>
                  <a:srgbClr val="000099"/>
                </a:solidFill>
                <a:latin typeface="Bahnschrift Condensed" panose="020B0502040204020203" pitchFamily="34" charset="0"/>
              </a:rPr>
              <a:t> </a:t>
            </a:r>
            <a:r>
              <a:rPr lang="ru-RU" sz="2400" dirty="0" err="1">
                <a:solidFill>
                  <a:srgbClr val="000099"/>
                </a:solidFill>
                <a:latin typeface="Bahnschrift Condensed" panose="020B0502040204020203" pitchFamily="34" charset="0"/>
              </a:rPr>
              <a:t>өмір</a:t>
            </a:r>
            <a:r>
              <a:rPr lang="ru-RU" sz="2400" dirty="0">
                <a:solidFill>
                  <a:srgbClr val="000099"/>
                </a:solidFill>
                <a:latin typeface="Bahnschrift Condensed" panose="020B0502040204020203" pitchFamily="34" charset="0"/>
              </a:rPr>
              <a:t>" 14 ноября   в КГУ «Общеобразовательная школа  №15» прошла встреча учащихся 8-11 классов  с руководителем крестьянского хозяйства </a:t>
            </a:r>
            <a:r>
              <a:rPr lang="ru-RU" sz="2400" dirty="0" err="1">
                <a:solidFill>
                  <a:srgbClr val="000099"/>
                </a:solidFill>
                <a:latin typeface="Bahnschrift Condensed" panose="020B0502040204020203" pitchFamily="34" charset="0"/>
              </a:rPr>
              <a:t>Стасюк</a:t>
            </a:r>
            <a:r>
              <a:rPr lang="ru-RU" sz="2400" dirty="0">
                <a:solidFill>
                  <a:srgbClr val="000099"/>
                </a:solidFill>
                <a:latin typeface="Bahnschrift Condensed" panose="020B0502040204020203" pitchFamily="34" charset="0"/>
              </a:rPr>
              <a:t> А.С.  Ученики задавали самые интересующие вопросы Александру Станиславовичу. Беседа прошла в свободной форме диалога. Ребята много расспрашивали разные темы: чем увлекался в школьные годы, какую профессию хотел выбрать. Беседа состоялась содержательной. В завершении встречи пожелал ребятам успехов в учебе и достигать своих целей</a:t>
            </a:r>
            <a:r>
              <a:rPr lang="ru-RU" sz="2000" dirty="0">
                <a:solidFill>
                  <a:srgbClr val="000099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18" y="5689180"/>
            <a:ext cx="2735505" cy="20516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455" y="7883997"/>
            <a:ext cx="2818663" cy="2115595"/>
          </a:xfrm>
          <a:prstGeom prst="rect">
            <a:avLst/>
          </a:prstGeom>
        </p:spPr>
      </p:pic>
      <p:pic>
        <p:nvPicPr>
          <p:cNvPr id="15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5" y="655342"/>
            <a:ext cx="3355759" cy="24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5" y="5640969"/>
            <a:ext cx="2923711" cy="219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5" y="7883801"/>
            <a:ext cx="2957388" cy="22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6469" y="7819825"/>
            <a:ext cx="3225623" cy="23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5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13" y="-629233"/>
            <a:ext cx="4824537" cy="224853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8000"/>
                </a:solidFill>
                <a:latin typeface="Bahnschrift SemiBold" panose="020B0502040204020203" pitchFamily="34" charset="0"/>
              </a:rPr>
              <a:t>Экскурсия на предприятия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3494" y="3787128"/>
            <a:ext cx="2842145" cy="378952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462" y="791163"/>
            <a:ext cx="7326263" cy="9502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74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ru-RU" sz="2400" dirty="0">
                <a:solidFill>
                  <a:srgbClr val="000099"/>
                </a:solidFill>
                <a:latin typeface="Bahnschrift Condensed" panose="020B0502040204020203" pitchFamily="34" charset="0"/>
              </a:rPr>
              <a:t>Учащиеся КГУ «Общеобразовательной школы  №</a:t>
            </a:r>
            <a:r>
              <a:rPr lang="ru-RU" sz="24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15»</a:t>
            </a:r>
            <a:r>
              <a:rPr lang="ru-RU" sz="2400" dirty="0">
                <a:solidFill>
                  <a:srgbClr val="000099"/>
                </a:solidFill>
                <a:latin typeface="Bahnschrift Condensed" panose="020B0502040204020203" pitchFamily="34" charset="0"/>
              </a:rPr>
              <a:t> 6 </a:t>
            </a:r>
            <a:r>
              <a:rPr lang="ru-RU" sz="2400" b="1" dirty="0">
                <a:solidFill>
                  <a:srgbClr val="000099"/>
                </a:solidFill>
                <a:latin typeface="Bahnschrift Condensed" panose="020B0502040204020203" pitchFamily="34" charset="0"/>
              </a:rPr>
              <a:t>класса </a:t>
            </a:r>
            <a:r>
              <a:rPr lang="ru-RU" sz="2400" b="1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побывали на экскурсии в КХ «</a:t>
            </a:r>
            <a:r>
              <a:rPr lang="ru-RU" sz="2400" b="1" dirty="0" err="1">
                <a:solidFill>
                  <a:srgbClr val="000099"/>
                </a:solidFill>
                <a:latin typeface="Bahnschrift SemiBold Condensed" panose="020B0502040204020203" pitchFamily="34" charset="0"/>
              </a:rPr>
              <a:t>Ачкасов</a:t>
            </a:r>
            <a:r>
              <a:rPr lang="ru-RU" sz="2400" b="1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». Ребята знают, что выбор профессии – дело серьезное, и задумываться над этим вопросом стоит уже со школьной скамьи. В ходе встречи с главой КХ учащимся рассказали о специфике работы крестьянского хозяйства, познакомили с сельскохозяйственной техникой: комбайнами, тракторами, рассказали о планах и перспективах КХ. Также школьники узнали </a:t>
            </a:r>
            <a:r>
              <a:rPr lang="ru-RU" sz="2400" dirty="0">
                <a:solidFill>
                  <a:srgbClr val="000099"/>
                </a:solidFill>
                <a:latin typeface="Bahnschrift SemiBold Condensed" panose="020B0502040204020203" pitchFamily="34" charset="0"/>
              </a:rPr>
              <a:t>о том, какие знания требуются человеку</a:t>
            </a:r>
            <a:r>
              <a:rPr lang="ru-RU" sz="2400" dirty="0">
                <a:solidFill>
                  <a:srgbClr val="00B0F0"/>
                </a:solidFill>
                <a:latin typeface="Bahnschrift SemiBold Condensed" panose="020B0502040204020203" pitchFamily="34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244" y="3787128"/>
            <a:ext cx="2950036" cy="37895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3494" y="8727290"/>
            <a:ext cx="6766460" cy="1547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1" b="1" dirty="0">
                <a:hlinkClick r:id="rId4"/>
              </a:rPr>
              <a:t>https://m.facebook.com/story.php?story_fbid=pfbid02xvv5hPHhoqRCkpbmES1RQRvAmeK9SR6rTGsYVgcYbqJoRE8mbiyzsVcdaYXi68Ujl&amp;id=100041997081050</a:t>
            </a:r>
            <a:endParaRPr lang="kk-KZ" sz="2131" b="1" dirty="0"/>
          </a:p>
          <a:p>
            <a:endParaRPr lang="ru-RU" sz="3062" dirty="0"/>
          </a:p>
        </p:txBody>
      </p:sp>
      <p:pic>
        <p:nvPicPr>
          <p:cNvPr id="8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9916" y="4115228"/>
            <a:ext cx="436619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74foto.ru/800/600/https/img-fotki.yandex.ru/get/16153/16969765.25e/0_96525_2343b121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2163" y="4025708"/>
            <a:ext cx="43661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4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E44451-62B4-4B04-AADC-14E6BB0CF4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1339</TotalTime>
  <Words>1452</Words>
  <Application>Microsoft Office PowerPoint</Application>
  <PresentationFormat>Произвольный</PresentationFormat>
  <Paragraphs>106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Bahnschrift Condensed</vt:lpstr>
      <vt:lpstr>Bahnschrift SemiBold</vt:lpstr>
      <vt:lpstr>Bahnschrift SemiBold Condensed</vt:lpstr>
      <vt:lpstr>Calibri</vt:lpstr>
      <vt:lpstr>Corbel</vt:lpstr>
      <vt:lpstr>Lucida Sans Unicode</vt:lpstr>
      <vt:lpstr>Monotype Corsiva</vt:lpstr>
      <vt:lpstr>Symbol</vt:lpstr>
      <vt:lpstr>Times New Roman</vt:lpstr>
      <vt:lpstr>Базис</vt:lpstr>
      <vt:lpstr>ПРОФОРИЕНТАЦИОННАЯ  РАБОТА В ШКОЛЕ</vt:lpstr>
      <vt:lpstr>Цель профориентации в школе</vt:lpstr>
      <vt:lpstr>Взаимодействие </vt:lpstr>
      <vt:lpstr>Формы работы</vt:lpstr>
      <vt:lpstr>Презентация PowerPoint</vt:lpstr>
      <vt:lpstr> Т                         Тематика классных часов по профориентации  1-4 классы 1. Мир моих интересов. 2. Все работы хороши - выбирай на вкус. 3. Профессии наших родителей. 4. О профессиях разных, нужных и важных. 5. Путь в профессию начинается в школе.  5-8 классы 1. Мир профессий. Человек-техника. 2. Почтовая связь в нашей стране. Почта нужна всем. Экскурсия в отделение связи. 3. Мир профессий. Чтобы люди были красивыми. Парикмахер. Визажист. Конкурс. Экскурсия в парикмахерскую. 4. Мир профессий. На страже закона.  5. Мир профессий. Книжная выставка.  9-10 классы 1. Познай самого себя. 2. Какие факторы оказывают значительное внимание на выбор профессии. Анкетирование. 3. Профориентация и медицинская профконсультация. 4. Мотивы выбора профессии. 5. Психологические характеристики профессий. 6. Они учились в нашей школе. 7. Выпускники школы-учителя. 8. Профессии с большой перспективой.  </vt:lpstr>
      <vt:lpstr>Проект «Өнегелі өмір»</vt:lpstr>
      <vt:lpstr>Презентация PowerPoint</vt:lpstr>
      <vt:lpstr>Экскурсия на предприятия</vt:lpstr>
      <vt:lpstr>Презентация PowerPoint</vt:lpstr>
      <vt:lpstr>Психологическое сопровождение обучающихся</vt:lpstr>
      <vt:lpstr>Работа с родителями</vt:lpstr>
      <vt:lpstr>Отчет о работе с родителями</vt:lpstr>
      <vt:lpstr>Презентация PowerPoint</vt:lpstr>
      <vt:lpstr>Презентация PowerPoint</vt:lpstr>
      <vt:lpstr>В 6 классе 29 сентября 2022 году прошел классный час на тему «Азбука профессий", посвященный к Дню Труда.   Цель: рассказать обучающимся  6 класса о профессиях.  Задачи: показать значение труда взрослых для развития личности, общества, страны; воспитывать уважение к труду, к людям разных профессий.  </vt:lpstr>
      <vt:lpstr>В 4 классе 30 сентября 2022 году прошел классный час на тему "Мир профессий", посвященный к Дню Труда.   Цель мероприятия: формирование представлений о мире профессий, воспитание уважительного и доброго отношения к людям разных профессий.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ПРОФОРИЕНТАЦИОННАЯ РАБОТА В ШКОЛЕ</dc:title>
  <dc:creator>UserC07</dc:creator>
  <cp:lastModifiedBy>оса</cp:lastModifiedBy>
  <cp:revision>83</cp:revision>
  <cp:lastPrinted>2022-11-23T10:36:56Z</cp:lastPrinted>
  <dcterms:created xsi:type="dcterms:W3CDTF">2019-04-17T02:56:01Z</dcterms:created>
  <dcterms:modified xsi:type="dcterms:W3CDTF">2022-12-12T07:16:28Z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TC300097049990</vt:lpwstr>
  </property>
</Properties>
</file>