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DE88-C9D0-4D88-AFB5-9E656C80A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46BFE-A9C3-4F04-91E0-40EF6A01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9F65C-6B14-400A-85EB-C6682D20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60501-3B15-4DCF-B8F1-DE02F0A7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59164-5221-4BB8-9B84-7147148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5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BA607-DDBC-4A30-A412-FCB4FA1E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44DB1-CF51-4D7E-8C3C-4D7A68211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44EF6-D7B4-4EDF-8905-ADAA7D62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0272F-DD1D-4BF4-BCE1-063181EC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4C0E2-52CC-4831-96DC-986C301B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BF7596-1789-4042-B895-673FD6DB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22A59-907B-46B5-A864-25265FBAC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1D15B-AB66-4003-A743-FE9FCF7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E3940-DBA2-4639-B40A-86A089A9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F569-9697-4A34-AA20-1C318537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1138A-ECCE-410A-88EA-02F30180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3DB4F-954F-4269-BE57-39E0D0D8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01C5B-B3BC-4EC4-931A-F92401A7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E9208-F7E4-44BE-B9DE-B51AA5F7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65528-E024-4A69-A7EF-97F9EE8E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DCFC-7CFE-429E-98A1-0E56C621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F4E85-3B9C-411B-A0CF-988C2703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DA255-4492-4DCD-A23F-A372F081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8B9B6-7E1A-4937-9B05-E3798ADF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947D5-F86D-43B0-81AE-ABE7F392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1AB2-DDA8-4381-9F12-1DE0394F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72D35-947A-4787-BEEB-DA91FE6BB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45703-7EB7-452D-8DD2-C27F65EFC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7794D-AA56-4368-A23B-589F13B0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6CD79A-0127-4ECE-B6F1-6D497AE3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B1D9C7-87BC-4C5A-8DF1-3EA2D8B6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C575-EA1E-41F8-BF1E-CF7AA5A2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E509DA-6FD8-4627-B41C-F1E99B43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25745B-75C3-4B74-9B53-56B7C082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37262-E2CC-49B8-9B68-51FD2A47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5AD111-032B-480E-8FA0-3CF302319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FFB752-485F-4279-AB6C-7B99A8DE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69045A-8457-44C2-8903-C699823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99B665-0070-44FB-AF61-4C23930B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0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13FB-53CC-49F2-9733-21826B35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84AE73-7994-4B73-A640-EA9E4FAA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4378EC-DF8A-4F7F-A03A-4FAFD43D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9204D4-1D9A-4365-BB53-B929B8B2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5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25E4A-C3ED-4781-A535-C0B0A005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5BA4C1-A19C-4460-8A45-DFDFBA40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6EA72-48E9-456E-B961-14C8CCF3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43645-7986-4CA0-A1F9-E2BDD5BD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04B7A-CBA4-4828-9AB1-04976A4C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7DE298-7B14-4E7C-8271-007798092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52DFA-A0BB-47E5-AA04-95A92126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62748-5368-4570-938B-3534CE2A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F341C-31E1-459D-88E8-ADD88C46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168DD-4647-45D9-9A62-F8A6BEE4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839341-CB56-4A45-81F7-A9D9E1367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DC7564-C172-4B8F-BE62-31119887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DB4CE-DD1E-44B8-B55A-78C13551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A77C0-77E7-4CFA-870B-D6B13B63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40315-6CD7-4A2C-993F-31EE5454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2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382E-1881-4072-9D1E-C89CFAAE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5D440-3D52-4955-8F62-F605B7FF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ED8110-1381-4F04-96D3-578BE289B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E47A-FAF8-47D8-BE7A-441BBD99F8DE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84188-0924-4A97-9D7E-CFF5ADC5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96C9A-BF47-4317-BE56-C945F4AC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28E8-FACF-4406-8A11-4D0FB9A3D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84467-6A3E-42BE-B83F-5517A466A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Балабақшаға электронды</a:t>
            </a:r>
            <a:r>
              <a:rPr lang="ru-RU" dirty="0"/>
              <a:t> </a:t>
            </a:r>
            <a:r>
              <a:rPr lang="ru-RU" dirty="0" err="1"/>
              <a:t>қабылдау тәртібі сыбайлас</a:t>
            </a:r>
            <a:r>
              <a:rPr lang="ru-RU" dirty="0"/>
              <a:t> </a:t>
            </a:r>
            <a:r>
              <a:rPr lang="ru-RU" dirty="0" err="1"/>
              <a:t>жемқорлыққа қарсы күрес тетігі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49AB21-4460-49F2-8C80-89C17C6E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5278" y="5856966"/>
            <a:ext cx="6628659" cy="907819"/>
          </a:xfrm>
        </p:spPr>
        <p:txBody>
          <a:bodyPr/>
          <a:lstStyle/>
          <a:p>
            <a:r>
              <a:rPr lang="ru-RU" dirty="0" err="1"/>
              <a:t>Инновациялар</a:t>
            </a:r>
            <a:r>
              <a:rPr lang="ru-RU" dirty="0"/>
              <a:t> </a:t>
            </a:r>
            <a:r>
              <a:rPr lang="ru-RU" dirty="0" err="1"/>
              <a:t>жөніндегі әдіскер: </a:t>
            </a:r>
            <a:r>
              <a:rPr lang="ru-RU" dirty="0"/>
              <a:t>Рыбакова А.А.</a:t>
            </a:r>
          </a:p>
        </p:txBody>
      </p:sp>
    </p:spTree>
    <p:extLst>
      <p:ext uri="{BB962C8B-B14F-4D97-AF65-F5344CB8AC3E}">
        <p14:creationId xmlns:p14="http://schemas.microsoft.com/office/powerpoint/2010/main" val="237347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3659F-0664-4FA4-A77B-525D817541E3}"/>
              </a:ext>
            </a:extLst>
          </p:cNvPr>
          <p:cNvSpPr txBox="1"/>
          <p:nvPr/>
        </p:nvSpPr>
        <p:spPr>
          <a:xfrm>
            <a:off x="994299" y="409153"/>
            <a:ext cx="10111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Осылайша</a:t>
            </a:r>
            <a:r>
              <a:rPr lang="ru-RU" sz="2000" dirty="0"/>
              <a:t>, </a:t>
            </a:r>
            <a:r>
              <a:rPr lang="ru-RU" sz="2000" dirty="0" err="1"/>
              <a:t>балабақшаға электронды</a:t>
            </a:r>
            <a:r>
              <a:rPr lang="ru-RU" sz="2000" dirty="0"/>
              <a:t> </a:t>
            </a:r>
            <a:r>
              <a:rPr lang="ru-RU" sz="2000" dirty="0" err="1"/>
              <a:t>қабылдау процедурасы</a:t>
            </a:r>
            <a:r>
              <a:rPr lang="ru-RU" sz="2000" dirty="0"/>
              <a:t> </a:t>
            </a:r>
            <a:r>
              <a:rPr lang="ru-RU" sz="2000" dirty="0" err="1"/>
              <a:t>толығымен ашық және әрбір ата-ана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беру </a:t>
            </a:r>
            <a:r>
              <a:rPr lang="ru-RU" sz="2000" dirty="0" err="1"/>
              <a:t>саласында</a:t>
            </a:r>
            <a:r>
              <a:rPr lang="ru-RU" sz="2000" dirty="0"/>
              <a:t> 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тәуекелдеріне </a:t>
            </a:r>
            <a:r>
              <a:rPr lang="ru-RU" sz="2000" dirty="0"/>
              <a:t>тап </a:t>
            </a:r>
            <a:r>
              <a:rPr lang="ru-RU" sz="2000" dirty="0" err="1"/>
              <a:t>болмайтынына</a:t>
            </a:r>
            <a:r>
              <a:rPr lang="ru-RU" sz="2000" dirty="0"/>
              <a:t> </a:t>
            </a:r>
            <a:r>
              <a:rPr lang="ru-RU" sz="2000" dirty="0" err="1"/>
              <a:t>сенімді</a:t>
            </a:r>
            <a:r>
              <a:rPr lang="ru-RU" sz="2000" dirty="0"/>
              <a:t> </a:t>
            </a:r>
            <a:r>
              <a:rPr lang="ru-RU" sz="2000" dirty="0" err="1"/>
              <a:t>екенін</a:t>
            </a:r>
            <a:r>
              <a:rPr lang="ru-RU" sz="2000" dirty="0"/>
              <a:t> </a:t>
            </a:r>
            <a:r>
              <a:rPr lang="ru-RU" sz="2000" dirty="0" err="1"/>
              <a:t>көріп отырмыз</a:t>
            </a:r>
            <a:r>
              <a:rPr lang="ru-RU" sz="2000" dirty="0"/>
              <a:t>. </a:t>
            </a:r>
            <a:r>
              <a:rPr lang="ru-RU" sz="2000" dirty="0" err="1"/>
              <a:t>Сондай-ақ ол</a:t>
            </a:r>
            <a:r>
              <a:rPr lang="ru-RU" sz="2000" dirty="0"/>
              <a:t> </a:t>
            </a:r>
            <a:r>
              <a:rPr lang="ru-RU" sz="2000" dirty="0" err="1"/>
              <a:t>мектепке</a:t>
            </a:r>
            <a:r>
              <a:rPr lang="ru-RU" sz="2000" dirty="0"/>
              <a:t> </a:t>
            </a:r>
            <a:r>
              <a:rPr lang="ru-RU" sz="2000" dirty="0" err="1"/>
              <a:t>дейінгі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беру </a:t>
            </a:r>
            <a:r>
              <a:rPr lang="ru-RU" sz="2000" dirty="0" err="1"/>
              <a:t>ұйымдары</a:t>
            </a:r>
            <a:r>
              <a:rPr lang="ru-RU" sz="2000" dirty="0"/>
              <a:t>, бос </a:t>
            </a:r>
            <a:r>
              <a:rPr lang="ru-RU" sz="2000" dirty="0" err="1"/>
              <a:t>орындар</a:t>
            </a:r>
            <a:r>
              <a:rPr lang="ru-RU" sz="2000" dirty="0"/>
              <a:t> саны, </a:t>
            </a:r>
            <a:r>
              <a:rPr lang="ru-RU" sz="2000" dirty="0" err="1"/>
              <a:t>сондай-ақ өз кезегі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өзін қызықтыратын барлық деректерді</a:t>
            </a:r>
            <a:r>
              <a:rPr lang="ru-RU" sz="2000" dirty="0"/>
              <a:t> </a:t>
            </a:r>
            <a:r>
              <a:rPr lang="ru-RU" sz="2000" dirty="0" err="1"/>
              <a:t>қарау мүмкіндігіне ие</a:t>
            </a:r>
            <a:r>
              <a:rPr lang="ru-RU" sz="2000"/>
              <a:t>.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10025A-C65B-40A2-B193-84EC07BC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6473" r="20630" b="10680"/>
          <a:stretch/>
        </p:blipFill>
        <p:spPr>
          <a:xfrm>
            <a:off x="6161242" y="2196443"/>
            <a:ext cx="4944723" cy="38173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AC2D3-2A86-4C0F-AB80-DAE0817B9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6991" r="19904" b="4595"/>
          <a:stretch/>
        </p:blipFill>
        <p:spPr>
          <a:xfrm>
            <a:off x="994298" y="2196443"/>
            <a:ext cx="4951968" cy="39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3D16B0-4917-4AFF-B137-50A40452FC07}"/>
              </a:ext>
            </a:extLst>
          </p:cNvPr>
          <p:cNvSpPr/>
          <p:nvPr/>
        </p:nvSpPr>
        <p:spPr>
          <a:xfrm>
            <a:off x="5634361" y="3907679"/>
            <a:ext cx="6190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F1320"/>
                </a:solidFill>
              </a:rPr>
              <a:t>«Елдің қауіпсіздігі </a:t>
            </a:r>
            <a:r>
              <a:rPr lang="ru-RU" sz="2000" dirty="0">
                <a:solidFill>
                  <a:srgbClr val="0F1320"/>
                </a:solidFill>
              </a:rPr>
              <a:t>мен </a:t>
            </a:r>
            <a:r>
              <a:rPr lang="ru-RU" sz="2000" dirty="0" err="1">
                <a:solidFill>
                  <a:srgbClr val="0F1320"/>
                </a:solidFill>
              </a:rPr>
              <a:t>халықтың әл-ауқаты сыбайлас</a:t>
            </a:r>
            <a:r>
              <a:rPr lang="ru-RU" sz="2000" dirty="0">
                <a:solidFill>
                  <a:srgbClr val="0F1320"/>
                </a:solidFill>
              </a:rPr>
              <a:t> </a:t>
            </a:r>
            <a:r>
              <a:rPr lang="ru-RU" sz="2000" dirty="0" err="1">
                <a:solidFill>
                  <a:srgbClr val="0F1320"/>
                </a:solidFill>
              </a:rPr>
              <a:t>жемқорлықпен күресте жүйелі әрі тиімді</a:t>
            </a:r>
            <a:r>
              <a:rPr lang="ru-RU" sz="2000" dirty="0">
                <a:solidFill>
                  <a:srgbClr val="0F1320"/>
                </a:solidFill>
              </a:rPr>
              <a:t> </a:t>
            </a:r>
            <a:r>
              <a:rPr lang="ru-RU" sz="2000" dirty="0" err="1">
                <a:solidFill>
                  <a:srgbClr val="0F1320"/>
                </a:solidFill>
              </a:rPr>
              <a:t>шаралардың жүзеге асуына</a:t>
            </a:r>
            <a:r>
              <a:rPr lang="ru-RU" sz="2000" dirty="0">
                <a:solidFill>
                  <a:srgbClr val="0F1320"/>
                </a:solidFill>
              </a:rPr>
              <a:t> </a:t>
            </a:r>
            <a:r>
              <a:rPr lang="ru-RU" sz="2000" dirty="0" err="1">
                <a:solidFill>
                  <a:srgbClr val="0F1320"/>
                </a:solidFill>
              </a:rPr>
              <a:t>байланысты</a:t>
            </a:r>
            <a:r>
              <a:rPr lang="ru-RU" sz="2000" dirty="0">
                <a:solidFill>
                  <a:srgbClr val="0F1320"/>
                </a:solidFill>
              </a:rPr>
              <a:t>»</a:t>
            </a:r>
          </a:p>
          <a:p>
            <a:endParaRPr lang="ru-RU" sz="2000" dirty="0">
              <a:solidFill>
                <a:srgbClr val="0F1320"/>
              </a:solidFill>
            </a:endParaRPr>
          </a:p>
          <a:p>
            <a:pPr algn="r"/>
            <a:r>
              <a:rPr lang="ru-RU" sz="2000" dirty="0">
                <a:solidFill>
                  <a:srgbClr val="0F1320"/>
                </a:solidFill>
              </a:rPr>
              <a:t>Касым – </a:t>
            </a:r>
            <a:r>
              <a:rPr lang="ru-RU" sz="2000" dirty="0" err="1">
                <a:solidFill>
                  <a:srgbClr val="0F1320"/>
                </a:solidFill>
              </a:rPr>
              <a:t>Жомарт</a:t>
            </a:r>
            <a:r>
              <a:rPr lang="ru-RU" sz="2000" dirty="0">
                <a:solidFill>
                  <a:srgbClr val="0F1320"/>
                </a:solidFill>
              </a:rPr>
              <a:t> </a:t>
            </a:r>
            <a:r>
              <a:rPr lang="ru-RU" sz="2000" dirty="0" err="1">
                <a:solidFill>
                  <a:srgbClr val="0F1320"/>
                </a:solidFill>
              </a:rPr>
              <a:t>Кемилович</a:t>
            </a:r>
            <a:r>
              <a:rPr lang="ru-RU" sz="2000" dirty="0">
                <a:solidFill>
                  <a:srgbClr val="0F1320"/>
                </a:solidFill>
              </a:rPr>
              <a:t> Токаев</a:t>
            </a:r>
            <a:endParaRPr lang="ru-RU" sz="2000" dirty="0"/>
          </a:p>
        </p:txBody>
      </p:sp>
      <p:pic>
        <p:nvPicPr>
          <p:cNvPr id="1026" name="Picture 2" descr="https://upload.wikimedia.org/wikipedia/commons/1/13/Kassym-Jomart_Tokayev_%282020-02-01%29.jpg">
            <a:extLst>
              <a:ext uri="{FF2B5EF4-FFF2-40B4-BE49-F238E27FC236}">
                <a16:creationId xmlns:a16="http://schemas.microsoft.com/office/drawing/2014/main" id="{D6B0D23E-6C73-4081-B5EA-E5528907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8" y="471229"/>
            <a:ext cx="4071042" cy="5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B269E-D343-4BB9-9CDA-A8060C283974}"/>
              </a:ext>
            </a:extLst>
          </p:cNvPr>
          <p:cNvSpPr txBox="1"/>
          <p:nvPr/>
        </p:nvSpPr>
        <p:spPr>
          <a:xfrm>
            <a:off x="1370120" y="429943"/>
            <a:ext cx="96115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Қазіргі әлемде </a:t>
            </a:r>
            <a:r>
              <a:rPr lang="ru-RU" sz="2400" dirty="0"/>
              <a:t>«</a:t>
            </a:r>
            <a:r>
              <a:rPr lang="ru-RU" sz="2400" dirty="0" err="1"/>
              <a:t>Сыбайлас</a:t>
            </a:r>
            <a:r>
              <a:rPr lang="ru-RU" sz="2400" dirty="0"/>
              <a:t> </a:t>
            </a:r>
            <a:r>
              <a:rPr lang="ru-RU" sz="2400" dirty="0" err="1"/>
              <a:t>жемқорлық» сөзі жиі</a:t>
            </a:r>
            <a:r>
              <a:rPr lang="ru-RU" sz="2400" dirty="0"/>
              <a:t> </a:t>
            </a:r>
            <a:r>
              <a:rPr lang="ru-RU" sz="2400" dirty="0" err="1"/>
              <a:t>қолданылады.</a:t>
            </a:r>
            <a:r>
              <a:rPr lang="ru-RU" sz="2400" dirty="0"/>
              <a:t> </a:t>
            </a:r>
          </a:p>
          <a:p>
            <a:pPr algn="ctr"/>
            <a:endParaRPr lang="ru-RU" sz="2000" dirty="0"/>
          </a:p>
          <a:p>
            <a:pPr algn="just"/>
            <a:r>
              <a:rPr lang="ru-RU" sz="2000" dirty="0" err="1"/>
              <a:t>Бізде</a:t>
            </a:r>
            <a:r>
              <a:rPr lang="ru-RU" sz="2000" dirty="0"/>
              <a:t> </a:t>
            </a:r>
            <a:r>
              <a:rPr lang="ru-RU" sz="2000" dirty="0" err="1"/>
              <a:t>қандай </a:t>
            </a:r>
            <a:r>
              <a:rPr lang="ru-RU" sz="2000" dirty="0"/>
              <a:t>ой </a:t>
            </a:r>
            <a:r>
              <a:rPr lang="ru-RU" sz="2000" dirty="0" err="1"/>
              <a:t>туындайды</a:t>
            </a:r>
            <a:r>
              <a:rPr lang="ru-RU" sz="2000" dirty="0"/>
              <a:t>? Пара, </a:t>
            </a:r>
            <a:r>
              <a:rPr lang="ru-RU" sz="2000" dirty="0" err="1"/>
              <a:t>парақорлық, алдау</a:t>
            </a:r>
            <a:r>
              <a:rPr lang="ru-RU" sz="2000" dirty="0"/>
              <a:t>, </a:t>
            </a:r>
            <a:r>
              <a:rPr lang="ru-RU" sz="2000" dirty="0" err="1"/>
              <a:t>алаяқтық </a:t>
            </a:r>
            <a:r>
              <a:rPr lang="ru-RU" sz="2000" dirty="0"/>
              <a:t>–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ойға оралады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2015 </a:t>
            </a:r>
            <a:r>
              <a:rPr lang="ru-RU" sz="2000" dirty="0" err="1"/>
              <a:t>жылғы </a:t>
            </a:r>
            <a:r>
              <a:rPr lang="ru-RU" sz="2000" dirty="0"/>
              <a:t>18 </a:t>
            </a:r>
            <a:r>
              <a:rPr lang="ru-RU" sz="2000" dirty="0" err="1"/>
              <a:t>қарашадағы </a:t>
            </a:r>
            <a:r>
              <a:rPr lang="ru-RU" sz="2000" dirty="0"/>
              <a:t>«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жемқорлыққа қарсы іс-қимыл туралы</a:t>
            </a:r>
            <a:r>
              <a:rPr lang="ru-RU" sz="2000" dirty="0"/>
              <a:t>» </a:t>
            </a:r>
            <a:r>
              <a:rPr lang="ru-RU" sz="2000" dirty="0" err="1"/>
              <a:t>Қазақстан Республикасының Заңында ұғымға мынадай</a:t>
            </a:r>
            <a:r>
              <a:rPr lang="ru-RU" sz="2000" dirty="0"/>
              <a:t> </a:t>
            </a:r>
            <a:r>
              <a:rPr lang="ru-RU" sz="2000" dirty="0" err="1"/>
              <a:t>түсініктеме берілген</a:t>
            </a:r>
            <a:r>
              <a:rPr lang="ru-RU" sz="2000" dirty="0"/>
              <a:t>: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«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</a:t>
            </a:r>
            <a:r>
              <a:rPr lang="ru-RU" sz="2000" dirty="0"/>
              <a:t>– </a:t>
            </a:r>
            <a:r>
              <a:rPr lang="ru-RU" sz="2000" dirty="0" err="1"/>
              <a:t>жауапты</a:t>
            </a:r>
            <a:r>
              <a:rPr lang="ru-RU" sz="2000" dirty="0"/>
              <a:t>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лауазымды</a:t>
            </a:r>
            <a:r>
              <a:rPr lang="ru-RU" sz="2000" dirty="0"/>
              <a:t> </a:t>
            </a:r>
            <a:r>
              <a:rPr lang="ru-RU" sz="2000" dirty="0" err="1"/>
              <a:t>атқаратын адамдардың, мемлекеттік</a:t>
            </a:r>
            <a:r>
              <a:rPr lang="ru-RU" sz="2000" dirty="0"/>
              <a:t> </a:t>
            </a:r>
            <a:r>
              <a:rPr lang="ru-RU" sz="2000" dirty="0" err="1"/>
              <a:t>функцияларды</a:t>
            </a:r>
            <a:r>
              <a:rPr lang="ru-RU" sz="2000" dirty="0"/>
              <a:t> </a:t>
            </a:r>
            <a:r>
              <a:rPr lang="ru-RU" sz="2000" dirty="0" err="1"/>
              <a:t>орындауға уәкілеттік берілген</a:t>
            </a:r>
            <a:r>
              <a:rPr lang="ru-RU" sz="2000" dirty="0"/>
              <a:t> </a:t>
            </a:r>
            <a:r>
              <a:rPr lang="ru-RU" sz="2000" dirty="0" err="1"/>
              <a:t>адамдардың, мемлекеттік</a:t>
            </a:r>
            <a:r>
              <a:rPr lang="ru-RU" sz="2000" dirty="0"/>
              <a:t> </a:t>
            </a:r>
            <a:r>
              <a:rPr lang="ru-RU" sz="2000" dirty="0" err="1"/>
              <a:t>функцияларды</a:t>
            </a:r>
            <a:r>
              <a:rPr lang="ru-RU" sz="2000" dirty="0"/>
              <a:t> </a:t>
            </a:r>
            <a:r>
              <a:rPr lang="ru-RU" sz="2000" dirty="0" err="1"/>
              <a:t>орындауға уәкілеттік берілген</a:t>
            </a:r>
            <a:r>
              <a:rPr lang="ru-RU" sz="2000" dirty="0"/>
              <a:t> </a:t>
            </a:r>
            <a:r>
              <a:rPr lang="ru-RU" sz="2000" dirty="0" err="1"/>
              <a:t>тұлғалардың, оларға теңестірілген адамдардың, лауазымды</a:t>
            </a:r>
            <a:r>
              <a:rPr lang="ru-RU" sz="2000" dirty="0"/>
              <a:t> </a:t>
            </a:r>
            <a:r>
              <a:rPr lang="ru-RU" sz="2000" dirty="0" err="1"/>
              <a:t>адамдардың өздерінің лауазымдық </a:t>
            </a:r>
            <a:r>
              <a:rPr lang="ru-RU" sz="2000" dirty="0"/>
              <a:t>(</a:t>
            </a:r>
            <a:r>
              <a:rPr lang="ru-RU" sz="2000" dirty="0" err="1"/>
              <a:t>лауазымды</a:t>
            </a:r>
            <a:r>
              <a:rPr lang="ru-RU" sz="2000" dirty="0"/>
              <a:t>) </a:t>
            </a:r>
            <a:r>
              <a:rPr lang="ru-RU" sz="2000" dirty="0" err="1"/>
              <a:t>өкілеттіктерін және соған байланысты</a:t>
            </a:r>
            <a:r>
              <a:rPr lang="ru-RU" sz="2000" dirty="0"/>
              <a:t> </a:t>
            </a:r>
            <a:r>
              <a:rPr lang="ru-RU" sz="2000" dirty="0" err="1"/>
              <a:t>мүмкіндіктерді жеке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басқа жолмен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мақсатында заңсыз пайдалануы</a:t>
            </a:r>
            <a:r>
              <a:rPr lang="ru-RU" sz="2000" dirty="0"/>
              <a:t>. </a:t>
            </a:r>
            <a:r>
              <a:rPr lang="ru-RU" sz="2000" dirty="0" err="1"/>
              <a:t>өзіне немесе</a:t>
            </a:r>
            <a:r>
              <a:rPr lang="ru-RU" sz="2000" dirty="0"/>
              <a:t> </a:t>
            </a:r>
            <a:r>
              <a:rPr lang="ru-RU" sz="2000" dirty="0" err="1"/>
              <a:t>үшінші тұлғаларға мүліктік (мүліктік емес</a:t>
            </a:r>
            <a:r>
              <a:rPr lang="ru-RU" sz="2000" dirty="0"/>
              <a:t>) </a:t>
            </a:r>
            <a:r>
              <a:rPr lang="ru-RU" sz="2000" dirty="0" err="1"/>
              <a:t>игіліктер</a:t>
            </a:r>
            <a:r>
              <a:rPr lang="ru-RU" sz="2000" dirty="0"/>
              <a:t> мен </a:t>
            </a:r>
            <a:r>
              <a:rPr lang="ru-RU" sz="2000" dirty="0" err="1"/>
              <a:t>артықшылықтар </a:t>
            </a:r>
            <a:r>
              <a:rPr lang="ru-RU" sz="2000" dirty="0"/>
              <a:t>беру, </a:t>
            </a:r>
            <a:r>
              <a:rPr lang="ru-RU" sz="2000" dirty="0" err="1"/>
              <a:t>сондай-ақ жеңілдіктер </a:t>
            </a:r>
            <a:r>
              <a:rPr lang="ru-RU" sz="2000" dirty="0"/>
              <a:t>мен </a:t>
            </a:r>
            <a:r>
              <a:rPr lang="ru-RU" sz="2000" dirty="0" err="1"/>
              <a:t>артықшылықтар </a:t>
            </a:r>
            <a:r>
              <a:rPr lang="ru-RU" sz="2000" dirty="0"/>
              <a:t>беру </a:t>
            </a:r>
            <a:r>
              <a:rPr lang="ru-RU" sz="2000" dirty="0" err="1"/>
              <a:t>арқылы </a:t>
            </a:r>
            <a:r>
              <a:rPr lang="ru-RU" sz="2000" dirty="0"/>
              <a:t>осы </a:t>
            </a:r>
            <a:r>
              <a:rPr lang="ru-RU" sz="2000" dirty="0" err="1"/>
              <a:t>тұлғаларға </a:t>
            </a:r>
            <a:r>
              <a:rPr lang="ru-RU" sz="2000" dirty="0"/>
              <a:t>пара беру;»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676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988C77-609C-4DF4-876D-6CAA1595CB49}"/>
              </a:ext>
            </a:extLst>
          </p:cNvPr>
          <p:cNvSpPr/>
          <p:nvPr/>
        </p:nvSpPr>
        <p:spPr>
          <a:xfrm>
            <a:off x="699855" y="1807838"/>
            <a:ext cx="106324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/>
              <a:t>Сыбайлас</a:t>
            </a:r>
            <a:r>
              <a:rPr lang="ru-RU" sz="2000" b="1" i="1" dirty="0"/>
              <a:t> </a:t>
            </a:r>
            <a:r>
              <a:rPr lang="ru-RU" sz="2000" b="1" i="1" dirty="0" err="1"/>
              <a:t>жемқорлыққа қарсы саясат</a:t>
            </a:r>
            <a:r>
              <a:rPr lang="ru-RU" sz="2000" b="1" i="1" dirty="0"/>
              <a:t> – 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тәуекелдерін төмендетуге, халықтың мемлекеттік</a:t>
            </a:r>
            <a:r>
              <a:rPr lang="ru-RU" sz="2000" dirty="0"/>
              <a:t> </a:t>
            </a:r>
            <a:r>
              <a:rPr lang="ru-RU" sz="2000" dirty="0" err="1"/>
              <a:t>органдардың қызметіне деген</a:t>
            </a:r>
            <a:r>
              <a:rPr lang="ru-RU" sz="2000" dirty="0"/>
              <a:t> </a:t>
            </a:r>
            <a:r>
              <a:rPr lang="ru-RU" sz="2000" dirty="0" err="1"/>
              <a:t>сенімін</a:t>
            </a:r>
            <a:r>
              <a:rPr lang="ru-RU" sz="2000" dirty="0"/>
              <a:t> </a:t>
            </a:r>
            <a:r>
              <a:rPr lang="ru-RU" sz="2000" dirty="0" err="1"/>
              <a:t>арттыруға бағытталған құқықтық, әкімшілік және ұйымдастырушылық шаралар</a:t>
            </a:r>
            <a:r>
              <a:rPr lang="ru-RU" sz="2000" dirty="0"/>
              <a:t> </a:t>
            </a:r>
            <a:r>
              <a:rPr lang="ru-RU" sz="2000" dirty="0" err="1"/>
              <a:t>және </a:t>
            </a:r>
            <a:r>
              <a:rPr lang="ru-RU" sz="2000" dirty="0"/>
              <a:t>осы </a:t>
            </a:r>
            <a:r>
              <a:rPr lang="ru-RU" sz="2000" dirty="0" err="1"/>
              <a:t>Заңға сәйкес өзге </a:t>
            </a:r>
            <a:r>
              <a:rPr lang="ru-RU" sz="2000" dirty="0"/>
              <a:t>де </a:t>
            </a:r>
            <a:r>
              <a:rPr lang="ru-RU" sz="2000" dirty="0" err="1"/>
              <a:t>шаралар</a:t>
            </a:r>
            <a:r>
              <a:rPr lang="ru-RU" sz="2000" dirty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/>
              <a:t>Сыбайлас</a:t>
            </a:r>
            <a:r>
              <a:rPr lang="ru-RU" sz="2000" b="1" i="1" dirty="0"/>
              <a:t> </a:t>
            </a:r>
            <a:r>
              <a:rPr lang="ru-RU" sz="2000" b="1" i="1" dirty="0" err="1"/>
              <a:t>жемқорлыққа қарсы шектеулер</a:t>
            </a:r>
            <a:r>
              <a:rPr lang="ru-RU" sz="2000" b="1" i="1" dirty="0"/>
              <a:t> – </a:t>
            </a:r>
            <a:r>
              <a:rPr lang="ru-RU" sz="2000" dirty="0"/>
              <a:t>осы </a:t>
            </a:r>
            <a:r>
              <a:rPr lang="ru-RU" sz="2000" dirty="0" err="1"/>
              <a:t>Заңда белгіленген</a:t>
            </a:r>
            <a:r>
              <a:rPr lang="ru-RU" sz="2000" dirty="0"/>
              <a:t> </a:t>
            </a:r>
            <a:r>
              <a:rPr lang="ru-RU" sz="2000" dirty="0" err="1"/>
              <a:t>және 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құқық бұзушылықтардың алдын</a:t>
            </a:r>
            <a:r>
              <a:rPr lang="ru-RU" sz="2000" dirty="0"/>
              <a:t> </a:t>
            </a:r>
            <a:r>
              <a:rPr lang="ru-RU" sz="2000" dirty="0" err="1"/>
              <a:t>алуға бағытталған шектеулер</a:t>
            </a:r>
            <a:r>
              <a:rPr lang="ru-RU" sz="2000" dirty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/>
              <a:t>Сыбайлас</a:t>
            </a:r>
            <a:r>
              <a:rPr lang="ru-RU" sz="2000" b="1" i="1" dirty="0"/>
              <a:t> </a:t>
            </a:r>
            <a:r>
              <a:rPr lang="ru-RU" sz="2000" b="1" i="1" dirty="0" err="1"/>
              <a:t>жемқорлыққа қарсы іс-қимыл </a:t>
            </a:r>
            <a:r>
              <a:rPr lang="ru-RU" sz="2000" b="1" i="1" dirty="0"/>
              <a:t>– 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жемқорлыққа қарсы іс-қимыл субъектілерінің өз өкілеттіктері шегінде</a:t>
            </a:r>
            <a:r>
              <a:rPr lang="ru-RU" sz="2000" dirty="0"/>
              <a:t> 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жемқорлықтың алдын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, </a:t>
            </a:r>
            <a:r>
              <a:rPr lang="ru-RU" sz="2000" dirty="0" err="1"/>
              <a:t>оның ішінде</a:t>
            </a:r>
            <a:r>
              <a:rPr lang="ru-RU" sz="2000" dirty="0"/>
              <a:t> </a:t>
            </a:r>
            <a:r>
              <a:rPr lang="ru-RU" sz="2000" dirty="0" err="1"/>
              <a:t>қоғамда 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жемқорлыққа қарсы мәдениетті қалыптастыру, 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құқық бұзушылықтар жасауға ықпал ететін</a:t>
            </a:r>
            <a:r>
              <a:rPr lang="ru-RU" sz="2000" dirty="0"/>
              <a:t> </a:t>
            </a:r>
            <a:r>
              <a:rPr lang="ru-RU" sz="2000" dirty="0" err="1"/>
              <a:t>себептер</a:t>
            </a:r>
            <a:r>
              <a:rPr lang="ru-RU" sz="2000" dirty="0"/>
              <a:t> мен </a:t>
            </a:r>
            <a:r>
              <a:rPr lang="ru-RU" sz="2000" dirty="0" err="1"/>
              <a:t>жағдайларды анықтау және жою</a:t>
            </a:r>
            <a:r>
              <a:rPr lang="ru-RU" sz="2000" dirty="0"/>
              <a:t>, </a:t>
            </a:r>
            <a:r>
              <a:rPr lang="ru-RU" sz="2000" dirty="0" err="1"/>
              <a:t>сондай-ақ 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жемқорлықтың алдын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, </a:t>
            </a:r>
            <a:r>
              <a:rPr lang="ru-RU" sz="2000" dirty="0" err="1"/>
              <a:t>құқық бұзушылықтарды анықтау</a:t>
            </a:r>
            <a:r>
              <a:rPr lang="ru-RU" sz="2000" dirty="0"/>
              <a:t>, </a:t>
            </a:r>
            <a:r>
              <a:rPr lang="ru-RU" sz="2000" dirty="0" err="1"/>
              <a:t>жолын</a:t>
            </a:r>
            <a:r>
              <a:rPr lang="ru-RU" sz="2000" dirty="0"/>
              <a:t> </a:t>
            </a:r>
            <a:r>
              <a:rPr lang="ru-RU" sz="2000" dirty="0" err="1"/>
              <a:t>кесу</a:t>
            </a:r>
            <a:r>
              <a:rPr lang="ru-RU" sz="2000" dirty="0"/>
              <a:t>, </a:t>
            </a:r>
            <a:r>
              <a:rPr lang="ru-RU" sz="2000" dirty="0" err="1"/>
              <a:t>ашу</a:t>
            </a:r>
            <a:r>
              <a:rPr lang="ru-RU" sz="2000" dirty="0"/>
              <a:t> </a:t>
            </a:r>
            <a:r>
              <a:rPr lang="ru-RU" sz="2000" dirty="0" err="1"/>
              <a:t>және тергеу</a:t>
            </a:r>
            <a:r>
              <a:rPr lang="ru-RU" sz="2000" dirty="0"/>
              <a:t> </a:t>
            </a:r>
            <a:r>
              <a:rPr lang="ru-RU" sz="2000" dirty="0" err="1"/>
              <a:t>және олардың зардаптарын</a:t>
            </a:r>
            <a:r>
              <a:rPr lang="ru-RU" sz="2000" dirty="0"/>
              <a:t> </a:t>
            </a:r>
            <a:r>
              <a:rPr lang="ru-RU" sz="2000" dirty="0" err="1"/>
              <a:t>жою</a:t>
            </a:r>
            <a:r>
              <a:rPr lang="ru-RU" sz="2000" dirty="0"/>
              <a:t> </a:t>
            </a:r>
            <a:r>
              <a:rPr lang="ru-RU" sz="2000" dirty="0" err="1"/>
              <a:t>жөніндегі қызметі</a:t>
            </a:r>
            <a:r>
              <a:rPr lang="ru-RU" sz="2000" dirty="0"/>
              <a:t>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CE8C24-DDFC-4F20-9C48-4AB9CADC3650}"/>
              </a:ext>
            </a:extLst>
          </p:cNvPr>
          <p:cNvSpPr/>
          <p:nvPr/>
        </p:nvSpPr>
        <p:spPr>
          <a:xfrm>
            <a:off x="593324" y="364258"/>
            <a:ext cx="10845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E74C3C"/>
                </a:solidFill>
                <a:latin typeface="+mj-lt"/>
              </a:rPr>
              <a:t>      </a:t>
            </a:r>
            <a:r>
              <a:rPr lang="ru-RU" sz="2400" dirty="0"/>
              <a:t> Осы </a:t>
            </a:r>
            <a:r>
              <a:rPr lang="ru-RU" sz="2400" dirty="0" err="1"/>
              <a:t>Заң сыбайлас</a:t>
            </a:r>
            <a:r>
              <a:rPr lang="ru-RU" sz="2400" dirty="0"/>
              <a:t> </a:t>
            </a:r>
            <a:r>
              <a:rPr lang="ru-RU" sz="2400" dirty="0" err="1"/>
              <a:t>жемқорлыққа қарсы іс-қимыл саласындағы қоғамдық қатынастарды реттейді</a:t>
            </a:r>
            <a:r>
              <a:rPr lang="ru-RU" sz="2400" dirty="0"/>
              <a:t> </a:t>
            </a:r>
            <a:r>
              <a:rPr lang="ru-RU" sz="2400" dirty="0" err="1"/>
              <a:t>және Қазақстан Республикасының сыбайлас</a:t>
            </a:r>
            <a:r>
              <a:rPr lang="ru-RU" sz="2400" dirty="0"/>
              <a:t> </a:t>
            </a:r>
            <a:r>
              <a:rPr lang="ru-RU" sz="2400" dirty="0" err="1"/>
              <a:t>жемқорлыққа қарсы саясатын</a:t>
            </a:r>
            <a:r>
              <a:rPr lang="ru-RU" sz="2400" dirty="0"/>
              <a:t> </a:t>
            </a:r>
            <a:r>
              <a:rPr lang="ru-RU" sz="2400" dirty="0" err="1"/>
              <a:t>іске</a:t>
            </a:r>
            <a:r>
              <a:rPr lang="ru-RU" sz="2400" dirty="0"/>
              <a:t> </a:t>
            </a:r>
            <a:r>
              <a:rPr lang="ru-RU" sz="2400" dirty="0" err="1"/>
              <a:t>асыруға бағытталған</a:t>
            </a:r>
            <a:r>
              <a:rPr lang="ru-RU" sz="2400" dirty="0"/>
              <a:t>..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00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084EA-6241-49EF-9C21-2DBD3F2EA8C7}"/>
              </a:ext>
            </a:extLst>
          </p:cNvPr>
          <p:cNvSpPr/>
          <p:nvPr/>
        </p:nvSpPr>
        <p:spPr>
          <a:xfrm>
            <a:off x="1334610" y="628965"/>
            <a:ext cx="95227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181818"/>
                </a:solidFill>
              </a:rPr>
              <a:t>Білім</a:t>
            </a:r>
            <a:r>
              <a:rPr lang="ru-RU" sz="2000" dirty="0">
                <a:solidFill>
                  <a:srgbClr val="181818"/>
                </a:solidFill>
              </a:rPr>
              <a:t> беру </a:t>
            </a:r>
            <a:r>
              <a:rPr lang="ru-RU" sz="2000" dirty="0" err="1">
                <a:solidFill>
                  <a:srgbClr val="181818"/>
                </a:solidFill>
              </a:rPr>
              <a:t>саласындағы сыбайлас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жемқорлыққа қарсы күрестің негізгі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әдістерінің бірі</a:t>
            </a:r>
            <a:r>
              <a:rPr lang="ru-RU" sz="2000" dirty="0">
                <a:solidFill>
                  <a:srgbClr val="181818"/>
                </a:solidFill>
              </a:rPr>
              <a:t> – </a:t>
            </a:r>
            <a:r>
              <a:rPr lang="ru-RU" sz="2000" dirty="0" err="1">
                <a:solidFill>
                  <a:srgbClr val="181818"/>
                </a:solidFill>
              </a:rPr>
              <a:t>толық ашықтықты және сыбайлас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жемқорлық тәуекелдерінің туындау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мүмкіндігінің болмауын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қамтамасыз ететін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автоматтандыру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болып</a:t>
            </a:r>
            <a:r>
              <a:rPr lang="ru-RU" sz="2000" dirty="0">
                <a:solidFill>
                  <a:srgbClr val="181818"/>
                </a:solidFill>
              </a:rPr>
              <a:t> </a:t>
            </a:r>
            <a:r>
              <a:rPr lang="ru-RU" sz="2000" dirty="0" err="1">
                <a:solidFill>
                  <a:srgbClr val="181818"/>
                </a:solidFill>
              </a:rPr>
              <a:t>табылады</a:t>
            </a:r>
            <a:r>
              <a:rPr lang="ru-RU" sz="2000" dirty="0">
                <a:solidFill>
                  <a:srgbClr val="181818"/>
                </a:solidFill>
              </a:rPr>
              <a:t>. </a:t>
            </a:r>
          </a:p>
          <a:p>
            <a:pPr algn="just"/>
            <a:endParaRPr lang="ru-RU" sz="2000" dirty="0">
              <a:solidFill>
                <a:srgbClr val="181818"/>
              </a:solidFill>
            </a:endParaRPr>
          </a:p>
          <a:p>
            <a:pPr algn="just"/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тәуекелдерін және ата-аналарға балабақшадан ақшаға орын</a:t>
            </a:r>
            <a:r>
              <a:rPr lang="ru-RU" sz="2000" dirty="0"/>
              <a:t> </a:t>
            </a:r>
            <a:r>
              <a:rPr lang="ru-RU" sz="2000" dirty="0" err="1"/>
              <a:t>алуды</a:t>
            </a:r>
            <a:r>
              <a:rPr lang="ru-RU" sz="2000" dirty="0"/>
              <a:t> </a:t>
            </a:r>
            <a:r>
              <a:rPr lang="ru-RU" sz="2000" dirty="0" err="1"/>
              <a:t>ұсынған баланы</a:t>
            </a:r>
            <a:r>
              <a:rPr lang="ru-RU" sz="2000" dirty="0"/>
              <a:t> </a:t>
            </a:r>
            <a:r>
              <a:rPr lang="ru-RU" sz="2000" dirty="0" err="1"/>
              <a:t>балабақшаға орналастыруға көмектесетін алаяқтардың қатысуын жою</a:t>
            </a:r>
            <a:r>
              <a:rPr lang="ru-RU" sz="2000" dirty="0"/>
              <a:t> </a:t>
            </a:r>
            <a:r>
              <a:rPr lang="ru-RU" sz="2000" dirty="0" err="1"/>
              <a:t>мақсатында жаңа </a:t>
            </a:r>
            <a:r>
              <a:rPr lang="ru-RU" sz="2000" dirty="0"/>
              <a:t>«</a:t>
            </a:r>
            <a:r>
              <a:rPr lang="en-US" sz="2000" dirty="0"/>
              <a:t>INDIGO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 err="1"/>
              <a:t>жүйесі іске</a:t>
            </a:r>
            <a:r>
              <a:rPr lang="ru-RU" sz="2000" dirty="0"/>
              <a:t> </a:t>
            </a:r>
            <a:r>
              <a:rPr lang="ru-RU" sz="2000" dirty="0" err="1"/>
              <a:t>қосылды.</a:t>
            </a:r>
            <a:endParaRPr lang="ru-RU" sz="2000" dirty="0"/>
          </a:p>
          <a:p>
            <a:pPr algn="just"/>
            <a:endParaRPr lang="ru-RU" sz="2000" b="1" dirty="0"/>
          </a:p>
          <a:p>
            <a:pPr algn="just"/>
            <a:r>
              <a:rPr lang="en-US" sz="2000" dirty="0"/>
              <a:t>«INDIGO» – </a:t>
            </a:r>
            <a:r>
              <a:rPr lang="ru-RU" sz="2000" dirty="0" err="1"/>
              <a:t>мектепке</a:t>
            </a:r>
            <a:r>
              <a:rPr lang="ru-RU" sz="2000" dirty="0"/>
              <a:t> </a:t>
            </a:r>
            <a:r>
              <a:rPr lang="ru-RU" sz="2000" dirty="0" err="1"/>
              <a:t>дейінгі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</a:t>
            </a:r>
            <a:r>
              <a:rPr lang="ru-RU" sz="2000" dirty="0" err="1"/>
              <a:t>берудің барлық ортасының жұмысын қамтамасыз ететін</a:t>
            </a:r>
            <a:r>
              <a:rPr lang="ru-RU" sz="2000" dirty="0"/>
              <a:t> </a:t>
            </a:r>
            <a:r>
              <a:rPr lang="ru-RU" sz="2000" dirty="0" err="1"/>
              <a:t>кешенді</a:t>
            </a:r>
            <a:r>
              <a:rPr lang="ru-RU" sz="2000" dirty="0"/>
              <a:t> </a:t>
            </a:r>
            <a:r>
              <a:rPr lang="en-US" sz="2000" dirty="0"/>
              <a:t>ERP </a:t>
            </a:r>
            <a:r>
              <a:rPr lang="ru-RU" sz="2000" dirty="0" err="1"/>
              <a:t>жүйесі.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балабақшалардың жұмыс істеуіне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барлық негізгі</a:t>
            </a:r>
            <a:r>
              <a:rPr lang="ru-RU" sz="2000" dirty="0"/>
              <a:t> </a:t>
            </a:r>
            <a:r>
              <a:rPr lang="ru-RU" sz="2000" dirty="0" err="1"/>
              <a:t>процестерді</a:t>
            </a:r>
            <a:r>
              <a:rPr lang="ru-RU" sz="2000" dirty="0"/>
              <a:t> </a:t>
            </a:r>
            <a:r>
              <a:rPr lang="ru-RU" sz="2000" dirty="0" err="1"/>
              <a:t>автоматтандырады</a:t>
            </a:r>
            <a:r>
              <a:rPr lang="ru-RU" sz="2000" dirty="0"/>
              <a:t>. </a:t>
            </a:r>
            <a:r>
              <a:rPr lang="ru-RU" sz="2000" dirty="0" err="1"/>
              <a:t>Олар</a:t>
            </a:r>
            <a:r>
              <a:rPr lang="ru-RU" sz="2000" dirty="0"/>
              <a:t> – </a:t>
            </a:r>
            <a:r>
              <a:rPr lang="ru-RU" sz="2000" dirty="0" err="1"/>
              <a:t>баланы</a:t>
            </a:r>
            <a:r>
              <a:rPr lang="ru-RU" sz="2000" dirty="0"/>
              <a:t> </a:t>
            </a:r>
            <a:r>
              <a:rPr lang="ru-RU" sz="2000" dirty="0" err="1"/>
              <a:t>кезекке</a:t>
            </a:r>
            <a:r>
              <a:rPr lang="ru-RU" sz="2000" dirty="0"/>
              <a:t> </a:t>
            </a:r>
            <a:r>
              <a:rPr lang="ru-RU" sz="2000" dirty="0" err="1"/>
              <a:t>қою, балабақшаға қабылдау, орын</a:t>
            </a:r>
            <a:r>
              <a:rPr lang="ru-RU" sz="2000" dirty="0"/>
              <a:t> </a:t>
            </a:r>
            <a:r>
              <a:rPr lang="ru-RU" sz="2000" dirty="0" err="1"/>
              <a:t>ауыстыру</a:t>
            </a:r>
            <a:r>
              <a:rPr lang="ru-RU" sz="2000" dirty="0"/>
              <a:t>, </a:t>
            </a:r>
            <a:r>
              <a:rPr lang="ru-RU" sz="2000" dirty="0" err="1"/>
              <a:t>жан</a:t>
            </a:r>
            <a:r>
              <a:rPr lang="ru-RU" sz="2000" dirty="0"/>
              <a:t> </a:t>
            </a:r>
            <a:r>
              <a:rPr lang="ru-RU" sz="2000" dirty="0" err="1"/>
              <a:t>басына</a:t>
            </a:r>
            <a:r>
              <a:rPr lang="ru-RU" sz="2000" dirty="0"/>
              <a:t> </a:t>
            </a:r>
            <a:r>
              <a:rPr lang="ru-RU" sz="2000" dirty="0" err="1"/>
              <a:t>шаққандағы қаржыландыру есебі</a:t>
            </a:r>
            <a:r>
              <a:rPr lang="ru-RU" sz="2000" dirty="0"/>
              <a:t>, </a:t>
            </a:r>
            <a:r>
              <a:rPr lang="ru-RU" sz="2000" dirty="0" err="1"/>
              <a:t>балалардың электронды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істерін</a:t>
            </a:r>
            <a:r>
              <a:rPr lang="ru-RU" sz="2000" dirty="0"/>
              <a:t> </a:t>
            </a:r>
            <a:r>
              <a:rPr lang="ru-RU" sz="2000" dirty="0" err="1"/>
              <a:t>жүргізу, балалардың сабаққа қатысуын есепке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.</a:t>
            </a:r>
            <a:endParaRPr lang="ru-RU" sz="2000" b="1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601369-AC7B-4874-8CE0-11DC6E0984C0}"/>
              </a:ext>
            </a:extLst>
          </p:cNvPr>
          <p:cNvSpPr/>
          <p:nvPr/>
        </p:nvSpPr>
        <p:spPr>
          <a:xfrm>
            <a:off x="508985" y="325294"/>
            <a:ext cx="995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Қазіргі уақытта </a:t>
            </a:r>
            <a:r>
              <a:rPr lang="ru-RU" sz="2000" dirty="0"/>
              <a:t>«</a:t>
            </a:r>
            <a:r>
              <a:rPr lang="ru-RU" sz="2000" dirty="0" err="1"/>
              <a:t>Мектепке</a:t>
            </a:r>
            <a:r>
              <a:rPr lang="ru-RU" sz="2000" dirty="0"/>
              <a:t> </a:t>
            </a:r>
            <a:r>
              <a:rPr lang="ru-RU" sz="2000" dirty="0" err="1"/>
              <a:t>дейінгі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беру </a:t>
            </a:r>
            <a:r>
              <a:rPr lang="ru-RU" sz="2000" dirty="0" err="1"/>
              <a:t>ұйымдарына құжаттарды қабылдау және балаларды</a:t>
            </a:r>
            <a:r>
              <a:rPr lang="ru-RU" sz="2000" dirty="0"/>
              <a:t> </a:t>
            </a:r>
            <a:r>
              <a:rPr lang="ru-RU" sz="2000" dirty="0" err="1"/>
              <a:t>қабылдау</a:t>
            </a:r>
            <a:r>
              <a:rPr lang="ru-RU" sz="2000" dirty="0"/>
              <a:t>» </a:t>
            </a:r>
            <a:r>
              <a:rPr lang="ru-RU" sz="2000" dirty="0" err="1"/>
              <a:t>толығымен электронды</a:t>
            </a:r>
            <a:r>
              <a:rPr lang="ru-RU" sz="2000" dirty="0"/>
              <a:t> </a:t>
            </a:r>
            <a:r>
              <a:rPr lang="ru-RU" sz="2000" dirty="0" err="1"/>
              <a:t>форматқа көшіріліп</a:t>
            </a:r>
            <a:r>
              <a:rPr lang="ru-RU" sz="2000" dirty="0"/>
              <a:t>, </a:t>
            </a:r>
            <a:r>
              <a:rPr lang="ru-RU" sz="2000" dirty="0" err="1"/>
              <a:t>сыбайлас</a:t>
            </a:r>
            <a:r>
              <a:rPr lang="ru-RU" sz="2000" dirty="0"/>
              <a:t> </a:t>
            </a:r>
            <a:r>
              <a:rPr lang="ru-RU" sz="2000" dirty="0" err="1"/>
              <a:t>жемқорлық тәуекелдерін толығымен жоятын</a:t>
            </a:r>
            <a:r>
              <a:rPr lang="ru-RU" sz="2000" dirty="0"/>
              <a:t> «</a:t>
            </a:r>
            <a:r>
              <a:rPr lang="en-US" sz="2000" dirty="0"/>
              <a:t>INDIGO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 err="1"/>
              <a:t>ақпараттық жүйесі арқылы халыққа ұсынылуда.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Сіз</a:t>
            </a:r>
            <a:r>
              <a:rPr lang="ru-RU" sz="2000" dirty="0"/>
              <a:t> </a:t>
            </a:r>
            <a:r>
              <a:rPr lang="en-US" sz="2000" dirty="0"/>
              <a:t>indigo24.kz </a:t>
            </a:r>
            <a:r>
              <a:rPr lang="ru-RU" sz="2000" dirty="0"/>
              <a:t>сайты </a:t>
            </a:r>
            <a:r>
              <a:rPr lang="ru-RU" sz="2000" dirty="0" err="1"/>
              <a:t>арқылы </a:t>
            </a:r>
            <a:r>
              <a:rPr lang="ru-RU" sz="2000" dirty="0"/>
              <a:t>осы </a:t>
            </a:r>
            <a:r>
              <a:rPr lang="ru-RU" sz="2000" dirty="0" err="1"/>
              <a:t>жүйеден тауып</a:t>
            </a:r>
            <a:r>
              <a:rPr lang="ru-RU" sz="2000" dirty="0"/>
              <a:t>, </a:t>
            </a:r>
            <a:r>
              <a:rPr lang="ru-RU" sz="2000" dirty="0" err="1"/>
              <a:t>тіркеле</a:t>
            </a:r>
            <a:r>
              <a:rPr lang="ru-RU" sz="2000" dirty="0"/>
              <a:t> </a:t>
            </a:r>
            <a:r>
              <a:rPr lang="ru-RU" sz="2000" dirty="0" err="1"/>
              <a:t>аласыз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093D6-41C2-4535-8701-F35EB0450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86" t="6732" r="9891" b="4742"/>
          <a:stretch/>
        </p:blipFill>
        <p:spPr>
          <a:xfrm>
            <a:off x="5930281" y="2572063"/>
            <a:ext cx="5218227" cy="3304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30285-4EC8-438C-8169-74188CE5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427" t="6472" r="9867" b="5890"/>
          <a:stretch/>
        </p:blipFill>
        <p:spPr>
          <a:xfrm>
            <a:off x="676181" y="2572063"/>
            <a:ext cx="5015884" cy="3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4FBBE1-C77D-43F6-87AC-49347248B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2" t="6343" r="14849" b="16635"/>
          <a:stretch/>
        </p:blipFill>
        <p:spPr>
          <a:xfrm>
            <a:off x="6171763" y="1784409"/>
            <a:ext cx="5388745" cy="3453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9340B-DA36-4696-AAF1-EA7BF378F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8" t="6518" r="14628" b="17920"/>
          <a:stretch/>
        </p:blipFill>
        <p:spPr>
          <a:xfrm>
            <a:off x="631492" y="754601"/>
            <a:ext cx="5388746" cy="3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B2B8D0-75EF-4DD5-9A3D-3C1DD2F6EC9D}"/>
              </a:ext>
            </a:extLst>
          </p:cNvPr>
          <p:cNvSpPr/>
          <p:nvPr/>
        </p:nvSpPr>
        <p:spPr>
          <a:xfrm>
            <a:off x="943992" y="389268"/>
            <a:ext cx="98956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212529"/>
                </a:solidFill>
              </a:rPr>
              <a:t>Indigo </a:t>
            </a:r>
            <a:r>
              <a:rPr lang="ru-RU" sz="2000" b="1" dirty="0" err="1">
                <a:solidFill>
                  <a:srgbClr val="212529"/>
                </a:solidFill>
              </a:rPr>
              <a:t>арқылы кезекке</a:t>
            </a:r>
            <a:r>
              <a:rPr lang="ru-RU" sz="2000" b="1" dirty="0">
                <a:solidFill>
                  <a:srgbClr val="212529"/>
                </a:solidFill>
              </a:rPr>
              <a:t> </a:t>
            </a:r>
            <a:r>
              <a:rPr lang="ru-RU" sz="2000" b="1" dirty="0" err="1">
                <a:solidFill>
                  <a:srgbClr val="212529"/>
                </a:solidFill>
              </a:rPr>
              <a:t>тұруға қалай өтініш бере</a:t>
            </a:r>
            <a:r>
              <a:rPr lang="ru-RU" sz="2000" b="1" dirty="0">
                <a:solidFill>
                  <a:srgbClr val="212529"/>
                </a:solidFill>
              </a:rPr>
              <a:t> </a:t>
            </a:r>
            <a:r>
              <a:rPr lang="ru-RU" sz="2000" b="1" dirty="0" err="1">
                <a:solidFill>
                  <a:srgbClr val="212529"/>
                </a:solidFill>
              </a:rPr>
              <a:t>аламын</a:t>
            </a:r>
            <a:r>
              <a:rPr lang="ru-RU" sz="2000" b="1" dirty="0">
                <a:solidFill>
                  <a:srgbClr val="212529"/>
                </a:solidFill>
              </a:rPr>
              <a:t>?</a:t>
            </a:r>
          </a:p>
          <a:p>
            <a:pPr algn="just"/>
            <a:r>
              <a:rPr lang="en-US" sz="2000" dirty="0">
                <a:solidFill>
                  <a:srgbClr val="212529"/>
                </a:solidFill>
              </a:rPr>
              <a:t>Indigo </a:t>
            </a:r>
            <a:r>
              <a:rPr lang="ru-RU" sz="2000" dirty="0" err="1">
                <a:solidFill>
                  <a:srgbClr val="212529"/>
                </a:solidFill>
              </a:rPr>
              <a:t>жүйесі арқылы кезекке</a:t>
            </a:r>
            <a:r>
              <a:rPr lang="ru-RU" sz="2000" dirty="0">
                <a:solidFill>
                  <a:srgbClr val="212529"/>
                </a:solidFill>
              </a:rPr>
              <a:t> </a:t>
            </a:r>
            <a:r>
              <a:rPr lang="ru-RU" sz="2000" dirty="0" err="1">
                <a:solidFill>
                  <a:srgbClr val="212529"/>
                </a:solidFill>
              </a:rPr>
              <a:t>тұруға өтініш </a:t>
            </a:r>
            <a:r>
              <a:rPr lang="ru-RU" sz="2000" dirty="0">
                <a:solidFill>
                  <a:srgbClr val="212529"/>
                </a:solidFill>
              </a:rPr>
              <a:t>беру </a:t>
            </a:r>
            <a:r>
              <a:rPr lang="ru-RU" sz="2000" dirty="0" err="1">
                <a:solidFill>
                  <a:srgbClr val="212529"/>
                </a:solidFill>
              </a:rPr>
              <a:t>үшін жүйенің веб-порталына</a:t>
            </a:r>
            <a:r>
              <a:rPr lang="ru-RU" sz="2000" dirty="0">
                <a:solidFill>
                  <a:srgbClr val="212529"/>
                </a:solidFill>
              </a:rPr>
              <a:t> </a:t>
            </a:r>
            <a:r>
              <a:rPr lang="ru-RU" sz="2000" dirty="0" err="1">
                <a:solidFill>
                  <a:srgbClr val="212529"/>
                </a:solidFill>
              </a:rPr>
              <a:t>өтіп</a:t>
            </a:r>
            <a:r>
              <a:rPr lang="ru-RU" sz="2000" dirty="0">
                <a:solidFill>
                  <a:srgbClr val="212529"/>
                </a:solidFill>
              </a:rPr>
              <a:t>, </a:t>
            </a:r>
            <a:r>
              <a:rPr lang="ru-RU" sz="2000" dirty="0" err="1">
                <a:solidFill>
                  <a:srgbClr val="212529"/>
                </a:solidFill>
              </a:rPr>
              <a:t>аймақты таңдау керек</a:t>
            </a:r>
            <a:r>
              <a:rPr lang="ru-RU" sz="2000" dirty="0">
                <a:solidFill>
                  <a:srgbClr val="212529"/>
                </a:solidFill>
              </a:rPr>
              <a:t>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en-US" sz="2000" dirty="0"/>
              <a:t>Indigo </a:t>
            </a:r>
            <a:r>
              <a:rPr lang="ru-RU" sz="2000" dirty="0" err="1"/>
              <a:t>электрондық қосымшасын толтыру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:</a:t>
            </a:r>
          </a:p>
          <a:p>
            <a:pPr algn="just">
              <a:buFontTx/>
              <a:buChar char="-"/>
            </a:pPr>
            <a:r>
              <a:rPr lang="ru-RU" sz="2000" dirty="0" err="1"/>
              <a:t>өтініш берушінің байланыс</a:t>
            </a:r>
            <a:r>
              <a:rPr lang="ru-RU" sz="2000" dirty="0"/>
              <a:t> </a:t>
            </a:r>
            <a:r>
              <a:rPr lang="ru-RU" sz="2000" dirty="0" err="1"/>
              <a:t>деректерін</a:t>
            </a:r>
            <a:r>
              <a:rPr lang="ru-RU" sz="2000" dirty="0"/>
              <a:t> </a:t>
            </a:r>
            <a:r>
              <a:rPr lang="ru-RU" sz="2000" dirty="0" err="1"/>
              <a:t>талап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 err="1"/>
              <a:t>өтініш беруші</a:t>
            </a:r>
            <a:r>
              <a:rPr lang="ru-RU" sz="2000" dirty="0"/>
              <a:t> мен </a:t>
            </a:r>
            <a:r>
              <a:rPr lang="ru-RU" sz="2000" dirty="0" err="1"/>
              <a:t>баланы</a:t>
            </a:r>
            <a:r>
              <a:rPr lang="ru-RU" sz="2000" dirty="0"/>
              <a:t> </a:t>
            </a:r>
            <a:r>
              <a:rPr lang="ru-RU" sz="2000" dirty="0" err="1"/>
              <a:t>анықтайды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жеңілдіктерді анықтауды жүзеге асыру</a:t>
            </a:r>
            <a:r>
              <a:rPr lang="ru-RU" sz="2000" dirty="0"/>
              <a:t>;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электрондық хабарландырулар</a:t>
            </a:r>
            <a:r>
              <a:rPr lang="ru-RU" sz="2000" dirty="0"/>
              <a:t> </a:t>
            </a:r>
            <a:r>
              <a:rPr lang="ru-RU" sz="2000" dirty="0" err="1"/>
              <a:t>үшін параметрлерді</a:t>
            </a:r>
            <a:r>
              <a:rPr lang="ru-RU" sz="2000" dirty="0"/>
              <a:t> </a:t>
            </a:r>
            <a:r>
              <a:rPr lang="ru-RU" sz="2000" dirty="0" err="1"/>
              <a:t>көрсетуді ұсынады.</a:t>
            </a:r>
            <a:endParaRPr lang="ru-RU" sz="2000" dirty="0"/>
          </a:p>
          <a:p>
            <a:pPr algn="just"/>
            <a:endParaRPr lang="ru-RU" sz="2000" dirty="0"/>
          </a:p>
          <a:p>
            <a:endParaRPr lang="ru-RU" sz="2000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13A8D-507F-4B26-8FD9-8BD1599432C5}"/>
              </a:ext>
            </a:extLst>
          </p:cNvPr>
          <p:cNvSpPr txBox="1"/>
          <p:nvPr/>
        </p:nvSpPr>
        <p:spPr>
          <a:xfrm>
            <a:off x="943992" y="3630967"/>
            <a:ext cx="10135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Процестің соңында</a:t>
            </a:r>
            <a:r>
              <a:rPr lang="ru-RU" sz="2000" dirty="0"/>
              <a:t> </a:t>
            </a:r>
            <a:r>
              <a:rPr lang="en-US" sz="2000" dirty="0"/>
              <a:t>Indigo </a:t>
            </a:r>
            <a:r>
              <a:rPr lang="ru-RU" sz="2000" dirty="0" err="1"/>
              <a:t>өтініш берушіге</a:t>
            </a:r>
            <a:r>
              <a:rPr lang="ru-RU" sz="2000" dirty="0"/>
              <a:t> </a:t>
            </a:r>
            <a:r>
              <a:rPr lang="ru-RU" sz="2000" dirty="0" err="1"/>
              <a:t>барлық жиналған ақпаратты көрсетеді, </a:t>
            </a:r>
            <a:r>
              <a:rPr lang="ru-RU" sz="2000" dirty="0"/>
              <a:t>оны </a:t>
            </a:r>
            <a:r>
              <a:rPr lang="ru-RU" sz="2000" dirty="0" err="1"/>
              <a:t>растауды</a:t>
            </a:r>
            <a:r>
              <a:rPr lang="ru-RU" sz="2000" dirty="0"/>
              <a:t> </a:t>
            </a:r>
            <a:r>
              <a:rPr lang="ru-RU" sz="2000" dirty="0" err="1"/>
              <a:t>сұрайды және қызмет көрсетушіге электрондық өтініш жібереді</a:t>
            </a:r>
            <a:r>
              <a:rPr lang="ru-RU" sz="2000" dirty="0"/>
              <a:t>. </a:t>
            </a:r>
            <a:r>
              <a:rPr lang="ru-RU" sz="2000" dirty="0" err="1"/>
              <a:t>Қызмет провайдері</a:t>
            </a:r>
            <a:r>
              <a:rPr lang="ru-RU" sz="2000" dirty="0"/>
              <a:t> </a:t>
            </a:r>
            <a:r>
              <a:rPr lang="ru-RU" sz="2000" dirty="0" err="1"/>
              <a:t>тарапынан</a:t>
            </a:r>
            <a:r>
              <a:rPr lang="ru-RU" sz="2000" dirty="0"/>
              <a:t> </a:t>
            </a:r>
            <a:r>
              <a:rPr lang="ru-RU" sz="2000" dirty="0" err="1"/>
              <a:t>қабылданған өтініш </a:t>
            </a:r>
            <a:r>
              <a:rPr lang="ru-RU" sz="2000" dirty="0"/>
              <a:t>1-5 минут </a:t>
            </a:r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en-US" sz="2000" dirty="0"/>
              <a:t>Indigo </a:t>
            </a:r>
            <a:r>
              <a:rPr lang="ru-RU" sz="2000" dirty="0" err="1"/>
              <a:t>арқылы автоматты</a:t>
            </a:r>
            <a:r>
              <a:rPr lang="ru-RU" sz="2000" dirty="0"/>
              <a:t> </a:t>
            </a:r>
            <a:r>
              <a:rPr lang="ru-RU" sz="2000" dirty="0" err="1"/>
              <a:t>түрде тіркеледі</a:t>
            </a:r>
            <a:r>
              <a:rPr lang="ru-RU" sz="2000" dirty="0"/>
              <a:t>. </a:t>
            </a:r>
            <a:r>
              <a:rPr lang="ru-RU" sz="2000" dirty="0" err="1"/>
              <a:t>Тіркеуден</a:t>
            </a:r>
            <a:r>
              <a:rPr lang="ru-RU" sz="2000" dirty="0"/>
              <a:t> </a:t>
            </a:r>
            <a:r>
              <a:rPr lang="ru-RU" sz="2000" dirty="0" err="1"/>
              <a:t>сәтті өткені туралы</a:t>
            </a:r>
            <a:r>
              <a:rPr lang="ru-RU" sz="2000" dirty="0"/>
              <a:t> </a:t>
            </a:r>
            <a:r>
              <a:rPr lang="ru-RU" sz="2000" dirty="0" err="1"/>
              <a:t>кезектің реттік</a:t>
            </a:r>
            <a:r>
              <a:rPr lang="ru-RU" sz="2000" dirty="0"/>
              <a:t> </a:t>
            </a:r>
            <a:r>
              <a:rPr lang="ru-RU" sz="2000" dirty="0" err="1"/>
              <a:t>нөмірі </a:t>
            </a:r>
            <a:r>
              <a:rPr lang="ru-RU" sz="2000" dirty="0"/>
              <a:t>бар </a:t>
            </a:r>
            <a:r>
              <a:rPr lang="ru-RU" sz="2000" dirty="0" err="1"/>
              <a:t>хабарлама</a:t>
            </a:r>
            <a:r>
              <a:rPr lang="ru-RU" sz="2000" dirty="0"/>
              <a:t> </a:t>
            </a:r>
            <a:r>
              <a:rPr lang="ru-RU" sz="2000" dirty="0" err="1"/>
              <a:t>өтініш берушіге</a:t>
            </a:r>
            <a:r>
              <a:rPr lang="ru-RU" sz="2000" dirty="0"/>
              <a:t> </a:t>
            </a:r>
            <a:r>
              <a:rPr lang="ru-RU" sz="2000" dirty="0" err="1"/>
              <a:t>тіркелгеннен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бірден</a:t>
            </a:r>
            <a:r>
              <a:rPr lang="ru-RU" sz="2000" dirty="0"/>
              <a:t> </a:t>
            </a:r>
            <a:r>
              <a:rPr lang="ru-RU" sz="2000" dirty="0" err="1"/>
              <a:t>жіберіледі</a:t>
            </a:r>
            <a:r>
              <a:rPr lang="ru-RU" sz="2000" dirty="0"/>
              <a:t> (</a:t>
            </a:r>
            <a:r>
              <a:rPr lang="en-US" sz="2000" dirty="0" err="1"/>
              <a:t>sms</a:t>
            </a:r>
            <a:r>
              <a:rPr lang="en-US" sz="2000" dirty="0"/>
              <a:t>/email).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76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9158FC-45BE-4615-82C2-7CFF058F39F7}"/>
              </a:ext>
            </a:extLst>
          </p:cNvPr>
          <p:cNvSpPr/>
          <p:nvPr/>
        </p:nvSpPr>
        <p:spPr>
          <a:xfrm>
            <a:off x="1139300" y="605759"/>
            <a:ext cx="96381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indigo24.kz </a:t>
            </a:r>
            <a:r>
              <a:rPr lang="ru-RU" sz="2000" dirty="0"/>
              <a:t>сайты </a:t>
            </a:r>
            <a:r>
              <a:rPr lang="ru-RU" sz="2000" dirty="0" err="1"/>
              <a:t>арқылы жолдаманы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тәртібі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«</a:t>
            </a:r>
            <a:r>
              <a:rPr lang="ru-RU" sz="2000" dirty="0" err="1"/>
              <a:t>Жолдама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» </a:t>
            </a:r>
            <a:r>
              <a:rPr lang="ru-RU" sz="2000" dirty="0" err="1"/>
              <a:t>батырмасын</a:t>
            </a:r>
            <a:r>
              <a:rPr lang="ru-RU" sz="2000" dirty="0"/>
              <a:t> </a:t>
            </a:r>
            <a:r>
              <a:rPr lang="ru-RU" sz="2000" dirty="0" err="1"/>
              <a:t>таңдаңыз.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Баланың ЖСН-ін</a:t>
            </a:r>
            <a:r>
              <a:rPr lang="ru-RU" sz="2000" dirty="0"/>
              <a:t> </a:t>
            </a:r>
            <a:r>
              <a:rPr lang="ru-RU" sz="2000" dirty="0" err="1"/>
              <a:t>көрсетіңіз және балабақшадағы білім</a:t>
            </a:r>
            <a:r>
              <a:rPr lang="ru-RU" sz="2000" dirty="0"/>
              <a:t> беру </a:t>
            </a:r>
            <a:r>
              <a:rPr lang="ru-RU" sz="2000" dirty="0" err="1"/>
              <a:t>тілін</a:t>
            </a:r>
            <a:r>
              <a:rPr lang="ru-RU" sz="2000" dirty="0"/>
              <a:t> </a:t>
            </a:r>
            <a:r>
              <a:rPr lang="ru-RU" sz="2000" dirty="0" err="1"/>
              <a:t>таңдаңыз</a:t>
            </a:r>
            <a:r>
              <a:rPr lang="ru-RU" sz="2000" dirty="0"/>
              <a:t>, «Бос </a:t>
            </a:r>
            <a:r>
              <a:rPr lang="ru-RU" sz="2000" dirty="0" err="1"/>
              <a:t>орындарды</a:t>
            </a:r>
            <a:r>
              <a:rPr lang="ru-RU" sz="2000" dirty="0"/>
              <a:t> </a:t>
            </a:r>
            <a:r>
              <a:rPr lang="ru-RU" sz="2000" dirty="0" err="1"/>
              <a:t>іздеу</a:t>
            </a:r>
            <a:r>
              <a:rPr lang="ru-RU" sz="2000" dirty="0"/>
              <a:t>» </a:t>
            </a:r>
            <a:r>
              <a:rPr lang="ru-RU" sz="2000" dirty="0" err="1"/>
              <a:t>түймесін басыңыз</a:t>
            </a:r>
            <a:r>
              <a:rPr lang="ru-RU" sz="2000" dirty="0"/>
              <a:t>.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Жүйе сіздің балаңыздың жасына</a:t>
            </a:r>
            <a:r>
              <a:rPr lang="ru-RU" sz="2000" dirty="0"/>
              <a:t> </a:t>
            </a:r>
            <a:r>
              <a:rPr lang="ru-RU" sz="2000" dirty="0" err="1"/>
              <a:t>сәйкес топтары</a:t>
            </a:r>
            <a:r>
              <a:rPr lang="ru-RU" sz="2000" dirty="0"/>
              <a:t> бар </a:t>
            </a:r>
            <a:r>
              <a:rPr lang="ru-RU" sz="2000" dirty="0" err="1"/>
              <a:t>барлық балабақшаларды көрсетеді</a:t>
            </a:r>
            <a:r>
              <a:rPr lang="ru-RU" sz="2000" dirty="0"/>
              <a:t>.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Қол жетімді</a:t>
            </a:r>
            <a:r>
              <a:rPr lang="ru-RU" sz="2000" dirty="0"/>
              <a:t> </a:t>
            </a:r>
            <a:r>
              <a:rPr lang="ru-RU" sz="2000" dirty="0" err="1"/>
              <a:t>орындардың тізімін</a:t>
            </a:r>
            <a:r>
              <a:rPr lang="ru-RU" sz="2000" dirty="0"/>
              <a:t> </a:t>
            </a:r>
            <a:r>
              <a:rPr lang="ru-RU" sz="2000" dirty="0" err="1"/>
              <a:t>қарап шығыңыз, балабақша </a:t>
            </a:r>
            <a:r>
              <a:rPr lang="ru-RU" sz="2000" dirty="0"/>
              <a:t>мен </a:t>
            </a:r>
            <a:r>
              <a:rPr lang="ru-RU" sz="2000" dirty="0" err="1"/>
              <a:t>қабылдау тобын</a:t>
            </a:r>
            <a:r>
              <a:rPr lang="ru-RU" sz="2000" dirty="0"/>
              <a:t> </a:t>
            </a:r>
            <a:r>
              <a:rPr lang="ru-RU" sz="2000" dirty="0" err="1"/>
              <a:t>таңдаңыз</a:t>
            </a:r>
            <a:r>
              <a:rPr lang="ru-RU" sz="2000" dirty="0"/>
              <a:t>.</a:t>
            </a:r>
          </a:p>
          <a:p>
            <a:pPr>
              <a:buFontTx/>
              <a:buChar char="-"/>
            </a:pPr>
            <a:r>
              <a:rPr lang="ru-RU" sz="2000" dirty="0"/>
              <a:t> «</a:t>
            </a:r>
            <a:r>
              <a:rPr lang="ru-RU" sz="2000" dirty="0" err="1"/>
              <a:t>Жолдамаларды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» </a:t>
            </a:r>
            <a:r>
              <a:rPr lang="ru-RU" sz="2000" dirty="0" err="1"/>
              <a:t>түймесін басыңыз.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«Таңдалған орын</a:t>
            </a:r>
            <a:r>
              <a:rPr lang="ru-RU" sz="2000" dirty="0"/>
              <a:t>» </a:t>
            </a:r>
            <a:r>
              <a:rPr lang="ru-RU" sz="2000" dirty="0" err="1"/>
              <a:t>блогында</a:t>
            </a:r>
            <a:r>
              <a:rPr lang="ru-RU" sz="2000" dirty="0"/>
              <a:t> </a:t>
            </a:r>
            <a:r>
              <a:rPr lang="ru-RU" sz="2000" dirty="0" err="1"/>
              <a:t>сіз</a:t>
            </a:r>
            <a:r>
              <a:rPr lang="ru-RU" sz="2000" dirty="0"/>
              <a:t> </a:t>
            </a:r>
            <a:r>
              <a:rPr lang="ru-RU" sz="2000" dirty="0" err="1"/>
              <a:t>таңдаған мектепке</a:t>
            </a:r>
            <a:r>
              <a:rPr lang="ru-RU" sz="2000" dirty="0"/>
              <a:t> </a:t>
            </a:r>
            <a:r>
              <a:rPr lang="ru-RU" sz="2000" dirty="0" err="1"/>
              <a:t>дейінгі</a:t>
            </a:r>
            <a:r>
              <a:rPr lang="ru-RU" sz="2000" dirty="0"/>
              <a:t> </a:t>
            </a:r>
            <a:r>
              <a:rPr lang="ru-RU" sz="2000" dirty="0" err="1"/>
              <a:t>мекеме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ақпарат көрсетіледі.</a:t>
            </a:r>
            <a:r>
              <a:rPr lang="ru-RU" sz="2000" dirty="0"/>
              <a:t> </a:t>
            </a:r>
            <a:r>
              <a:rPr lang="ru-RU" sz="2000" dirty="0" err="1"/>
              <a:t>Барлығы дұрыс екеніне</a:t>
            </a:r>
            <a:r>
              <a:rPr lang="ru-RU" sz="2000" dirty="0"/>
              <a:t> </a:t>
            </a:r>
            <a:r>
              <a:rPr lang="ru-RU" sz="2000" dirty="0" err="1"/>
              <a:t>көз жеткізіңіз.«Өтініште көрсетілген </a:t>
            </a:r>
            <a:r>
              <a:rPr lang="ru-RU" sz="2000" dirty="0"/>
              <a:t>телефон </a:t>
            </a:r>
            <a:r>
              <a:rPr lang="ru-RU" sz="2000" dirty="0" err="1"/>
              <a:t>нөмірі</a:t>
            </a:r>
            <a:r>
              <a:rPr lang="ru-RU" sz="2000" dirty="0"/>
              <a:t>» </a:t>
            </a:r>
            <a:r>
              <a:rPr lang="ru-RU" sz="2000" dirty="0" err="1"/>
              <a:t>жолында</a:t>
            </a:r>
            <a:r>
              <a:rPr lang="ru-RU" sz="2000" dirty="0"/>
              <a:t> </a:t>
            </a:r>
            <a:r>
              <a:rPr lang="ru-RU" sz="2000" dirty="0" err="1"/>
              <a:t>өтінімді </a:t>
            </a:r>
            <a:r>
              <a:rPr lang="ru-RU" sz="2000" dirty="0"/>
              <a:t>беру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енгізген</a:t>
            </a:r>
            <a:r>
              <a:rPr lang="ru-RU" sz="2000" dirty="0"/>
              <a:t> телефон </a:t>
            </a:r>
            <a:r>
              <a:rPr lang="ru-RU" sz="2000" dirty="0" err="1"/>
              <a:t>нөмірін енгізу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.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бәрі дұрыс орындалса</a:t>
            </a:r>
            <a:r>
              <a:rPr lang="ru-RU" sz="2000" dirty="0"/>
              <a:t>, </a:t>
            </a:r>
            <a:r>
              <a:rPr lang="ru-RU" sz="2000" dirty="0" err="1"/>
              <a:t>өтініште көрсетілген </a:t>
            </a:r>
            <a:r>
              <a:rPr lang="ru-RU" sz="2000" dirty="0"/>
              <a:t>телефон </a:t>
            </a:r>
            <a:r>
              <a:rPr lang="ru-RU" sz="2000" dirty="0" err="1"/>
              <a:t>нөміріне электрондық жолдаманы</a:t>
            </a:r>
            <a:r>
              <a:rPr lang="ru-RU" sz="2000" dirty="0"/>
              <a:t> </a:t>
            </a:r>
            <a:r>
              <a:rPr lang="ru-RU" sz="2000" dirty="0" err="1"/>
              <a:t>алғаныңыз туралы</a:t>
            </a:r>
            <a:r>
              <a:rPr lang="ru-RU" sz="2000" dirty="0"/>
              <a:t> </a:t>
            </a:r>
            <a:r>
              <a:rPr lang="ru-RU" sz="2000" dirty="0" err="1"/>
              <a:t>хабарлама</a:t>
            </a:r>
            <a:r>
              <a:rPr lang="ru-RU" sz="2000" dirty="0"/>
              <a:t> </a:t>
            </a:r>
            <a:r>
              <a:rPr lang="ru-RU" sz="2000" dirty="0" err="1"/>
              <a:t>жіберіледі</a:t>
            </a:r>
            <a:r>
              <a:rPr lang="ru-RU" sz="2000" dirty="0"/>
              <a:t>.</a:t>
            </a:r>
            <a:endParaRPr lang="ru-RU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113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739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Балабақшаға электронды қабылдау тәртібі сыбайлас жемқорлыққа қарсы күрес тетігі ретінде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электрронного зачисления в детский сад как механизм в борьбе с коррупцией</dc:title>
  <dc:creator>AlexsandraA</dc:creator>
  <cp:lastModifiedBy>AlexsandraA</cp:lastModifiedBy>
  <cp:revision>16</cp:revision>
  <dcterms:created xsi:type="dcterms:W3CDTF">2022-08-02T02:46:10Z</dcterms:created>
  <dcterms:modified xsi:type="dcterms:W3CDTF">2022-11-28T07:54:42Z</dcterms:modified>
</cp:coreProperties>
</file>