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77" r:id="rId2"/>
    <p:sldId id="256" r:id="rId3"/>
    <p:sldId id="257" r:id="rId4"/>
    <p:sldId id="258" r:id="rId5"/>
    <p:sldId id="259" r:id="rId6"/>
    <p:sldId id="260" r:id="rId7"/>
    <p:sldId id="261" r:id="rId8"/>
    <p:sldId id="278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C6C8-7CC8-43A5-BAE0-7A62590FBF21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36E55-2C0C-4E0B-9804-F0484CB35A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C6C8-7CC8-43A5-BAE0-7A62590FBF21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36E55-2C0C-4E0B-9804-F0484CB35A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C6C8-7CC8-43A5-BAE0-7A62590FBF21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36E55-2C0C-4E0B-9804-F0484CB35AC2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C6C8-7CC8-43A5-BAE0-7A62590FBF21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36E55-2C0C-4E0B-9804-F0484CB35AC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C6C8-7CC8-43A5-BAE0-7A62590FBF21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36E55-2C0C-4E0B-9804-F0484CB35A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C6C8-7CC8-43A5-BAE0-7A62590FBF21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36E55-2C0C-4E0B-9804-F0484CB35AC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C6C8-7CC8-43A5-BAE0-7A62590FBF21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36E55-2C0C-4E0B-9804-F0484CB35A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C6C8-7CC8-43A5-BAE0-7A62590FBF21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36E55-2C0C-4E0B-9804-F0484CB35A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C6C8-7CC8-43A5-BAE0-7A62590FBF21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36E55-2C0C-4E0B-9804-F0484CB35A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C6C8-7CC8-43A5-BAE0-7A62590FBF21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36E55-2C0C-4E0B-9804-F0484CB35AC2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C6C8-7CC8-43A5-BAE0-7A62590FBF21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36E55-2C0C-4E0B-9804-F0484CB35AC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F32C6C8-7CC8-43A5-BAE0-7A62590FBF21}" type="datetimeFigureOut">
              <a:rPr lang="ru-RU" smtClean="0"/>
              <a:t>25.11.2022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9736E55-2C0C-4E0B-9804-F0484CB35AC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bg1"/>
                </a:solidFill>
              </a:rPr>
              <a:t> Развиваем мышление</a:t>
            </a:r>
            <a:endParaRPr lang="ru-RU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88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800" b="1" dirty="0" smtClean="0"/>
              <a:t>Найдите общее начало для всех трёх следующих слов.</a:t>
            </a:r>
            <a:endParaRPr lang="ru-RU" sz="2800" dirty="0" smtClean="0"/>
          </a:p>
          <a:p>
            <a:r>
              <a:rPr lang="ru-RU" sz="2800" dirty="0" smtClean="0"/>
              <a:t>(...)             </a:t>
            </a:r>
            <a:r>
              <a:rPr lang="ru-RU" sz="2800" dirty="0"/>
              <a:t>бурка</a:t>
            </a:r>
          </a:p>
          <a:p>
            <a:r>
              <a:rPr lang="ru-RU" sz="2800" dirty="0"/>
              <a:t>                  горец</a:t>
            </a:r>
          </a:p>
          <a:p>
            <a:r>
              <a:rPr lang="ru-RU" sz="2800" dirty="0"/>
              <a:t>                  </a:t>
            </a:r>
            <a:r>
              <a:rPr lang="ru-RU" sz="2800" dirty="0" smtClean="0"/>
              <a:t>книжник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5445224"/>
            <a:ext cx="8712968" cy="108012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Чернобурка, черногорец, чернокнижник</a:t>
            </a:r>
            <a:endParaRPr lang="ru-RU" sz="3200" dirty="0">
              <a:solidFill>
                <a:srgbClr val="FF0000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879359" y="3933056"/>
            <a:ext cx="72008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879359" y="3933056"/>
            <a:ext cx="648072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875391" y="3942184"/>
            <a:ext cx="720080" cy="864096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9601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Вставьте слово</a:t>
            </a:r>
            <a:r>
              <a:rPr lang="ru-RU" dirty="0"/>
              <a:t>, которое означало бы то же, что и слова, стоящие вне скобок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     </a:t>
            </a:r>
            <a:r>
              <a:rPr lang="ru-RU" sz="3200" dirty="0"/>
              <a:t>РОДНИК (…) </a:t>
            </a:r>
            <a:r>
              <a:rPr lang="ru-RU" sz="3200" dirty="0" smtClean="0"/>
              <a:t>ОТМЫЧКА</a:t>
            </a:r>
          </a:p>
          <a:p>
            <a:r>
              <a:rPr lang="ru-RU" sz="3200" dirty="0" smtClean="0"/>
              <a:t>   РОДНИК(</a:t>
            </a:r>
            <a:r>
              <a:rPr lang="ru-RU" sz="3200" dirty="0" smtClean="0">
                <a:solidFill>
                  <a:srgbClr val="FF0000"/>
                </a:solidFill>
              </a:rPr>
              <a:t>КЛЮЧ</a:t>
            </a:r>
            <a:r>
              <a:rPr lang="ru-RU" sz="3200" dirty="0" smtClean="0"/>
              <a:t>)ОТМЫЧКА</a:t>
            </a:r>
          </a:p>
          <a:p>
            <a:endParaRPr lang="ru-RU" sz="3200" dirty="0"/>
          </a:p>
          <a:p>
            <a:pPr marL="0" indent="0">
              <a:buNone/>
            </a:pPr>
            <a:r>
              <a:rPr lang="ru-RU" sz="3200" b="1" dirty="0"/>
              <a:t> 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3409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Clr>
                <a:srgbClr val="31B6FD"/>
              </a:buClr>
            </a:pPr>
            <a:r>
              <a:rPr lang="ru-RU" sz="3200" dirty="0">
                <a:solidFill>
                  <a:srgbClr val="073E87"/>
                </a:solidFill>
              </a:rPr>
              <a:t>   РУКА  (…)  ГРОЗДЬ</a:t>
            </a:r>
          </a:p>
          <a:p>
            <a:pPr lvl="0" algn="ctr">
              <a:buClr>
                <a:srgbClr val="31B6FD"/>
              </a:buClr>
            </a:pPr>
            <a:r>
              <a:rPr lang="ru-RU" sz="3200" dirty="0">
                <a:solidFill>
                  <a:srgbClr val="073E87"/>
                </a:solidFill>
              </a:rPr>
              <a:t>    РУКА  </a:t>
            </a:r>
            <a:r>
              <a:rPr lang="ru-RU" sz="3200" dirty="0" smtClean="0">
                <a:solidFill>
                  <a:srgbClr val="073E87"/>
                </a:solidFill>
              </a:rPr>
              <a:t> (</a:t>
            </a:r>
            <a:r>
              <a:rPr lang="ru-RU" sz="3200" dirty="0" smtClean="0">
                <a:solidFill>
                  <a:srgbClr val="FF0000"/>
                </a:solidFill>
              </a:rPr>
              <a:t>КИСТЬ</a:t>
            </a:r>
            <a:r>
              <a:rPr lang="ru-RU" sz="3200" dirty="0" smtClean="0">
                <a:solidFill>
                  <a:srgbClr val="073E87"/>
                </a:solidFill>
              </a:rPr>
              <a:t>)   </a:t>
            </a:r>
            <a:r>
              <a:rPr lang="ru-RU" sz="3200" dirty="0">
                <a:solidFill>
                  <a:srgbClr val="073E87"/>
                </a:solidFill>
              </a:rPr>
              <a:t>ГРОЗДЬ</a:t>
            </a:r>
          </a:p>
          <a:p>
            <a:pPr marL="0" lvl="0" indent="0" algn="ctr">
              <a:buClr>
                <a:srgbClr val="31B6FD"/>
              </a:buClr>
              <a:buNone/>
            </a:pPr>
            <a:r>
              <a:rPr lang="ru-RU" sz="3200" b="1" dirty="0">
                <a:solidFill>
                  <a:srgbClr val="073E87"/>
                </a:solidFill>
              </a:rPr>
              <a:t> </a:t>
            </a:r>
            <a:endParaRPr lang="ru-RU" sz="3200" dirty="0">
              <a:solidFill>
                <a:srgbClr val="073E87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710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Вставьте слово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которое служило бы окончанием первого и началом второго слова.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     </a:t>
            </a:r>
            <a:r>
              <a:rPr lang="ru-RU" sz="2800" dirty="0" smtClean="0">
                <a:latin typeface="Times New Roman"/>
                <a:ea typeface="Calibri"/>
                <a:cs typeface="Times New Roman"/>
              </a:rPr>
              <a:t>          ОБЫ 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(…) КА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     </a:t>
            </a:r>
            <a:r>
              <a:rPr lang="ru-RU" sz="2800" dirty="0" smtClean="0">
                <a:latin typeface="Times New Roman"/>
                <a:ea typeface="Calibri"/>
                <a:cs typeface="Times New Roman"/>
              </a:rPr>
              <a:t>          МЕ (…) 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ОЛАД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latin typeface="Times New Roman"/>
                <a:ea typeface="Calibri"/>
                <a:cs typeface="Times New Roman"/>
              </a:rPr>
              <a:t>    </a:t>
            </a:r>
            <a:r>
              <a:rPr lang="ru-RU" sz="2800" dirty="0" smtClean="0">
                <a:latin typeface="Times New Roman"/>
                <a:ea typeface="Calibri"/>
                <a:cs typeface="Times New Roman"/>
              </a:rPr>
              <a:t>            ПЕ (…) 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ОЛ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5157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31B6FD"/>
              </a:buClr>
            </a:pPr>
            <a:r>
              <a:rPr lang="ru-RU" sz="3200" dirty="0" smtClean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               ОБЫ  (</a:t>
            </a:r>
            <a:r>
              <a:rPr lang="ru-RU" sz="32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ЧАЙ</a:t>
            </a:r>
            <a:r>
              <a:rPr lang="ru-RU" sz="3200" dirty="0" smtClean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)  КА</a:t>
            </a:r>
            <a:endParaRPr lang="ru-RU" sz="3200" dirty="0">
              <a:solidFill>
                <a:srgbClr val="073E87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31B6FD"/>
              </a:buClr>
            </a:pPr>
            <a:r>
              <a:rPr lang="ru-RU" sz="3200" dirty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               МЕ </a:t>
            </a:r>
            <a:r>
              <a:rPr lang="ru-RU" sz="3200" dirty="0" smtClean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 (</a:t>
            </a:r>
            <a:r>
              <a:rPr lang="ru-RU" sz="32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ШОК</a:t>
            </a:r>
            <a:r>
              <a:rPr lang="ru-RU" sz="3200" dirty="0" smtClean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)  </a:t>
            </a:r>
            <a:r>
              <a:rPr lang="ru-RU" sz="3200" dirty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ОЛАД</a:t>
            </a:r>
            <a:endParaRPr lang="ru-RU" sz="3200" dirty="0">
              <a:solidFill>
                <a:srgbClr val="073E87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31B6FD"/>
              </a:buClr>
            </a:pPr>
            <a:r>
              <a:rPr lang="ru-RU" sz="3200" dirty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                </a:t>
            </a:r>
            <a:r>
              <a:rPr lang="ru-RU" sz="3200" dirty="0" smtClean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ПЕ  (</a:t>
            </a:r>
            <a:r>
              <a:rPr lang="ru-RU" sz="32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СОК</a:t>
            </a:r>
            <a:r>
              <a:rPr lang="ru-RU" sz="3200" dirty="0" smtClean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)  </a:t>
            </a:r>
            <a:r>
              <a:rPr lang="ru-RU" sz="3200" dirty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ОЛ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24077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Из каждой пары слов путём перестановки букв нужно составить название крупного города.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664460" algn="l"/>
              </a:tabLst>
            </a:pPr>
            <a:r>
              <a:rPr lang="ru-RU" sz="3200" dirty="0">
                <a:latin typeface="Times New Roman"/>
                <a:ea typeface="Calibri"/>
                <a:cs typeface="Times New Roman"/>
              </a:rPr>
              <a:t>Берн + ил	Арест + бух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664460" algn="l"/>
              </a:tabLst>
            </a:pPr>
            <a:r>
              <a:rPr lang="ru-RU" sz="3200" dirty="0">
                <a:latin typeface="Times New Roman"/>
                <a:ea typeface="Calibri"/>
                <a:cs typeface="Times New Roman"/>
              </a:rPr>
              <a:t>Вьюн + лис	Сом + </a:t>
            </a:r>
            <a:r>
              <a:rPr lang="ru-RU" sz="3200" dirty="0" err="1">
                <a:latin typeface="Times New Roman"/>
                <a:ea typeface="Calibri"/>
                <a:cs typeface="Times New Roman"/>
              </a:rPr>
              <a:t>ква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664460" algn="l"/>
              </a:tabLst>
            </a:pPr>
            <a:r>
              <a:rPr lang="ru-RU" sz="3200" dirty="0">
                <a:latin typeface="Times New Roman"/>
                <a:ea typeface="Calibri"/>
                <a:cs typeface="Times New Roman"/>
              </a:rPr>
              <a:t>Жар + пи	Пар + га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520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31B6FD"/>
              </a:buClr>
              <a:tabLst>
                <a:tab pos="2664460" algn="l"/>
              </a:tabLst>
            </a:pPr>
            <a:r>
              <a:rPr lang="ru-RU" sz="32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Берлин</a:t>
            </a:r>
            <a:r>
              <a:rPr lang="ru-RU" sz="32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	</a:t>
            </a:r>
            <a:r>
              <a:rPr lang="ru-RU" sz="32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Бухарест</a:t>
            </a:r>
            <a:endParaRPr lang="ru-RU" sz="3200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31B6FD"/>
              </a:buClr>
              <a:tabLst>
                <a:tab pos="2664460" algn="l"/>
              </a:tabLst>
            </a:pPr>
            <a:r>
              <a:rPr lang="ru-RU" sz="32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Вильнюс</a:t>
            </a:r>
            <a:r>
              <a:rPr lang="ru-RU" sz="32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	</a:t>
            </a:r>
            <a:r>
              <a:rPr lang="ru-RU" sz="32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Москва</a:t>
            </a:r>
            <a:endParaRPr lang="ru-RU" sz="3200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31B6FD"/>
              </a:buClr>
              <a:tabLst>
                <a:tab pos="2664460" algn="l"/>
              </a:tabLst>
            </a:pPr>
            <a:r>
              <a:rPr lang="ru-RU" sz="32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Париж</a:t>
            </a:r>
            <a:r>
              <a:rPr lang="ru-RU" sz="32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	</a:t>
            </a:r>
            <a:r>
              <a:rPr lang="ru-RU" sz="32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Прага</a:t>
            </a:r>
            <a:endParaRPr lang="ru-RU" sz="3200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4310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Исключите лишнее слово, предварительно решив анаграмму: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              ЮКИЛТ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              ЛЮТАНЬП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              АЛИФАК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              ОЗАР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              ЛСТУ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2729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31B6FD"/>
              </a:buClr>
            </a:pPr>
            <a:r>
              <a:rPr lang="ru-RU" sz="2200" dirty="0" smtClean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               </a:t>
            </a:r>
            <a:r>
              <a:rPr lang="ru-RU" sz="22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ЛЮТИК</a:t>
            </a:r>
            <a:endParaRPr lang="ru-RU" sz="1700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31B6FD"/>
              </a:buClr>
            </a:pPr>
            <a:r>
              <a:rPr lang="ru-RU" sz="22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             </a:t>
            </a:r>
            <a:r>
              <a:rPr lang="ru-RU" sz="22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ТЮЛЬПАН</a:t>
            </a:r>
            <a:endParaRPr lang="ru-RU" sz="1700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31B6FD"/>
              </a:buClr>
            </a:pPr>
            <a:r>
              <a:rPr lang="ru-RU" sz="22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             </a:t>
            </a:r>
            <a:r>
              <a:rPr lang="ru-RU" sz="22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ФИАЛКА</a:t>
            </a:r>
            <a:endParaRPr lang="ru-RU" sz="1700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31B6FD"/>
              </a:buClr>
            </a:pPr>
            <a:r>
              <a:rPr lang="ru-RU" sz="2200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             </a:t>
            </a:r>
            <a:r>
              <a:rPr lang="ru-RU" sz="22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РОЗА</a:t>
            </a:r>
            <a:endParaRPr lang="ru-RU" sz="1700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31B6FD"/>
              </a:buClr>
            </a:pPr>
            <a:r>
              <a:rPr lang="ru-RU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/>
                <a:ea typeface="Calibri"/>
                <a:cs typeface="Times New Roman"/>
              </a:rPr>
              <a:t>             </a:t>
            </a:r>
            <a:r>
              <a:rPr lang="ru-RU" sz="2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/>
                <a:ea typeface="Calibri"/>
                <a:cs typeface="Times New Roman"/>
              </a:rPr>
              <a:t>  СТУЛ</a:t>
            </a:r>
            <a:endParaRPr lang="ru-RU" sz="1700" b="1" dirty="0">
              <a:solidFill>
                <a:schemeClr val="tx1">
                  <a:lumMod val="85000"/>
                  <a:lumOff val="15000"/>
                </a:schemeClr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8209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Закончи числовой ряд: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9 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1 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 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7  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 1   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5  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 1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1    3  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 6    8    16    18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174     171    57    54    18    15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128      64      32     16    8      4</a:t>
            </a:r>
            <a:endParaRPr lang="ru-RU" sz="18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582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607399" cy="4457463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Мышление </a:t>
            </a:r>
            <a:r>
              <a:rPr lang="ru-RU" sz="3200" dirty="0" smtClean="0">
                <a:solidFill>
                  <a:srgbClr val="0000CC"/>
                </a:solidFill>
              </a:rPr>
              <a:t>– это процесс деятельности мозга, главным образом сознания. Оно характеризуется способностью человека рассуждать, сравнивать явления действительности, обобщать, получать выводы. </a:t>
            </a:r>
            <a:br>
              <a:rPr lang="ru-RU" sz="3200" dirty="0" smtClean="0">
                <a:solidFill>
                  <a:srgbClr val="0000CC"/>
                </a:solidFill>
              </a:rPr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39056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31B6FD"/>
              </a:buClr>
            </a:pPr>
            <a:r>
              <a:rPr lang="ru-RU" sz="3200" dirty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9    </a:t>
            </a:r>
            <a:r>
              <a:rPr lang="ru-RU" sz="3200" dirty="0" smtClean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 1     7     1     </a:t>
            </a:r>
            <a:r>
              <a:rPr lang="ru-RU" sz="3200" dirty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5   </a:t>
            </a:r>
            <a:r>
              <a:rPr lang="ru-RU" sz="3200" dirty="0" smtClean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  1      </a:t>
            </a:r>
            <a:r>
              <a:rPr lang="ru-RU" sz="32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3 </a:t>
            </a:r>
            <a:r>
              <a:rPr lang="ru-RU" sz="3200" dirty="0" smtClean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     </a:t>
            </a:r>
            <a:endParaRPr lang="ru-RU" sz="3200" dirty="0">
              <a:solidFill>
                <a:srgbClr val="073E87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31B6FD"/>
              </a:buClr>
            </a:pPr>
            <a:r>
              <a:rPr lang="ru-RU" sz="3200" dirty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1    </a:t>
            </a:r>
            <a:r>
              <a:rPr lang="ru-RU" sz="3200" dirty="0" smtClean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 3     6     </a:t>
            </a:r>
            <a:r>
              <a:rPr lang="ru-RU" sz="3200" dirty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8   </a:t>
            </a:r>
            <a:r>
              <a:rPr lang="ru-RU" sz="3200" dirty="0" smtClean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  </a:t>
            </a:r>
            <a:r>
              <a:rPr lang="ru-RU" sz="3200" dirty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16    </a:t>
            </a:r>
            <a:r>
              <a:rPr lang="ru-RU" sz="3200" dirty="0" smtClean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 18        </a:t>
            </a:r>
            <a:r>
              <a:rPr lang="ru-RU" sz="32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36</a:t>
            </a:r>
            <a:endParaRPr lang="ru-RU" sz="3200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31B6FD"/>
              </a:buClr>
            </a:pPr>
            <a:r>
              <a:rPr lang="ru-RU" sz="3200" dirty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174     171    57    54    18    </a:t>
            </a:r>
            <a:r>
              <a:rPr lang="ru-RU" sz="3200" dirty="0" smtClean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15      </a:t>
            </a:r>
            <a:r>
              <a:rPr lang="ru-RU" sz="32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5   </a:t>
            </a:r>
            <a:r>
              <a:rPr lang="ru-RU" sz="3200" dirty="0" smtClean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   </a:t>
            </a:r>
            <a:endParaRPr lang="ru-RU" sz="3200" dirty="0">
              <a:solidFill>
                <a:srgbClr val="073E87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31B6FD"/>
              </a:buClr>
            </a:pPr>
            <a:r>
              <a:rPr lang="ru-RU" sz="3200" dirty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128      64      32     16    8      </a:t>
            </a:r>
            <a:r>
              <a:rPr lang="ru-RU" sz="3200" dirty="0" smtClean="0">
                <a:solidFill>
                  <a:srgbClr val="073E87"/>
                </a:solidFill>
                <a:latin typeface="Times New Roman"/>
                <a:ea typeface="Calibri"/>
                <a:cs typeface="Times New Roman"/>
              </a:rPr>
              <a:t>4      </a:t>
            </a:r>
            <a:r>
              <a:rPr lang="ru-RU" sz="32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2</a:t>
            </a:r>
            <a:endParaRPr lang="ru-RU" sz="3200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02393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484784"/>
            <a:ext cx="3467100" cy="4938849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4725144"/>
            <a:ext cx="6419056" cy="970368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Н  О  Ч  Ь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22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844824"/>
            <a:ext cx="3251076" cy="4644394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699792" y="4725144"/>
            <a:ext cx="4896544" cy="1252728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Р Ы  Б  А  Л  К  А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247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772816"/>
            <a:ext cx="3442833" cy="4891506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915816" y="4797152"/>
            <a:ext cx="4114800" cy="1252728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К  Н  И  Г  А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477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ru-RU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/>
            </a:r>
            <a:br>
              <a:rPr lang="ru-RU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</a:br>
            <a:r>
              <a:rPr lang="ru-RU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ru-RU" dirty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95536" y="531346"/>
            <a:ext cx="856011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Основные операции мышления</a:t>
            </a: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 rot="16200000">
            <a:off x="-757237" y="2781300"/>
            <a:ext cx="3384550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 b="1" dirty="0"/>
              <a:t>Операции мышления</a:t>
            </a: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2700338" y="1339850"/>
            <a:ext cx="4718050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/>
              <a:t>Анализ</a:t>
            </a: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2700338" y="1916113"/>
            <a:ext cx="4718050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/>
              <a:t>Синтез</a:t>
            </a: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2700338" y="2492375"/>
            <a:ext cx="4718050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/>
              <a:t>Сравнение</a:t>
            </a:r>
          </a:p>
        </p:txBody>
      </p:sp>
      <p:sp>
        <p:nvSpPr>
          <p:cNvPr id="10" name="Rectangle 16"/>
          <p:cNvSpPr>
            <a:spLocks noChangeArrowheads="1"/>
          </p:cNvSpPr>
          <p:nvPr/>
        </p:nvSpPr>
        <p:spPr bwMode="auto">
          <a:xfrm>
            <a:off x="2700338" y="3068638"/>
            <a:ext cx="4718050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/>
              <a:t>Абстрагирование</a:t>
            </a:r>
          </a:p>
        </p:txBody>
      </p:sp>
      <p:sp>
        <p:nvSpPr>
          <p:cNvPr id="11" name="Rectangle 17"/>
          <p:cNvSpPr>
            <a:spLocks noChangeArrowheads="1"/>
          </p:cNvSpPr>
          <p:nvPr/>
        </p:nvSpPr>
        <p:spPr bwMode="auto">
          <a:xfrm>
            <a:off x="2700338" y="3644900"/>
            <a:ext cx="4718050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/>
              <a:t>Конкретизация</a:t>
            </a:r>
          </a:p>
        </p:txBody>
      </p:sp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2700338" y="4221163"/>
            <a:ext cx="4718050" cy="5032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/>
              <a:t>Обобщение</a:t>
            </a:r>
          </a:p>
        </p:txBody>
      </p:sp>
      <p:sp>
        <p:nvSpPr>
          <p:cNvPr id="13" name="Line 19"/>
          <p:cNvSpPr>
            <a:spLocks noChangeShapeType="1"/>
          </p:cNvSpPr>
          <p:nvPr/>
        </p:nvSpPr>
        <p:spPr bwMode="auto">
          <a:xfrm>
            <a:off x="1258888" y="1557338"/>
            <a:ext cx="144145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" name="Line 20"/>
          <p:cNvSpPr>
            <a:spLocks noChangeShapeType="1"/>
          </p:cNvSpPr>
          <p:nvPr/>
        </p:nvSpPr>
        <p:spPr bwMode="auto">
          <a:xfrm>
            <a:off x="1258888" y="2133600"/>
            <a:ext cx="144145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" name="Line 21"/>
          <p:cNvSpPr>
            <a:spLocks noChangeShapeType="1"/>
          </p:cNvSpPr>
          <p:nvPr/>
        </p:nvSpPr>
        <p:spPr bwMode="auto">
          <a:xfrm>
            <a:off x="1258888" y="2708275"/>
            <a:ext cx="144145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" name="Line 22"/>
          <p:cNvSpPr>
            <a:spLocks noChangeShapeType="1"/>
          </p:cNvSpPr>
          <p:nvPr/>
        </p:nvSpPr>
        <p:spPr bwMode="auto">
          <a:xfrm>
            <a:off x="1258888" y="3284538"/>
            <a:ext cx="144145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" name="Line 23"/>
          <p:cNvSpPr>
            <a:spLocks noChangeShapeType="1"/>
          </p:cNvSpPr>
          <p:nvPr/>
        </p:nvSpPr>
        <p:spPr bwMode="auto">
          <a:xfrm>
            <a:off x="1258888" y="3860800"/>
            <a:ext cx="144145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" name="Line 24"/>
          <p:cNvSpPr>
            <a:spLocks noChangeShapeType="1"/>
          </p:cNvSpPr>
          <p:nvPr/>
        </p:nvSpPr>
        <p:spPr bwMode="auto">
          <a:xfrm>
            <a:off x="1258888" y="4437063"/>
            <a:ext cx="144145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183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мышления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44824"/>
            <a:ext cx="8352928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962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417646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-</a:t>
            </a:r>
            <a:r>
              <a:rPr lang="ru-RU" dirty="0"/>
              <a:t>Хочешь быть умным – научись разумно спрашивать, внимательно слушать, спокойно отвечать и молчать, когда нечего больше сказать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- Знания невозможно приобрести без мыслительных усилий, но и само мышление невозможно без знаний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- Источники знаний: школа, книги, телевидение, люди. Они дают информацию о предметах, явлениях, человеке.</a:t>
            </a:r>
          </a:p>
          <a:p>
            <a:r>
              <a:rPr lang="ru-RU" dirty="0"/>
              <a:t>- Мышление начинается с вопросов. Все открытия сделаны благодаря вопросам «Почему?» и «Как?».</a:t>
            </a:r>
          </a:p>
          <a:p>
            <a:r>
              <a:rPr lang="ru-RU" dirty="0"/>
              <a:t>- Способность замечать в предмете или явлении различные признаки, сравнивать между собой предметы или явления – необходимое свойство мышления.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развивать мышление	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9184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/>
              <a:t>выбрать наиболее существенные признаки </a:t>
            </a:r>
          </a:p>
          <a:p>
            <a:r>
              <a:rPr lang="ru-RU" dirty="0">
                <a:solidFill>
                  <a:srgbClr val="FF0000"/>
                </a:solidFill>
              </a:rPr>
              <a:t>для слова </a:t>
            </a:r>
            <a:r>
              <a:rPr lang="ru-RU" b="1" dirty="0">
                <a:solidFill>
                  <a:srgbClr val="FF0000"/>
                </a:solidFill>
              </a:rPr>
              <a:t>«гнездо» -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дерево, жильё, ворона, птенец, перья; </a:t>
            </a:r>
          </a:p>
          <a:p>
            <a:r>
              <a:rPr lang="ru-RU" dirty="0">
                <a:solidFill>
                  <a:srgbClr val="FF0000"/>
                </a:solidFill>
              </a:rPr>
              <a:t>для слова </a:t>
            </a:r>
            <a:r>
              <a:rPr lang="ru-RU" b="1" dirty="0">
                <a:solidFill>
                  <a:srgbClr val="FF0000"/>
                </a:solidFill>
              </a:rPr>
              <a:t>«река» -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берег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рыба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вода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тина, рыболов.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481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5576" y="1988841"/>
            <a:ext cx="7920879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52728"/>
          </a:xfrm>
        </p:spPr>
        <p:txBody>
          <a:bodyPr>
            <a:noAutofit/>
          </a:bodyPr>
          <a:lstStyle/>
          <a:p>
            <a:r>
              <a:rPr lang="ru-RU" sz="2400" dirty="0" smtClean="0"/>
              <a:t>Рассортировать </a:t>
            </a:r>
            <a:r>
              <a:rPr lang="ru-RU" sz="2400" dirty="0"/>
              <a:t>предметы на 6 групп по три предмета в каждой по каким-то признакам. В 7-ой группе останется 6 предметов, исключённых из всех групп.</a:t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97821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5692721"/>
              </p:ext>
            </p:extLst>
          </p:nvPr>
        </p:nvGraphicFramePr>
        <p:xfrm>
          <a:off x="871538" y="2674938"/>
          <a:ext cx="7588896" cy="2986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4128"/>
                <a:gridCol w="1084128"/>
                <a:gridCol w="1084128"/>
                <a:gridCol w="1084128"/>
                <a:gridCol w="1084128"/>
                <a:gridCol w="1084128"/>
                <a:gridCol w="1084128"/>
              </a:tblGrid>
              <a:tr h="74657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4657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657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657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8080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5971273"/>
              </p:ext>
            </p:extLst>
          </p:nvPr>
        </p:nvGraphicFramePr>
        <p:xfrm>
          <a:off x="323527" y="2060848"/>
          <a:ext cx="8280922" cy="38164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2742"/>
                <a:gridCol w="1182742"/>
                <a:gridCol w="1186297"/>
                <a:gridCol w="1179185"/>
                <a:gridCol w="1182742"/>
                <a:gridCol w="1183607"/>
                <a:gridCol w="1183607"/>
              </a:tblGrid>
              <a:tr h="4626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 dirty="0" smtClean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 smtClean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541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>
                          <a:effectLst/>
                        </a:rPr>
                        <a:t>Яблоко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>
                          <a:effectLst/>
                        </a:rPr>
                        <a:t>Кошелёк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>
                          <a:effectLst/>
                        </a:rPr>
                        <a:t>Весы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>
                          <a:effectLst/>
                        </a:rPr>
                        <a:t>Пуговица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>
                          <a:effectLst/>
                        </a:rPr>
                        <a:t>Штопор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>
                          <a:effectLst/>
                        </a:rPr>
                        <a:t>Складной нож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100">
                          <a:effectLst/>
                        </a:rPr>
                        <a:t>Морковь, нитки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455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>
                          <a:effectLst/>
                        </a:rPr>
                        <a:t>Слива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>
                          <a:effectLst/>
                        </a:rPr>
                        <a:t>Чемодан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>
                          <a:effectLst/>
                        </a:rPr>
                        <a:t>Термометр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>
                          <a:effectLst/>
                        </a:rPr>
                        <a:t>Крючок от платья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>
                          <a:effectLst/>
                        </a:rPr>
                        <a:t>Коловорот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>
                          <a:effectLst/>
                        </a:rPr>
                        <a:t>Ножницы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100">
                          <a:effectLst/>
                        </a:rPr>
                        <a:t>Книга, очки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541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>
                          <a:effectLst/>
                        </a:rPr>
                        <a:t>Груша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>
                          <a:effectLst/>
                        </a:rPr>
                        <a:t>Портфель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>
                          <a:effectLst/>
                        </a:rPr>
                        <a:t>Часы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 dirty="0">
                          <a:effectLst/>
                        </a:rPr>
                        <a:t>Пряжка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>
                          <a:effectLst/>
                        </a:rPr>
                        <a:t>Шуруп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400">
                          <a:effectLst/>
                        </a:rPr>
                        <a:t>Опасная бритва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64055" algn="l"/>
                          <a:tab pos="3837940" algn="l"/>
                        </a:tabLst>
                      </a:pPr>
                      <a:r>
                        <a:rPr lang="ru-RU" sz="1100" dirty="0">
                          <a:effectLst/>
                        </a:rPr>
                        <a:t>Топор, пила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Правильный  ответ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825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120</TotalTime>
  <Words>468</Words>
  <Application>Microsoft Office PowerPoint</Application>
  <PresentationFormat>Экран (4:3)</PresentationFormat>
  <Paragraphs>110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Calibri</vt:lpstr>
      <vt:lpstr>Candara</vt:lpstr>
      <vt:lpstr>Symbol</vt:lpstr>
      <vt:lpstr>Times New Roman</vt:lpstr>
      <vt:lpstr>Волна</vt:lpstr>
      <vt:lpstr> Развиваем мышление</vt:lpstr>
      <vt:lpstr>Мышление – это процесс деятельности мозга, главным образом сознания. Оно характеризуется способностью человека рассуждать, сравнивать явления действительности, обобщать, получать выводы.   </vt:lpstr>
      <vt:lpstr>  </vt:lpstr>
      <vt:lpstr>Виды мышления</vt:lpstr>
      <vt:lpstr>Как развивать мышление  </vt:lpstr>
      <vt:lpstr>Презентация PowerPoint</vt:lpstr>
      <vt:lpstr>Рассортировать предметы на 6 групп по три предмета в каждой по каким-то признакам. В 7-ой группе останется 6 предметов, исключённых из всех групп. </vt:lpstr>
      <vt:lpstr>Презентация PowerPoint</vt:lpstr>
      <vt:lpstr>Правильный  ответ: </vt:lpstr>
      <vt:lpstr>Чернобурка, черногорец, чернокнижник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  О  Ч  Ь</vt:lpstr>
      <vt:lpstr>Р Ы  Б  А  Л  К  А</vt:lpstr>
      <vt:lpstr>К  Н  И  Г  А</vt:lpstr>
    </vt:vector>
  </TitlesOfParts>
  <Company>Krokoz™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XTreme.ws</dc:creator>
  <cp:lastModifiedBy>Ученик</cp:lastModifiedBy>
  <cp:revision>13</cp:revision>
  <dcterms:created xsi:type="dcterms:W3CDTF">2015-01-29T13:24:20Z</dcterms:created>
  <dcterms:modified xsi:type="dcterms:W3CDTF">2022-11-25T04:19:03Z</dcterms:modified>
</cp:coreProperties>
</file>