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9"/>
  </p:notesMasterIdLst>
  <p:sldIdLst>
    <p:sldId id="273" r:id="rId2"/>
    <p:sldId id="335" r:id="rId3"/>
    <p:sldId id="375" r:id="rId4"/>
    <p:sldId id="376" r:id="rId5"/>
    <p:sldId id="377" r:id="rId6"/>
    <p:sldId id="378" r:id="rId7"/>
    <p:sldId id="379" r:id="rId8"/>
    <p:sldId id="380" r:id="rId9"/>
    <p:sldId id="363" r:id="rId10"/>
    <p:sldId id="381" r:id="rId11"/>
    <p:sldId id="382" r:id="rId12"/>
    <p:sldId id="383" r:id="rId13"/>
    <p:sldId id="384" r:id="rId14"/>
    <p:sldId id="385" r:id="rId15"/>
    <p:sldId id="386" r:id="rId16"/>
    <p:sldId id="372" r:id="rId17"/>
    <p:sldId id="3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FF33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>
      <p:cViewPr varScale="1">
        <p:scale>
          <a:sx n="84" d="100"/>
          <a:sy n="84" d="100"/>
        </p:scale>
        <p:origin x="150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61030D-81D3-49FD-99BC-CBF27E695D39}" type="datetimeFigureOut">
              <a:rPr lang="ru-RU" smtClean="0"/>
              <a:pPr/>
              <a:t>25.11.2022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9E47CA-36F4-4437-BCCB-38BC1645C04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009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B1F12-32A4-44FB-9E49-B2F04AEC1C29}" type="datetime1">
              <a:rPr lang="ru-RU" smtClean="0"/>
              <a:pPr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Курс "Основы риэлторской деятельности", 2012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A7F1-23D2-4BB2-A308-4B9132A96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07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CDEB4-4853-497A-B989-76E0B86B4C54}" type="datetime1">
              <a:rPr lang="ru-RU" smtClean="0"/>
              <a:pPr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Курс "Основы риэлторской деятельности", 2012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A7F1-23D2-4BB2-A308-4B9132A96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481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925CD-A99C-41A2-8CAB-C26B625B64A8}" type="datetime1">
              <a:rPr lang="ru-RU" smtClean="0"/>
              <a:pPr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Курс "Основы риэлторской деятельности", 2012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A7F1-23D2-4BB2-A308-4B9132A96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068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F5CED-5B8F-4918-B208-0CB41EF92E38}" type="datetime1">
              <a:rPr lang="ru-RU" smtClean="0"/>
              <a:pPr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Курс "Основы риэлторской деятельности", 2012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A7F1-23D2-4BB2-A308-4B9132A96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222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FE35-2CD1-4505-B228-27ECB9EEE2D4}" type="datetime1">
              <a:rPr lang="ru-RU" smtClean="0"/>
              <a:pPr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Курс "Основы риэлторской деятельности", 2012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A7F1-23D2-4BB2-A308-4B9132A96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234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A88A1-379C-4CE7-B08F-02CA938FED2F}" type="datetime1">
              <a:rPr lang="ru-RU" smtClean="0"/>
              <a:pPr/>
              <a:t>25.11.2022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Курс "Основы риэлторской деятельности", 2012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A7F1-23D2-4BB2-A308-4B9132A96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845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30C37-498D-45D8-AE32-1B26F7C69219}" type="datetime1">
              <a:rPr lang="ru-RU" smtClean="0"/>
              <a:pPr/>
              <a:t>25.11.2022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Курс "Основы риэлторской деятельности", 2012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A7F1-23D2-4BB2-A308-4B9132A96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991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0B052-6D50-4F72-99BD-1E2C9897CB76}" type="datetime1">
              <a:rPr lang="ru-RU" smtClean="0"/>
              <a:pPr/>
              <a:t>25.11.2022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Курс "Основы риэлторской деятельности", 2012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A7F1-23D2-4BB2-A308-4B9132A96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266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09F92-B4C1-4BF2-8C95-49C07824B775}" type="datetime1">
              <a:rPr lang="ru-RU" smtClean="0"/>
              <a:pPr/>
              <a:t>25.11.2022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Курс "Основы риэлторской деятельности", 2012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A7F1-23D2-4BB2-A308-4B9132A96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33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E2A5-AF07-4998-87A1-15D0ACF90149}" type="datetime1">
              <a:rPr lang="ru-RU" smtClean="0"/>
              <a:pPr/>
              <a:t>25.11.2022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Курс "Основы риэлторской деятельности", 2012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A7F1-23D2-4BB2-A308-4B9132A96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150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F2998-E148-4F25-A150-2EC138BDBC14}" type="datetime1">
              <a:rPr lang="ru-RU" smtClean="0"/>
              <a:pPr/>
              <a:t>25.11.2022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Курс "Основы риэлторской деятельности", 2012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CA7F1-23D2-4BB2-A308-4B9132A96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333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9000">
              <a:srgbClr val="CCCCFF"/>
            </a:gs>
            <a:gs pos="10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BA827-F795-4A15-B3AE-7D3AB97D89CC}" type="datetime1">
              <a:rPr lang="ru-RU" smtClean="0"/>
              <a:pPr/>
              <a:t>25.11.2022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Курс "Основы риэлторской деятельности", 2012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CA7F1-23D2-4BB2-A308-4B9132A965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63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069151"/>
            <a:ext cx="4032448" cy="3600400"/>
          </a:xfrm>
          <a:noFill/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5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Внимание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5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 методы его тренировки</a:t>
            </a:r>
            <a:endParaRPr lang="ru-RU" sz="5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827584" y="6276939"/>
            <a:ext cx="2895600" cy="365125"/>
          </a:xfrm>
        </p:spPr>
        <p:txBody>
          <a:bodyPr/>
          <a:lstStyle/>
          <a:p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mironovair.com/sposobnosti/wp-content/uploads/2011/09/tes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772816"/>
            <a:ext cx="2880320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905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DC70-B3AD-4F19-BD3E-CA482263933D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575128" y="188640"/>
            <a:ext cx="6514797" cy="646331"/>
          </a:xfrm>
          <a:prstGeom prst="rect">
            <a:avLst/>
          </a:prstGeom>
          <a:pattFill prst="pct20">
            <a:fgClr>
              <a:schemeClr val="accent1">
                <a:lumMod val="75000"/>
              </a:schemeClr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Основные свойства внимания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5181" y="2924944"/>
            <a:ext cx="8424937" cy="3477875"/>
          </a:xfrm>
          <a:prstGeom prst="rect">
            <a:avLst/>
          </a:pr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Концентрация внимания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выражается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степени интенсивности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внимания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одном объекте или ограниченном круге своих представлений, переживаний, мыслей.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Поглощенность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объектами сосредоточения делает человека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высокопомехоустойчивым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Лишь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 трудом его можно отвлечь от мыслей или дел,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которые он погружен, он не замечает шума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других отвлекающих раздражителей.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http://go1.imgsmail.ru/imgpreview?key=http%3A//blog.blogun.ru/wp-content/uploads/2009/03/blogun%5F152.gif&amp;mb=imgdb_preview_7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293" y="908720"/>
            <a:ext cx="4158712" cy="19442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287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DC70-B3AD-4F19-BD3E-CA482263933D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340768"/>
            <a:ext cx="8424937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Устойчивость внимания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определяется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длительностью сохранения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концентрированного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внимания.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Устойчивость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внимания зависит от целого ряда причин - значимости дела, интереса к нему, навыков и т.п.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569852" y="332656"/>
            <a:ext cx="6514797" cy="646331"/>
          </a:xfrm>
          <a:prstGeom prst="rect">
            <a:avLst/>
          </a:prstGeom>
          <a:pattFill prst="pct20">
            <a:fgClr>
              <a:schemeClr val="accent1">
                <a:lumMod val="75000"/>
              </a:schemeClr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Основные свойства внимания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http://go2.imgsmail.ru/imgpreview?key=http%3A//mamulkikrasotulki.ru/wp-content/uploads/2012/03/78871596%5Flarge%5FZakonprityazheniya.jpg&amp;mb=imgdb_preview_14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933056"/>
            <a:ext cx="4032448" cy="25202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955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DC70-B3AD-4F19-BD3E-CA482263933D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20129" y="908720"/>
            <a:ext cx="583604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Переключаемость внимания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характеризуется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быстротой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произвольного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перехода внимания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новый объект или от одного действия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другому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сохранении высокой степени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концентрации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нем.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569851" y="116632"/>
            <a:ext cx="6514797" cy="646331"/>
          </a:xfrm>
          <a:prstGeom prst="rect">
            <a:avLst/>
          </a:prstGeom>
          <a:pattFill prst="pct20">
            <a:fgClr>
              <a:schemeClr val="accent1">
                <a:lumMod val="75000"/>
              </a:schemeClr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Основные свойства внимания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http://go1.imgsmail.ru/imgpreview?key=http%3A//stanislav-milevich.ru/images/stories/foto-ot-dejstviya-k-mysli-programmirovanie-zhizni.jpg&amp;mb=imgdb_preview_35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980728"/>
            <a:ext cx="2952328" cy="25922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345051" y="3717032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Эффективность переключения зависит от особенностей объектов внимания значимости работы или интереса к ней,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также от индивидуально-типологических особенностей подвижности нервных процессов. 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Слишком частое переключение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(впрочем, как и однообразная, требующая длительного сосредоточения внимания работа) может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приводить к быстрому утомлению. </a:t>
            </a:r>
          </a:p>
        </p:txBody>
      </p:sp>
    </p:spTree>
    <p:extLst>
      <p:ext uri="{BB962C8B-B14F-4D97-AF65-F5344CB8AC3E}">
        <p14:creationId xmlns:p14="http://schemas.microsoft.com/office/powerpoint/2010/main" val="280839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DC70-B3AD-4F19-BD3E-CA482263933D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3645024"/>
            <a:ext cx="842493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Уровень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распределения внимания зависит от ряда условий: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однородности или разнородности совмещаемых видов деятельности, их сложности, степени их привычности.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Труднее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совмещать два вида умственной деятельности и более эффективное распределение внимания при одновременном выполнении моторной и умственной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деятельности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621091" y="187157"/>
            <a:ext cx="6514797" cy="646331"/>
          </a:xfrm>
          <a:prstGeom prst="rect">
            <a:avLst/>
          </a:prstGeom>
          <a:pattFill prst="pct20">
            <a:fgClr>
              <a:schemeClr val="accent1">
                <a:lumMod val="75000"/>
              </a:schemeClr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Основные свойства внимания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http://go3.imgsmail.ru/imgpreview?key=http%3A//teonote.ru/wp-content/uploads/sindrom-rasseyannogo-vnimanya.jpeg&amp;mb=imgdb_preview_6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26536"/>
            <a:ext cx="2808312" cy="2671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563888" y="1477368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Распределяемость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внимания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определяется возможностью выполнения двух 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более действий одновременно.</a:t>
            </a:r>
          </a:p>
        </p:txBody>
      </p:sp>
    </p:spTree>
    <p:extLst>
      <p:ext uri="{BB962C8B-B14F-4D97-AF65-F5344CB8AC3E}">
        <p14:creationId xmlns:p14="http://schemas.microsoft.com/office/powerpoint/2010/main" val="198093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DC70-B3AD-4F19-BD3E-CA482263933D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340768"/>
            <a:ext cx="84249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Отвлекаемость внимания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связана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 непроизвольными колебаниями его уровня.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69852" y="332656"/>
            <a:ext cx="6514797" cy="646331"/>
          </a:xfrm>
          <a:prstGeom prst="rect">
            <a:avLst/>
          </a:prstGeom>
          <a:pattFill prst="pct20">
            <a:fgClr>
              <a:schemeClr val="accent1">
                <a:lumMod val="75000"/>
              </a:schemeClr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Основные свойства внимания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http://go1.imgsmail.ru/imgpreview?key=http%3A//zerut.ru/sites/new.zerut.ru/files/imagecache/200x200-crop/sites/therut.ru/files/bwv090127.png&amp;mb=imgdb_preview_17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786" y="2659564"/>
            <a:ext cx="3168352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015541" y="2780928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Это особенно хорошо заметно </a:t>
            </a:r>
          </a:p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 сосредоточении на раздражителях пороговой силы: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прислушиваясь к очень слабому, едва слышимому тиканью механических часов, мы то слышим звук более отчетливо, </a:t>
            </a:r>
          </a:p>
          <a:p>
            <a:pPr algn="ctr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то менее отчетливо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0557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DC70-B3AD-4F19-BD3E-CA482263933D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78696" y="980728"/>
            <a:ext cx="842493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Повышенная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непроизвольная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переключаемость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внимания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с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низкими возможностями концентрации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                              может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возникать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взрослых на фоне астении при различных заболеваниях или при переутомлении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Повышенная концентрация на своих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мыслях                     с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трудностями переключения на другие виды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деятельности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свойственна некоторым лицам умственного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труда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но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встречается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и у больных с навязчивыми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идеями.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Слабость концентрации внимания, сочетающаяся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с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трудностями переключения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типична для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хронического кислородного голодания мозга при церебральном атеросклерозе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у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пожилых людей,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но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может также возникать и у здоровых лиц при утомлении.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188640"/>
            <a:ext cx="4809715" cy="646331"/>
          </a:xfrm>
          <a:prstGeom prst="rect">
            <a:avLst/>
          </a:prstGeom>
          <a:pattFill prst="pct20">
            <a:fgClr>
              <a:schemeClr val="accent1">
                <a:lumMod val="75000"/>
              </a:schemeClr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Нарушение внимания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http://go4.imgsmail.ru/imgpreview?key=http%3A//udoktora.net/wp-content/uploads/2012/06/83000/521.jpg&amp;mb=imgdb_preview_45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5" y="159036"/>
            <a:ext cx="2315408" cy="1897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66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DC70-B3AD-4F19-BD3E-CA482263933D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69050"/>
            <a:ext cx="8712967" cy="1200329"/>
          </a:xfrm>
          <a:prstGeom prst="rect">
            <a:avLst/>
          </a:prstGeom>
          <a:pattFill prst="pct20">
            <a:fgClr>
              <a:schemeClr val="accent1">
                <a:lumMod val="75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Тест "Таблицы </a:t>
            </a:r>
            <a:r>
              <a:rPr lang="ru-RU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Шульте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"</a:t>
            </a:r>
          </a:p>
          <a:p>
            <a:pPr lvl="0" algn="ctr"/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для развития и тренировки внимания</a:t>
            </a:r>
            <a:endParaRPr lang="ru-RU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Picture 5" descr="Таблицы Шульт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36610"/>
            <a:ext cx="5494026" cy="462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6084168" y="1534551"/>
            <a:ext cx="280780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Для определения времени берется секундомер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Пройдя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тесты,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забудьте записать свои результаты.</a:t>
            </a:r>
            <a:br>
              <a:rPr lang="ru-RU" sz="2200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 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При ежедневной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тренировке с новыми таблицами результаты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каждым разом будут улучшаться.</a:t>
            </a:r>
          </a:p>
        </p:txBody>
      </p:sp>
    </p:spTree>
    <p:extLst>
      <p:ext uri="{BB962C8B-B14F-4D97-AF65-F5344CB8AC3E}">
        <p14:creationId xmlns:p14="http://schemas.microsoft.com/office/powerpoint/2010/main" val="309290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DC70-B3AD-4F19-BD3E-CA482263933D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052736"/>
            <a:ext cx="849694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fontAlgn="base">
              <a:buFont typeface="Arial" pitchFamily="34" charset="0"/>
              <a:buChar char="•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внимание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занимает 80% всего объема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сознания 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памяти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fontAlgn="base"/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buFont typeface="Arial" pitchFamily="34" charset="0"/>
              <a:buChar char="•"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высокая концентрация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внимания помогает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принять верное решение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fontAlgn="base"/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buFont typeface="Arial" pitchFamily="34" charset="0"/>
              <a:buChar char="•"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внимание концентрируется только в том случае,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если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мозг находится в состоянии безмолвия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ничем другим не занят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fontAlgn="base"/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buFont typeface="Arial" pitchFamily="34" charset="0"/>
              <a:buChar char="•"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чем меньше дел мы делаем одновременно,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fontAlgn="base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тем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лучшего результата мы можем достичь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fontAlgn="base"/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fontAlgn="base">
              <a:buFont typeface="Arial" pitchFamily="34" charset="0"/>
              <a:buChar char="•"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обладая умением сосредотачивать внимание и концентрироваться, можно всегда найти выход из безвыходной ситуации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183316"/>
            <a:ext cx="4968552" cy="646331"/>
          </a:xfrm>
          <a:prstGeom prst="rect">
            <a:avLst/>
          </a:prstGeom>
          <a:pattFill prst="pct20">
            <a:fgClr>
              <a:schemeClr val="accent1">
                <a:lumMod val="75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lvl="0" algn="ctr"/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Это надо помнить!</a:t>
            </a:r>
            <a:endParaRPr lang="ru-RU" sz="3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http://go2.imgsmail.ru/imgpreview?key=http%3A//abali.ru/wp-content/uploads/2011/03/Vnimanie%5FOpasnost%5Fprochie%5Fopasnosti%5FAbali.ru%5F-600x502.png&amp;mb=imgdb_preview_24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521" y="141108"/>
            <a:ext cx="1869951" cy="16317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117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DC70-B3AD-4F19-BD3E-CA482263933D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4098" name="Picture 2" descr="сколько чувству человека: их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32656"/>
            <a:ext cx="5715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95536" y="3028507"/>
            <a:ext cx="8352928" cy="2554545"/>
          </a:xfrm>
          <a:prstGeom prst="rect">
            <a:avLst/>
          </a:pr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Внимание - 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это психический процесс, который обеспечивает направленность и сосредоточенность психики на определенных предметах и явлениях внешнего мира, образах, мыслях и чувствах самого человека. </a:t>
            </a:r>
          </a:p>
        </p:txBody>
      </p:sp>
    </p:spTree>
    <p:extLst>
      <p:ext uri="{BB962C8B-B14F-4D97-AF65-F5344CB8AC3E}">
        <p14:creationId xmlns:p14="http://schemas.microsoft.com/office/powerpoint/2010/main" val="60093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DC70-B3AD-4F19-BD3E-CA482263933D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404664"/>
            <a:ext cx="84969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Внимание</a:t>
            </a:r>
            <a:r>
              <a:rPr lang="ru-RU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является </a:t>
            </a:r>
            <a:r>
              <a:rPr lang="ru-RU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самостоятельной формой отражения, а </a:t>
            </a:r>
            <a:r>
              <a:rPr lang="ru-RU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выступает как процесс, организующий </a:t>
            </a:r>
            <a:r>
              <a:rPr lang="ru-RU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другие формы отражения </a:t>
            </a:r>
            <a:r>
              <a:rPr lang="ru-RU" sz="32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(ощущение, восприятие, память, мышление, воображение, эмоции</a:t>
            </a:r>
            <a:r>
              <a:rPr lang="ru-RU" sz="32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pic>
        <p:nvPicPr>
          <p:cNvPr id="3076" name="Picture 4" descr="http://900igr.net/datai/okruzhajuschij-mir/Organy-cheloveka/0010-007-Organy-chuvst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5929" y="3068960"/>
            <a:ext cx="3992141" cy="3197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519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511256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Внешне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внимание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выражается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специфической позе, особой мимике,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движениях.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Поза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обычно характеризуется торможением движений,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направленностью органов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чувств на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объект.</a:t>
            </a:r>
            <a:endParaRPr lang="ru-RU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http://go4.imgsmail.ru/imgpreview?key=http%3A//tomuska2006.narod.ru/image046.gif&amp;mb=imgdb_preview_4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340768"/>
            <a:ext cx="3158852" cy="3562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49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980728"/>
            <a:ext cx="864096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 основная функция: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отбор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значимых для человека воздействий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игнорировании (торможении) несущественных, побочных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воздействий</a:t>
            </a:r>
          </a:p>
          <a:p>
            <a:pPr lvl="0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 функция: </a:t>
            </a:r>
          </a:p>
          <a:p>
            <a:pPr lvl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удержание, сохранение в сознании определенного предметного содержания до тех пор, пока не будет достигнута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цель</a:t>
            </a:r>
          </a:p>
          <a:p>
            <a:pPr lvl="0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3 функция: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регуляция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 контроль протекания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деятельности </a:t>
            </a:r>
            <a:endParaRPr lang="ru-RU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83768" y="114969"/>
            <a:ext cx="4896544" cy="646331"/>
          </a:xfrm>
          <a:prstGeom prst="rect">
            <a:avLst/>
          </a:pr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Функции внимания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00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5519898" y="2924944"/>
            <a:ext cx="3312368" cy="3600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Вторичное непроизвольное внимание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тоже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требует волевого усилия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(внимание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здесь привлекается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определенным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содержанием предмета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которое отвечает направленности, интересам человека, т.е. постоянному ожиданию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чего-либо)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847366" y="1216244"/>
            <a:ext cx="3312368" cy="149939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Непроизвольное внимание -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реакция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раздражитель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(не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обусловлено волевым актом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человека)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DC70-B3AD-4F19-BD3E-CA482263933D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735795" y="188640"/>
            <a:ext cx="3575081" cy="646331"/>
          </a:xfrm>
          <a:prstGeom prst="rect">
            <a:avLst/>
          </a:pr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Виды </a:t>
            </a:r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внимания</a:t>
            </a:r>
            <a:endParaRPr lang="ru-RU" sz="3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60096" y="1526380"/>
            <a:ext cx="30313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054864" y="865021"/>
            <a:ext cx="93610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1409914" y="2414459"/>
            <a:ext cx="93610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6708030" y="2475856"/>
            <a:ext cx="93610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51520" y="2917405"/>
            <a:ext cx="3312368" cy="3600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Первичное непроизвольное внимание</a:t>
            </a:r>
            <a:r>
              <a:rPr lang="ru-RU" i="1" dirty="0"/>
              <a:t> 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врожденное и является естественным проявлением безусловного ориентировочного рефлекса. В проявлении такого внимания играет роль сила раздражителя и его неожиданность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(громкие звуки, яркий свет, резкий запах)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396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43608" y="1340768"/>
            <a:ext cx="7128792" cy="44450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Произвольное внимание,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 как и вторичное непроизвольное внимание является социально опосредованным типом внимания, но оно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тесно связано с волей человека, сознательно поставленной целью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данном случае предполагается использование специальных приемов сосредоточения, организации своего восприятия или мыслей. Произвольное внимание у взрослого человека направляется прежде всего речевыми стимулами, т.е. оно тесно связано речевой системой.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DC70-B3AD-4F19-BD3E-CA482263933D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735795" y="188640"/>
            <a:ext cx="3575081" cy="646331"/>
          </a:xfrm>
          <a:prstGeom prst="rect">
            <a:avLst/>
          </a:pr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Виды </a:t>
            </a:r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внимания</a:t>
            </a:r>
            <a:endParaRPr lang="ru-RU" sz="3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60096" y="1526380"/>
            <a:ext cx="30313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139952" y="995032"/>
            <a:ext cx="93610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50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43608" y="1526380"/>
            <a:ext cx="7128792" cy="3600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Послепроизвольное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внимание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возникает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вслед за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произвольным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человек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сначала сосредоточивает сознание 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каком-то предмете или деятельности (иногда даже с помощью немалых волевых усилий), 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затем процесс вызывает нарастающий интерес, и внимание продолжает удерживаться уже без всякого волевого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усилия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DC70-B3AD-4F19-BD3E-CA482263933D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820463" y="188640"/>
            <a:ext cx="3575081" cy="646331"/>
          </a:xfrm>
          <a:prstGeom prst="rect">
            <a:avLst/>
          </a:pr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Виды </a:t>
            </a:r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внимания</a:t>
            </a:r>
            <a:endParaRPr lang="ru-RU" sz="3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60096" y="1526380"/>
            <a:ext cx="30313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139952" y="995032"/>
            <a:ext cx="93610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95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EDC70-B3AD-4F19-BD3E-CA482263933D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10038" y="1340768"/>
            <a:ext cx="842493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Объем внимания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характеризуется количеством идей, объектов и видов деятельности, которые одновременно может удерживать и контролировать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человек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69852" y="332656"/>
            <a:ext cx="6514797" cy="646331"/>
          </a:xfrm>
          <a:prstGeom prst="rect">
            <a:avLst/>
          </a:prstGeom>
          <a:pattFill prst="pct20">
            <a:fgClr>
              <a:schemeClr val="accent1">
                <a:lumMod val="75000"/>
              </a:schemeClr>
            </a:fgClr>
            <a:bgClr>
              <a:schemeClr val="bg1"/>
            </a:bgClr>
          </a:pattFill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Основные свойства внимания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http://go3.imgsmail.ru/imgpreview?key=http%3A//caricatura.ru/parad/larichef/pic/6407.jpg&amp;mb=imgdb_preview_14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6322" y="2564904"/>
            <a:ext cx="3312368" cy="22322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611559" y="4581128"/>
            <a:ext cx="8123415" cy="1569660"/>
          </a:xfrm>
          <a:prstGeom prst="rect">
            <a:avLst/>
          </a:prstGeom>
          <a:pattFill prst="pct20">
            <a:fgClr>
              <a:schemeClr val="accent1"/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Установлено, что при восприятии множества простых объектов (букв, цифр, фигурок и пр.) в интервале времени 0,07-0,1 с объем внимания у взрослого человека равен 5-7, в среднем 7 элементов с кратковременным запоминанием. </a:t>
            </a:r>
          </a:p>
        </p:txBody>
      </p:sp>
    </p:spTree>
    <p:extLst>
      <p:ext uri="{BB962C8B-B14F-4D97-AF65-F5344CB8AC3E}">
        <p14:creationId xmlns:p14="http://schemas.microsoft.com/office/powerpoint/2010/main" val="230796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2023</TotalTime>
  <Words>523</Words>
  <Application>Microsoft Office PowerPoint</Application>
  <PresentationFormat>Экран (4:3)</PresentationFormat>
  <Paragraphs>117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Елькина85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Золотые правила  тайм-менеджмента</dc:title>
  <dc:creator>Валера</dc:creator>
  <cp:lastModifiedBy>Ученик</cp:lastModifiedBy>
  <cp:revision>161</cp:revision>
  <cp:lastPrinted>2013-03-20T02:50:22Z</cp:lastPrinted>
  <dcterms:created xsi:type="dcterms:W3CDTF">2012-09-28T09:07:01Z</dcterms:created>
  <dcterms:modified xsi:type="dcterms:W3CDTF">2022-11-25T04:15:07Z</dcterms:modified>
</cp:coreProperties>
</file>