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61" r:id="rId4"/>
    <p:sldId id="258" r:id="rId5"/>
    <p:sldId id="265" r:id="rId6"/>
    <p:sldId id="266" r:id="rId7"/>
    <p:sldId id="267" r:id="rId8"/>
    <p:sldId id="269" r:id="rId9"/>
    <p:sldId id="270" r:id="rId10"/>
    <p:sldId id="268" r:id="rId11"/>
    <p:sldId id="271"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16B2"/>
    <a:srgbClr val="F1FF9B"/>
    <a:srgbClr val="0E9A6B"/>
    <a:srgbClr val="FF3399"/>
    <a:srgbClr val="70AC2E"/>
    <a:srgbClr val="FFE0A3"/>
    <a:srgbClr val="CC3399"/>
    <a:srgbClr val="C19FFF"/>
    <a:srgbClr val="CAB4EA"/>
    <a:srgbClr val="D3B5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0AF4C6-208B-4488-AF63-0EA0AF3A2285}" type="datetimeFigureOut">
              <a:rPr lang="ru-RU" smtClean="0"/>
              <a:pPr/>
              <a:t>28.10.2022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1AEFA43-5E4B-4CCB-8AF6-2BB6485CCDCF}" type="slidenum">
              <a:rPr lang="ru-RU" smtClean="0"/>
              <a:pPr/>
              <a:t>‹#›</a:t>
            </a:fld>
            <a:endParaRPr lang="ru-RU"/>
          </a:p>
        </p:txBody>
      </p:sp>
    </p:spTree>
    <p:extLst>
      <p:ext uri="{BB962C8B-B14F-4D97-AF65-F5344CB8AC3E}">
        <p14:creationId xmlns:p14="http://schemas.microsoft.com/office/powerpoint/2010/main" val="826346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9970" y="3887115"/>
            <a:ext cx="7772400" cy="763525"/>
          </a:xfrm>
          <a:effectLst>
            <a:outerShdw blurRad="50800" dist="38100" dir="2700000" algn="tl" rotWithShape="0">
              <a:prstClr val="black">
                <a:alpha val="70000"/>
              </a:prstClr>
            </a:outerShdw>
          </a:effectLst>
        </p:spPr>
        <p:txBody>
          <a:bodyPr>
            <a:normAutofit/>
          </a:bodyPr>
          <a:lstStyle>
            <a:lvl1pPr algn="r">
              <a:defRPr sz="3600">
                <a:solidFill>
                  <a:srgbClr val="F1FF9B"/>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754375" y="4650640"/>
            <a:ext cx="6400800" cy="610820"/>
          </a:xfrm>
        </p:spPr>
        <p:txBody>
          <a:bodyPr>
            <a:normAutofit/>
          </a:bodyPr>
          <a:lstStyle>
            <a:lvl1pPr marL="0" indent="0" algn="r">
              <a:buNone/>
              <a:defRPr sz="2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48965" y="1291130"/>
            <a:ext cx="8229600" cy="458115"/>
          </a:xfrm>
          <a:effectLst>
            <a:outerShdw blurRad="50800" dist="38100" dir="2700000" algn="tl" rotWithShape="0">
              <a:prstClr val="black">
                <a:alpha val="70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48965" y="1901951"/>
            <a:ext cx="7329840" cy="3970329"/>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76014" y="527605"/>
            <a:ext cx="7016195" cy="610820"/>
          </a:xfrm>
        </p:spPr>
        <p:txBody>
          <a:bodyPr>
            <a:normAutofit/>
          </a:bodyPr>
          <a:lstStyle>
            <a:lvl1pPr algn="l">
              <a:defRPr sz="3600">
                <a:solidFill>
                  <a:srgbClr val="00B05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976015" y="1291130"/>
            <a:ext cx="701619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8140" y="1291130"/>
            <a:ext cx="8229600" cy="610820"/>
          </a:xfrm>
          <a:effectLst>
            <a:outerShdw blurRad="50800" dist="38100" dir="2700000" algn="tl" rotWithShape="0">
              <a:prstClr val="black">
                <a:alpha val="69000"/>
              </a:prstClr>
            </a:outerShdw>
          </a:effectLst>
        </p:spPr>
        <p:txBody>
          <a:bodyPr>
            <a:normAutofit/>
          </a:bodyPr>
          <a:lstStyle>
            <a:lvl1pPr algn="l">
              <a:defRPr sz="3600">
                <a:solidFill>
                  <a:srgbClr val="F1FF9B"/>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1670" y="1901950"/>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1670" y="2531813"/>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1901950"/>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531813"/>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10/28/2022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10/28/2022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59785" y="3734410"/>
            <a:ext cx="5481825" cy="1068935"/>
          </a:xfrm>
        </p:spPr>
        <p:txBody>
          <a:bodyPr>
            <a:noAutofit/>
          </a:bodyPr>
          <a:lstStyle/>
          <a:p>
            <a:pPr algn="ctr"/>
            <a:r>
              <a:rPr lang="ru-RU" sz="6600" b="1" dirty="0" smtClean="0">
                <a:solidFill>
                  <a:srgbClr val="FFFF00"/>
                </a:solidFill>
              </a:rPr>
              <a:t>Аптечная наркомания</a:t>
            </a:r>
            <a:endParaRPr lang="en-US" sz="6600" b="1" dirty="0">
              <a:solidFill>
                <a:srgbClr val="FFFF00"/>
              </a:solidFill>
            </a:endParaRPr>
          </a:p>
        </p:txBody>
      </p:sp>
    </p:spTree>
    <p:extLst>
      <p:ext uri="{BB962C8B-B14F-4D97-AF65-F5344CB8AC3E}">
        <p14:creationId xmlns:p14="http://schemas.microsoft.com/office/powerpoint/2010/main"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39540" y="374900"/>
            <a:ext cx="5344675" cy="558376"/>
          </a:xfrm>
        </p:spPr>
        <p:txBody>
          <a:bodyPr>
            <a:normAutofit fontScale="90000"/>
          </a:bodyPr>
          <a:lstStyle/>
          <a:p>
            <a:r>
              <a:rPr lang="ru-RU" b="1" u="sng" dirty="0">
                <a:solidFill>
                  <a:srgbClr val="7030A0"/>
                </a:solidFill>
              </a:rPr>
              <a:t>Цифровые наркотики</a:t>
            </a:r>
          </a:p>
        </p:txBody>
      </p:sp>
      <p:sp>
        <p:nvSpPr>
          <p:cNvPr id="3" name="Объект 2"/>
          <p:cNvSpPr>
            <a:spLocks noGrp="1"/>
          </p:cNvSpPr>
          <p:nvPr>
            <p:ph sz="half" idx="1"/>
          </p:nvPr>
        </p:nvSpPr>
        <p:spPr>
          <a:xfrm>
            <a:off x="143555" y="1600200"/>
            <a:ext cx="4123035" cy="4525963"/>
          </a:xfrm>
        </p:spPr>
        <p:txBody>
          <a:bodyPr>
            <a:normAutofit fontScale="40000" lnSpcReduction="20000"/>
          </a:bodyPr>
          <a:lstStyle/>
          <a:p>
            <a:pPr marL="0" indent="0">
              <a:buNone/>
            </a:pPr>
            <a:r>
              <a:rPr lang="ru-RU" sz="4300" b="1" dirty="0">
                <a:solidFill>
                  <a:srgbClr val="FFFF00"/>
                </a:solidFill>
              </a:rPr>
              <a:t>Аудио-наркотики</a:t>
            </a:r>
            <a:r>
              <a:rPr lang="ru-RU" dirty="0"/>
              <a:t> – </a:t>
            </a:r>
            <a:r>
              <a:rPr lang="ru-RU" dirty="0">
                <a:solidFill>
                  <a:schemeClr val="bg1"/>
                </a:solidFill>
              </a:rPr>
              <a:t>это специфическая музыка, которая создается на основе эффекта бинауральных волн и вызывает чувство эйфории.</a:t>
            </a:r>
          </a:p>
          <a:p>
            <a:pPr marL="0" indent="0">
              <a:buNone/>
            </a:pPr>
            <a:r>
              <a:rPr lang="ru-RU" dirty="0">
                <a:solidFill>
                  <a:schemeClr val="bg1"/>
                </a:solidFill>
              </a:rPr>
              <a:t>Бинауральные, или </a:t>
            </a:r>
            <a:r>
              <a:rPr lang="ru-RU" dirty="0" err="1">
                <a:solidFill>
                  <a:schemeClr val="bg1"/>
                </a:solidFill>
              </a:rPr>
              <a:t>бинаунарные</a:t>
            </a:r>
            <a:r>
              <a:rPr lang="ru-RU" dirty="0">
                <a:solidFill>
                  <a:schemeClr val="bg1"/>
                </a:solidFill>
              </a:rPr>
              <a:t> волны были открыты в середине девятнадцатого века немецким ученым </a:t>
            </a:r>
            <a:r>
              <a:rPr lang="ru-RU" dirty="0" err="1">
                <a:solidFill>
                  <a:schemeClr val="bg1"/>
                </a:solidFill>
              </a:rPr>
              <a:t>Дофе</a:t>
            </a:r>
            <a:r>
              <a:rPr lang="ru-RU" dirty="0">
                <a:solidFill>
                  <a:schemeClr val="bg1"/>
                </a:solidFill>
              </a:rPr>
              <a:t>. Для того, чтобы создать эффект </a:t>
            </a:r>
            <a:r>
              <a:rPr lang="ru-RU" dirty="0" err="1">
                <a:solidFill>
                  <a:schemeClr val="bg1"/>
                </a:solidFill>
              </a:rPr>
              <a:t>бинауральности</a:t>
            </a:r>
            <a:r>
              <a:rPr lang="ru-RU" dirty="0">
                <a:solidFill>
                  <a:schemeClr val="bg1"/>
                </a:solidFill>
              </a:rPr>
              <a:t>, необходимы стереонаушники, в которых на каждое ухо подаются разные по частоте сигналы. Разница в звучании воспринимается человеком как определенный ритм, который называют бинауральным. Этот ритм вызывает в головном мозгу волны и способен ввести человека в измененное состояние сознания. Достижение именно такого состояния сознания является целью зависимых людей.</a:t>
            </a:r>
          </a:p>
          <a:p>
            <a:pPr marL="0" indent="0">
              <a:buNone/>
            </a:pPr>
            <a:r>
              <a:rPr lang="ru-RU" dirty="0">
                <a:solidFill>
                  <a:schemeClr val="bg1"/>
                </a:solidFill>
              </a:rPr>
              <a:t> Может быть, цифровые наркотики – это панацея от </a:t>
            </a:r>
            <a:r>
              <a:rPr lang="ru-RU" dirty="0" smtClean="0">
                <a:solidFill>
                  <a:schemeClr val="bg1"/>
                </a:solidFill>
              </a:rPr>
              <a:t>реальных наркотиков</a:t>
            </a:r>
            <a:r>
              <a:rPr lang="ru-RU" dirty="0">
                <a:solidFill>
                  <a:schemeClr val="bg1"/>
                </a:solidFill>
              </a:rPr>
              <a:t>? Безопасные и легальные, они позволят людям, страдающим любыми зависимостями, направить свою страсть в безопасное для здоровья и общества русло? Увы, это не так.  Безопасность </a:t>
            </a:r>
            <a:r>
              <a:rPr lang="ru-RU" dirty="0" err="1">
                <a:solidFill>
                  <a:schemeClr val="bg1"/>
                </a:solidFill>
              </a:rPr>
              <a:t>айдозеров</a:t>
            </a:r>
            <a:r>
              <a:rPr lang="ru-RU" dirty="0">
                <a:solidFill>
                  <a:schemeClr val="bg1"/>
                </a:solidFill>
              </a:rPr>
              <a:t> ничем не подтверждается. Более того, уже первые опыты ученых показали, что человечество, возможно, столкнулось с реальной опасностью.</a:t>
            </a:r>
          </a:p>
          <a:p>
            <a:pPr marL="0" indent="0">
              <a:buNone/>
            </a:pPr>
            <a:r>
              <a:rPr lang="ru-RU" dirty="0">
                <a:solidFill>
                  <a:schemeClr val="bg1"/>
                </a:solidFill>
              </a:rPr>
              <a:t>Специалистами Института экспериментальной медицины были проведены исследования, которые ставили целью определить, каким образом аудио-наркотики влияют на мозг. Выяснилось, что </a:t>
            </a:r>
            <a:r>
              <a:rPr lang="ru-RU" dirty="0" err="1">
                <a:solidFill>
                  <a:schemeClr val="bg1"/>
                </a:solidFill>
              </a:rPr>
              <a:t>айдозеры</a:t>
            </a:r>
            <a:r>
              <a:rPr lang="ru-RU" dirty="0">
                <a:solidFill>
                  <a:schemeClr val="bg1"/>
                </a:solidFill>
              </a:rPr>
              <a:t> вызывают настоящие пароксизмы мозга, которые свидетельствуют о нарушении его работы. Они наносят организму такой же вред, какой способны нанести реальные тяжелые наркотики. Кроме того, установлено, что под воздействием бинауральных ритмов серое вещество мозга становится податливым, как пластилин, из которого можно вылепить все, что угодно. Это делает вполне вероятной опасность </a:t>
            </a:r>
            <a:r>
              <a:rPr lang="ru-RU" dirty="0" err="1">
                <a:solidFill>
                  <a:schemeClr val="bg1"/>
                </a:solidFill>
              </a:rPr>
              <a:t>зомбирования</a:t>
            </a:r>
            <a:r>
              <a:rPr lang="ru-RU" dirty="0">
                <a:solidFill>
                  <a:schemeClr val="bg1"/>
                </a:solidFill>
              </a:rPr>
              <a:t> человека. Цифровые наркотики уже заслужили название «</a:t>
            </a:r>
            <a:r>
              <a:rPr lang="ru-RU" dirty="0" err="1">
                <a:solidFill>
                  <a:schemeClr val="bg1"/>
                </a:solidFill>
              </a:rPr>
              <a:t>нейрозвуковое</a:t>
            </a:r>
            <a:r>
              <a:rPr lang="ru-RU" dirty="0">
                <a:solidFill>
                  <a:schemeClr val="bg1"/>
                </a:solidFill>
              </a:rPr>
              <a:t> оружие».</a:t>
            </a:r>
          </a:p>
          <a:p>
            <a:endParaRPr lang="ru-RU" dirty="0">
              <a:solidFill>
                <a:schemeClr val="bg1"/>
              </a:solidFill>
            </a:endParaRPr>
          </a:p>
        </p:txBody>
      </p:sp>
      <p:pic>
        <p:nvPicPr>
          <p:cNvPr id="6" name="Объект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266590" y="1596540"/>
            <a:ext cx="3763290" cy="3512215"/>
          </a:xfrm>
          <a:prstGeom prst="roundRect">
            <a:avLst>
              <a:gd name="adj" fmla="val 16667"/>
            </a:avLst>
          </a:prstGeom>
          <a:ln>
            <a:noFill/>
          </a:ln>
          <a:effectLst>
            <a:outerShdw blurRad="76200" dist="12700" dir="8100000" sy="-23000" kx="800400" algn="br" rotWithShape="0">
              <a:prstClr val="black">
                <a:alpha val="2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444114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8084215" cy="6330395"/>
          </a:xfrm>
        </p:spPr>
        <p:style>
          <a:lnRef idx="0">
            <a:schemeClr val="dk1"/>
          </a:lnRef>
          <a:fillRef idx="3">
            <a:schemeClr val="dk1"/>
          </a:fillRef>
          <a:effectRef idx="3">
            <a:schemeClr val="dk1"/>
          </a:effectRef>
          <a:fontRef idx="minor">
            <a:schemeClr val="lt1"/>
          </a:fontRef>
        </p:style>
      </p:pic>
    </p:spTree>
    <p:extLst>
      <p:ext uri="{BB962C8B-B14F-4D97-AF65-F5344CB8AC3E}">
        <p14:creationId xmlns:p14="http://schemas.microsoft.com/office/powerpoint/2010/main" val="957031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smtClean="0"/>
              <a:t>Содержание презентации:</a:t>
            </a:r>
            <a:endParaRPr lang="en-US" dirty="0"/>
          </a:p>
        </p:txBody>
      </p:sp>
      <p:sp>
        <p:nvSpPr>
          <p:cNvPr id="3" name="Content Placeholder 2"/>
          <p:cNvSpPr>
            <a:spLocks noGrp="1"/>
          </p:cNvSpPr>
          <p:nvPr>
            <p:ph idx="1"/>
          </p:nvPr>
        </p:nvSpPr>
        <p:spPr/>
        <p:txBody>
          <a:bodyPr/>
          <a:lstStyle/>
          <a:p>
            <a:pPr>
              <a:buClr>
                <a:srgbClr val="B6F725"/>
              </a:buClr>
              <a:buFont typeface="Wingdings" pitchFamily="2" charset="2"/>
              <a:buChar char="ü"/>
            </a:pPr>
            <a:r>
              <a:rPr lang="ru-RU" dirty="0" smtClean="0"/>
              <a:t>Текущее положение наркомании</a:t>
            </a:r>
            <a:endParaRPr lang="en-US" dirty="0" smtClean="0"/>
          </a:p>
          <a:p>
            <a:pPr>
              <a:buClr>
                <a:srgbClr val="92D050"/>
              </a:buClr>
              <a:buFont typeface="Wingdings" pitchFamily="2" charset="2"/>
              <a:buChar char="ü"/>
            </a:pPr>
            <a:r>
              <a:rPr lang="ru-RU" dirty="0" smtClean="0"/>
              <a:t>Причины появления наркомании в Казахстане</a:t>
            </a:r>
          </a:p>
          <a:p>
            <a:pPr>
              <a:buClr>
                <a:srgbClr val="92D050"/>
              </a:buClr>
              <a:buFont typeface="Wingdings" pitchFamily="2" charset="2"/>
              <a:buChar char="ü"/>
            </a:pPr>
            <a:r>
              <a:rPr lang="ru-RU" dirty="0" smtClean="0"/>
              <a:t>Факторы оказывающие влияние на распространение наркотиков </a:t>
            </a:r>
          </a:p>
          <a:p>
            <a:pPr>
              <a:buClr>
                <a:srgbClr val="92D050"/>
              </a:buClr>
              <a:buFont typeface="Wingdings" pitchFamily="2" charset="2"/>
              <a:buChar char="ü"/>
            </a:pPr>
            <a:r>
              <a:rPr lang="ru-RU" dirty="0" smtClean="0"/>
              <a:t>Виды наркотиков и последствия при их приеме </a:t>
            </a:r>
            <a:endParaRPr lang="en-US" dirty="0" smtClean="0"/>
          </a:p>
          <a:p>
            <a:endParaRPr lang="en-US" dirty="0"/>
          </a:p>
        </p:txBody>
      </p:sp>
    </p:spTree>
    <p:extLst>
      <p:ext uri="{BB962C8B-B14F-4D97-AF65-F5344CB8AC3E}">
        <p14:creationId xmlns:p14="http://schemas.microsoft.com/office/powerpoint/2010/main" val="41033094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43555" y="1291131"/>
            <a:ext cx="7787955" cy="4886560"/>
          </a:xfrm>
          <a:ln>
            <a:solidFill>
              <a:srgbClr val="0E9A6B"/>
            </a:solidFill>
          </a:ln>
        </p:spPr>
        <p:style>
          <a:lnRef idx="2">
            <a:schemeClr val="accent3"/>
          </a:lnRef>
          <a:fillRef idx="1">
            <a:schemeClr val="lt1"/>
          </a:fillRef>
          <a:effectRef idx="0">
            <a:schemeClr val="accent3"/>
          </a:effectRef>
          <a:fontRef idx="minor">
            <a:schemeClr val="dk1"/>
          </a:fontRef>
        </p:style>
        <p:txBody>
          <a:bodyPr>
            <a:normAutofit fontScale="92500" lnSpcReduction="10000"/>
          </a:bodyPr>
          <a:lstStyle/>
          <a:p>
            <a:pPr marL="0" indent="0">
              <a:buNone/>
            </a:pPr>
            <a:r>
              <a:rPr lang="ru-RU" sz="3000" b="1" dirty="0">
                <a:ln w="18415" cmpd="sng">
                  <a:solidFill>
                    <a:srgbClr val="FFFFFF"/>
                  </a:solidFill>
                  <a:prstDash val="solid"/>
                </a:ln>
                <a:solidFill>
                  <a:schemeClr val="accent1"/>
                </a:solidFill>
                <a:effectLst>
                  <a:outerShdw blurRad="38100" dist="38100" dir="2700000" algn="tl">
                    <a:srgbClr val="000000">
                      <a:alpha val="43137"/>
                    </a:srgbClr>
                  </a:outerShdw>
                </a:effectLst>
                <a:latin typeface="Georgia" pitchFamily="18" charset="0"/>
              </a:rPr>
              <a:t>Проблема наркомании в Казахстане была и остается актуальной уже долгие годы. И, несмотря на все агитационные мероприятия вроде «Молодежь против наркотиков», наркозависимых не становится намного меньше. Впрочем, усилия специалистов не пропадают даром. Они не стараются представить картину в розовом цвете, зато говорят о том, что еще нужно сделать, чтобы это зло не расползалось по стране</a:t>
            </a:r>
            <a:r>
              <a:rPr lang="ru-RU" sz="3000" dirty="0">
                <a:ln w="18415" cmpd="sng">
                  <a:solidFill>
                    <a:srgbClr val="FFFFFF"/>
                  </a:solidFill>
                  <a:prstDash val="solid"/>
                </a:ln>
                <a:solidFill>
                  <a:srgbClr val="0070C0"/>
                </a:solidFill>
                <a:latin typeface="Georgia" pitchFamily="18" charset="0"/>
              </a:rPr>
              <a:t>.</a:t>
            </a:r>
            <a:endParaRPr lang="ru-RU" sz="2400" dirty="0">
              <a:solidFill>
                <a:srgbClr val="0070C0"/>
              </a:solidFill>
            </a:endParaRPr>
          </a:p>
        </p:txBody>
      </p:sp>
    </p:spTree>
    <p:extLst>
      <p:ext uri="{BB962C8B-B14F-4D97-AF65-F5344CB8AC3E}">
        <p14:creationId xmlns:p14="http://schemas.microsoft.com/office/powerpoint/2010/main" val="32392894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1"/>
          <p:cNvPicPr>
            <a:picLocks noGrp="1" noChangeAspect="1"/>
          </p:cNvPicPr>
          <p:nvPr>
            <p:ph sz="quarter" idx="4"/>
          </p:nvPr>
        </p:nvPicPr>
        <p:blipFill>
          <a:blip r:embed="rId2">
            <a:extLst>
              <a:ext uri="{BEBA8EAE-BF5A-486C-A8C5-ECC9F3942E4B}">
                <a14:imgProps xmlns:a14="http://schemas.microsoft.com/office/drawing/2010/main">
                  <a14:imgLayer r:embed="rId3">
                    <a14:imgEffect>
                      <a14:saturation sat="60000"/>
                    </a14:imgEffect>
                    <a14:imgEffect>
                      <a14:brightnessContrast bright="-46000" contrast="-46000"/>
                    </a14:imgEffect>
                  </a14:imgLayer>
                </a14:imgProps>
              </a:ext>
              <a:ext uri="{28A0092B-C50C-407E-A947-70E740481C1C}">
                <a14:useLocalDpi xmlns:a14="http://schemas.microsoft.com/office/drawing/2010/main" val="0"/>
              </a:ext>
            </a:extLst>
          </a:blip>
          <a:stretch>
            <a:fillRect/>
          </a:stretch>
        </p:blipFill>
        <p:spPr>
          <a:xfrm>
            <a:off x="98040" y="2360065"/>
            <a:ext cx="4271407" cy="3243929"/>
          </a:xfrm>
          <a:effectLst>
            <a:glow rad="127000">
              <a:schemeClr val="accent1">
                <a:alpha val="0"/>
              </a:schemeClr>
            </a:glow>
            <a:softEdge rad="76200"/>
          </a:effectLst>
        </p:spPr>
      </p:pic>
      <p:sp>
        <p:nvSpPr>
          <p:cNvPr id="4" name="Title 3"/>
          <p:cNvSpPr>
            <a:spLocks noGrp="1"/>
          </p:cNvSpPr>
          <p:nvPr>
            <p:ph type="title"/>
          </p:nvPr>
        </p:nvSpPr>
        <p:spPr>
          <a:xfrm>
            <a:off x="618141" y="1443834"/>
            <a:ext cx="7313370" cy="458115"/>
          </a:xfrm>
        </p:spPr>
        <p:txBody>
          <a:bodyPr>
            <a:noAutofit/>
          </a:bodyPr>
          <a:lstStyle/>
          <a:p>
            <a:r>
              <a:rPr lang="ru-RU" sz="1800" b="1" i="1" dirty="0">
                <a:solidFill>
                  <a:srgbClr val="FFFF00"/>
                </a:solidFill>
              </a:rPr>
              <a:t>Стремительное распространение наркотиков и наркомании среди молодежи связано с одновременным существованием нескольких групп факторов: </a:t>
            </a:r>
            <a:endParaRPr lang="en-US" sz="1800" b="1" i="1" dirty="0">
              <a:solidFill>
                <a:srgbClr val="FFFF00"/>
              </a:solidFill>
            </a:endParaRPr>
          </a:p>
        </p:txBody>
      </p:sp>
      <p:sp>
        <p:nvSpPr>
          <p:cNvPr id="6" name="Content Placeholder 5"/>
          <p:cNvSpPr>
            <a:spLocks noGrp="1"/>
          </p:cNvSpPr>
          <p:nvPr>
            <p:ph sz="half" idx="2"/>
          </p:nvPr>
        </p:nvSpPr>
        <p:spPr>
          <a:xfrm>
            <a:off x="143555" y="2512770"/>
            <a:ext cx="4275740" cy="3206805"/>
          </a:xfrm>
          <a:effectLst>
            <a:outerShdw blurRad="50800" dist="50800" dir="5400000" algn="ctr" rotWithShape="0">
              <a:srgbClr val="000000"/>
            </a:outerShdw>
            <a:softEdge rad="127000"/>
          </a:effectLst>
        </p:spPr>
        <p:txBody>
          <a:bodyPr/>
          <a:lstStyle/>
          <a:p>
            <a:pPr>
              <a:buClr>
                <a:srgbClr val="C19FFF"/>
              </a:buClr>
              <a:buFont typeface="Wingdings" pitchFamily="2" charset="2"/>
              <a:buChar char="q"/>
            </a:pPr>
            <a:r>
              <a:rPr lang="ru-RU" dirty="0"/>
              <a:t>Социальные </a:t>
            </a:r>
            <a:r>
              <a:rPr lang="ru-RU" dirty="0" smtClean="0"/>
              <a:t>факторы</a:t>
            </a:r>
          </a:p>
          <a:p>
            <a:pPr>
              <a:buClr>
                <a:srgbClr val="C19FFF"/>
              </a:buClr>
              <a:buFont typeface="Wingdings" pitchFamily="2" charset="2"/>
              <a:buChar char="q"/>
            </a:pPr>
            <a:endParaRPr lang="ru-RU" dirty="0"/>
          </a:p>
          <a:p>
            <a:pPr>
              <a:buClr>
                <a:srgbClr val="C19FFF"/>
              </a:buClr>
              <a:buFont typeface="Wingdings" pitchFamily="2" charset="2"/>
              <a:buChar char="q"/>
            </a:pPr>
            <a:r>
              <a:rPr lang="ru-RU" dirty="0" err="1"/>
              <a:t>Микросоциальные</a:t>
            </a:r>
            <a:r>
              <a:rPr lang="ru-RU" dirty="0"/>
              <a:t> </a:t>
            </a:r>
            <a:r>
              <a:rPr lang="ru-RU" dirty="0" smtClean="0"/>
              <a:t>факторы</a:t>
            </a:r>
          </a:p>
          <a:p>
            <a:pPr>
              <a:buClr>
                <a:srgbClr val="C19FFF"/>
              </a:buClr>
              <a:buFont typeface="Wingdings" pitchFamily="2" charset="2"/>
              <a:buChar char="q"/>
            </a:pPr>
            <a:endParaRPr lang="ru-RU" dirty="0"/>
          </a:p>
          <a:p>
            <a:pPr>
              <a:buClr>
                <a:srgbClr val="C19FFF"/>
              </a:buClr>
              <a:buFont typeface="Wingdings" pitchFamily="2" charset="2"/>
              <a:buChar char="q"/>
            </a:pPr>
            <a:r>
              <a:rPr lang="ru-RU" dirty="0" smtClean="0"/>
              <a:t>Психопатологические факторы</a:t>
            </a:r>
            <a:endParaRPr lang="ru-RU" dirty="0"/>
          </a:p>
          <a:p>
            <a:endParaRPr lang="en-US" dirty="0"/>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332750">
            <a:off x="3864200" y="1890329"/>
            <a:ext cx="2286000" cy="1524000"/>
          </a:xfrm>
          <a:prstGeom prst="rect">
            <a:avLst/>
          </a:prstGeom>
          <a:ln>
            <a:noFill/>
          </a:ln>
          <a:effectLst>
            <a:softEdge rad="112500"/>
          </a:effectLst>
        </p:spPr>
      </p:pic>
      <p:pic>
        <p:nvPicPr>
          <p:cNvPr id="9" name="Рисунок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25968">
            <a:off x="6167244" y="2041182"/>
            <a:ext cx="1851496" cy="1375053"/>
          </a:xfrm>
          <a:prstGeom prst="rect">
            <a:avLst/>
          </a:prstGeom>
          <a:ln>
            <a:noFill/>
          </a:ln>
          <a:effectLst>
            <a:softEdge rad="112500"/>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1419530">
            <a:off x="4317997" y="3210619"/>
            <a:ext cx="3370908" cy="2047875"/>
          </a:xfrm>
          <a:prstGeom prst="rect">
            <a:avLst/>
          </a:prstGeom>
          <a:ln>
            <a:noFill/>
          </a:ln>
          <a:effectLst>
            <a:softEdge rad="112500"/>
          </a:effectLst>
        </p:spPr>
      </p:pic>
    </p:spTree>
    <p:extLst>
      <p:ext uri="{BB962C8B-B14F-4D97-AF65-F5344CB8AC3E}">
        <p14:creationId xmlns:p14="http://schemas.microsoft.com/office/powerpoint/2010/main" val="4170783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colorTemperature colorTemp="6000"/>
                    </a14:imgEffect>
                    <a14:imgEffect>
                      <a14:brightnessContrast bright="-46000" contrast="-43000"/>
                    </a14:imgEffect>
                  </a14:imgLayer>
                </a14:imgProps>
              </a:ext>
              <a:ext uri="{28A0092B-C50C-407E-A947-70E740481C1C}">
                <a14:useLocalDpi xmlns:a14="http://schemas.microsoft.com/office/drawing/2010/main" val="0"/>
              </a:ext>
            </a:extLst>
          </a:blip>
          <a:stretch>
            <a:fillRect/>
          </a:stretch>
        </p:blipFill>
        <p:spPr>
          <a:xfrm>
            <a:off x="0" y="985720"/>
            <a:ext cx="8084215" cy="5344675"/>
          </a:xfrm>
          <a:prstGeom prst="rect">
            <a:avLst/>
          </a:prstGeom>
          <a:effectLst>
            <a:glow rad="127000">
              <a:schemeClr val="accent1">
                <a:alpha val="0"/>
              </a:schemeClr>
            </a:glow>
            <a:outerShdw blurRad="50800" dist="50800" dir="5400000" sx="102000" sy="102000" algn="ctr" rotWithShape="0">
              <a:srgbClr val="000000">
                <a:alpha val="0"/>
              </a:srgbClr>
            </a:outerShdw>
            <a:softEdge rad="0"/>
          </a:effectLst>
          <a:scene3d>
            <a:camera prst="orthographicFront"/>
            <a:lightRig rig="contrasting" dir="t"/>
          </a:scene3d>
          <a:sp3d/>
        </p:spPr>
      </p:pic>
      <p:sp>
        <p:nvSpPr>
          <p:cNvPr id="3" name="Текст 2"/>
          <p:cNvSpPr>
            <a:spLocks noGrp="1"/>
          </p:cNvSpPr>
          <p:nvPr>
            <p:ph type="body" idx="1"/>
          </p:nvPr>
        </p:nvSpPr>
        <p:spPr>
          <a:xfrm>
            <a:off x="1212490" y="1291130"/>
            <a:ext cx="6108200" cy="458115"/>
          </a:xfrm>
        </p:spPr>
        <p:txBody>
          <a:bodyPr>
            <a:noAutofit/>
          </a:bodyPr>
          <a:lstStyle/>
          <a:p>
            <a:pPr algn="ctr"/>
            <a:r>
              <a:rPr lang="ru-RU" dirty="0">
                <a:solidFill>
                  <a:srgbClr val="FFFF00"/>
                </a:solidFill>
              </a:rPr>
              <a:t>Как человек превращается в наркомана</a:t>
            </a:r>
          </a:p>
        </p:txBody>
      </p:sp>
      <p:sp>
        <p:nvSpPr>
          <p:cNvPr id="4" name="Объект 3"/>
          <p:cNvSpPr>
            <a:spLocks noGrp="1"/>
          </p:cNvSpPr>
          <p:nvPr>
            <p:ph sz="half" idx="2"/>
          </p:nvPr>
        </p:nvSpPr>
        <p:spPr>
          <a:xfrm>
            <a:off x="296260" y="1749246"/>
            <a:ext cx="5497380" cy="4275740"/>
          </a:xfrm>
        </p:spPr>
        <p:txBody>
          <a:bodyPr>
            <a:normAutofit fontScale="25000" lnSpcReduction="20000"/>
          </a:bodyPr>
          <a:lstStyle/>
          <a:p>
            <a:pPr marL="0" indent="0">
              <a:buNone/>
            </a:pPr>
            <a:r>
              <a:rPr lang="ru-RU" sz="4300" dirty="0"/>
              <a:t>Подавляющее большинство наркоманов начинали с лёгких наркотиков. Просто однажды этого лёгкого удовольствия им стало не хватать, и они перешли на тяжёлые наркотики.</a:t>
            </a:r>
          </a:p>
          <a:p>
            <a:pPr marL="0" indent="0">
              <a:buNone/>
            </a:pPr>
            <a:r>
              <a:rPr lang="ru-RU" sz="4300" dirty="0"/>
              <a:t>     Торговцы наркотиками зачастую дают первую дозу начинающему наркоману бесплатно. Это самая маленькая доза, с которой начинают, но вскоре её перестаёт хватать и наркоман дозу увеличивает. Но вторую дозу  уже приходится покупать.</a:t>
            </a:r>
          </a:p>
          <a:p>
            <a:pPr marL="0" indent="0">
              <a:buNone/>
            </a:pPr>
            <a:r>
              <a:rPr lang="ru-RU" sz="4300" dirty="0"/>
              <a:t>     Потом перестаёт хватать и этой дозы, и наркоман вынужден увеличивать её вновь. Потом снова привыкание и снова увеличение, но продолжаться так бесконечно не может. В конце концов, наркоман доходит до наибольшей дозы. В этот момент он настолько привыкает к наркотикам, что </a:t>
            </a:r>
            <a:r>
              <a:rPr lang="ru-RU" sz="4300" dirty="0" smtClean="0"/>
              <a:t>вынужден принимать </a:t>
            </a:r>
            <a:r>
              <a:rPr lang="ru-RU" sz="4300" dirty="0"/>
              <a:t>их регулярно, до 2-3 раз в день. Если он этого не сделает (например из-за отсутствия денег) у него начинается «ломка». На языке наркоманов так обозначается очень плохое состояние. Все органы сразу требуют себе наркотик. То есть, удовольствия он уже не испытывает, наркотик нужен наркоману, чтобы избавиться от боли «ломки». В этот момент наркоман способен на всё, украсть деньги у родителей, ограбить прохожего, убить, но найти деньги и отнести их наркоторговцу. У нас в Минеральных Водах, тринадцать лет назад был случай, когда наркоманы убили пенсионера, чтобы забрать у него пенсию.</a:t>
            </a:r>
          </a:p>
          <a:p>
            <a:pPr marL="0" indent="0">
              <a:buNone/>
            </a:pPr>
            <a:r>
              <a:rPr lang="ru-RU" sz="4300" dirty="0"/>
              <a:t>     Впрочем, наркоман и сам становится наркоторговцем.  Объяснение здесь простое. Наркоман со стажем, как правило, уже испытывает нужду в деньгах. Работать он уже не может, да и не берут его нигде.  Если он сделает наркоманами новичков, то становится для них поставщиком. Что это ему даёт?  Новичкам нужна маленькая доза, а он продаёт им маленькую дозу по цене большой. Они-то ещё цену наркотикам не знают. При этом он и сам пользуется купленными ими наркотиками. Любой наркоман может стать  мелким наркоторговцем. Он же рекламирует свой образ жизни. Искушают людей. Берут их на "слабо". </a:t>
            </a:r>
          </a:p>
          <a:p>
            <a:pPr marL="0" indent="0">
              <a:buNone/>
            </a:pPr>
            <a:r>
              <a:rPr lang="ru-RU" sz="4300" dirty="0"/>
              <a:t>     Известны случаи, когда у наркоманок рождались дети испытывавшие «ломку» сразу после </a:t>
            </a:r>
            <a:r>
              <a:rPr lang="ru-RU" sz="4300" dirty="0" smtClean="0"/>
              <a:t>своего рождения</a:t>
            </a:r>
            <a:r>
              <a:rPr lang="ru-RU" sz="4300" dirty="0"/>
              <a:t>. Наркотик попал к ним в организм с кровью матери. </a:t>
            </a:r>
          </a:p>
          <a:p>
            <a:endParaRPr lang="ru-RU" dirty="0"/>
          </a:p>
        </p:txBody>
      </p:sp>
    </p:spTree>
    <p:extLst>
      <p:ext uri="{BB962C8B-B14F-4D97-AF65-F5344CB8AC3E}">
        <p14:creationId xmlns:p14="http://schemas.microsoft.com/office/powerpoint/2010/main" val="23488882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9490"/>
            <a:ext cx="7931510" cy="916230"/>
          </a:xfrm>
          <a:solidFill>
            <a:srgbClr val="0E9A6B"/>
          </a:solidFill>
          <a:ln w="76200">
            <a:noFill/>
          </a:ln>
          <a:effectLst>
            <a:outerShdw blurRad="63500" sx="102000" sy="102000" algn="ctr" rotWithShape="0">
              <a:prstClr val="black">
                <a:alpha val="40000"/>
              </a:prstClr>
            </a:outerShdw>
            <a:softEdge rad="31750"/>
          </a:effectLst>
        </p:spPr>
        <p:txBody>
          <a:bodyPr>
            <a:normAutofit fontScale="90000"/>
          </a:bodyPr>
          <a:lstStyle/>
          <a:p>
            <a:pPr algn="ctr"/>
            <a:r>
              <a:rPr lang="ru-RU" dirty="0">
                <a:solidFill>
                  <a:srgbClr val="FFFF00"/>
                </a:solidFill>
              </a:rPr>
              <a:t>Отдельные виды </a:t>
            </a:r>
            <a:r>
              <a:rPr lang="ru-RU" dirty="0" smtClean="0">
                <a:solidFill>
                  <a:srgbClr val="FFFF00"/>
                </a:solidFill>
              </a:rPr>
              <a:t>наркотиков и </a:t>
            </a:r>
            <a:r>
              <a:rPr lang="ru-RU" dirty="0">
                <a:solidFill>
                  <a:srgbClr val="FFFF00"/>
                </a:solidFill>
              </a:rPr>
              <a:t>последствия </a:t>
            </a:r>
            <a:r>
              <a:rPr lang="ru-RU" dirty="0" smtClean="0">
                <a:solidFill>
                  <a:srgbClr val="FFFF00"/>
                </a:solidFill>
              </a:rPr>
              <a:t> при </a:t>
            </a:r>
            <a:r>
              <a:rPr lang="ru-RU" dirty="0">
                <a:solidFill>
                  <a:srgbClr val="FFFF00"/>
                </a:solidFill>
              </a:rPr>
              <a:t>их приеме</a:t>
            </a:r>
          </a:p>
        </p:txBody>
      </p:sp>
      <p:sp>
        <p:nvSpPr>
          <p:cNvPr id="5" name="Объект 4"/>
          <p:cNvSpPr>
            <a:spLocks noGrp="1"/>
          </p:cNvSpPr>
          <p:nvPr>
            <p:ph sz="half" idx="1"/>
          </p:nvPr>
        </p:nvSpPr>
        <p:spPr>
          <a:xfrm>
            <a:off x="143555" y="1443835"/>
            <a:ext cx="3359510" cy="4581151"/>
          </a:xfrm>
        </p:spPr>
        <p:txBody>
          <a:bodyPr>
            <a:normAutofit fontScale="47500" lnSpcReduction="20000"/>
          </a:bodyPr>
          <a:lstStyle/>
          <a:p>
            <a:pPr marL="0" indent="0">
              <a:buNone/>
            </a:pPr>
            <a:r>
              <a:rPr lang="ru-RU" sz="4200" b="1" u="sng" dirty="0" err="1">
                <a:solidFill>
                  <a:srgbClr val="FFFF00"/>
                </a:solidFill>
              </a:rPr>
              <a:t>Метадон</a:t>
            </a:r>
            <a:r>
              <a:rPr lang="ru-RU" dirty="0"/>
              <a:t> </a:t>
            </a:r>
            <a:r>
              <a:rPr lang="ru-RU" dirty="0">
                <a:solidFill>
                  <a:schemeClr val="bg1"/>
                </a:solidFill>
              </a:rPr>
              <a:t>– синтетический опиат. Оказывает действие в значительной степени схожее с другими опиатами – морфином и героином</a:t>
            </a:r>
            <a:r>
              <a:rPr lang="ru-RU" dirty="0" smtClean="0">
                <a:solidFill>
                  <a:schemeClr val="bg1"/>
                </a:solidFill>
              </a:rPr>
              <a:t>. В </a:t>
            </a:r>
            <a:r>
              <a:rPr lang="ru-RU" dirty="0">
                <a:solidFill>
                  <a:schemeClr val="bg1"/>
                </a:solidFill>
              </a:rPr>
              <a:t>некоторых странах его разрешено применять как средство заместительной терапии при опиумной зависимости. </a:t>
            </a:r>
            <a:endParaRPr lang="ru-RU" dirty="0" smtClean="0">
              <a:solidFill>
                <a:schemeClr val="bg1"/>
              </a:solidFill>
            </a:endParaRPr>
          </a:p>
          <a:p>
            <a:pPr marL="0" indent="0">
              <a:buNone/>
            </a:pPr>
            <a:r>
              <a:rPr lang="ru-RU" dirty="0" smtClean="0">
                <a:solidFill>
                  <a:schemeClr val="bg1"/>
                </a:solidFill>
              </a:rPr>
              <a:t>Действие </a:t>
            </a:r>
            <a:r>
              <a:rPr lang="ru-RU" dirty="0" err="1">
                <a:solidFill>
                  <a:schemeClr val="bg1"/>
                </a:solidFill>
              </a:rPr>
              <a:t>метадона</a:t>
            </a:r>
            <a:r>
              <a:rPr lang="ru-RU" dirty="0">
                <a:solidFill>
                  <a:schemeClr val="bg1"/>
                </a:solidFill>
              </a:rPr>
              <a:t> на центральную нервную систему оказывает типичные для опиатов болеутоляющий и седативный эффекты. Влияние на вегетативную нервную преимущественно на регуляцию сердечно-сосудистой деятельности и перистальтику органов пищеварения. При употреблении внутрь </a:t>
            </a:r>
            <a:r>
              <a:rPr lang="ru-RU" dirty="0" err="1">
                <a:solidFill>
                  <a:schemeClr val="bg1"/>
                </a:solidFill>
              </a:rPr>
              <a:t>метадон</a:t>
            </a:r>
            <a:r>
              <a:rPr lang="ru-RU" dirty="0">
                <a:solidFill>
                  <a:schemeClr val="bg1"/>
                </a:solidFill>
              </a:rPr>
              <a:t> начинает действие через 15-30 минут.</a:t>
            </a:r>
          </a:p>
          <a:p>
            <a:pPr marL="0" indent="0">
              <a:buNone/>
            </a:pPr>
            <a:endParaRPr lang="ru-RU" dirty="0">
              <a:solidFill>
                <a:schemeClr val="bg1"/>
              </a:solidFill>
            </a:endParaRPr>
          </a:p>
          <a:p>
            <a:pPr marL="0" indent="0">
              <a:buNone/>
            </a:pPr>
            <a:r>
              <a:rPr lang="ru-RU" dirty="0">
                <a:solidFill>
                  <a:schemeClr val="bg1"/>
                </a:solidFill>
              </a:rPr>
              <a:t>Устойчивость к </a:t>
            </a:r>
            <a:r>
              <a:rPr lang="ru-RU" dirty="0" err="1">
                <a:solidFill>
                  <a:schemeClr val="bg1"/>
                </a:solidFill>
              </a:rPr>
              <a:t>метадону</a:t>
            </a:r>
            <a:r>
              <a:rPr lang="ru-RU" dirty="0">
                <a:solidFill>
                  <a:schemeClr val="bg1"/>
                </a:solidFill>
              </a:rPr>
              <a:t> формируется дольше, чем к героину</a:t>
            </a:r>
            <a:r>
              <a:rPr lang="ru-RU" dirty="0" smtClean="0">
                <a:solidFill>
                  <a:schemeClr val="bg1"/>
                </a:solidFill>
              </a:rPr>
              <a:t>.</a:t>
            </a:r>
          </a:p>
          <a:p>
            <a:pPr marL="0" indent="0">
              <a:buNone/>
            </a:pPr>
            <a:r>
              <a:rPr lang="ru-RU" dirty="0" smtClean="0">
                <a:solidFill>
                  <a:schemeClr val="bg1"/>
                </a:solidFill>
              </a:rPr>
              <a:t>Лечение </a:t>
            </a:r>
            <a:r>
              <a:rPr lang="ru-RU" dirty="0">
                <a:solidFill>
                  <a:schemeClr val="bg1"/>
                </a:solidFill>
              </a:rPr>
              <a:t>опийной наркомании путем </a:t>
            </a:r>
            <a:r>
              <a:rPr lang="ru-RU" dirty="0" err="1">
                <a:solidFill>
                  <a:schemeClr val="bg1"/>
                </a:solidFill>
              </a:rPr>
              <a:t>метадоновой</a:t>
            </a:r>
            <a:r>
              <a:rPr lang="ru-RU" dirty="0">
                <a:solidFill>
                  <a:schemeClr val="bg1"/>
                </a:solidFill>
              </a:rPr>
              <a:t> заместительной терапии применялось в России в течение нескольких лет в период 90-х годов, было признано неэффективным и впоследствии запрещено законом.</a:t>
            </a:r>
          </a:p>
        </p:txBody>
      </p:sp>
      <p:pic>
        <p:nvPicPr>
          <p:cNvPr id="7" name="Объект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3065" y="1443835"/>
            <a:ext cx="4479347" cy="351221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865456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48965" y="222195"/>
            <a:ext cx="6612815" cy="906065"/>
          </a:xfrm>
        </p:spPr>
        <p:txBody>
          <a:bodyPr/>
          <a:lstStyle/>
          <a:p>
            <a:r>
              <a:rPr lang="ru-RU" b="1" dirty="0"/>
              <a:t>Наркотик для детей. </a:t>
            </a:r>
            <a:r>
              <a:rPr lang="ru-RU" b="1" dirty="0" err="1"/>
              <a:t>Крэк</a:t>
            </a:r>
            <a:endParaRPr lang="ru-RU" b="1" dirty="0"/>
          </a:p>
        </p:txBody>
      </p:sp>
      <p:sp>
        <p:nvSpPr>
          <p:cNvPr id="3" name="Объект 2"/>
          <p:cNvSpPr>
            <a:spLocks noGrp="1"/>
          </p:cNvSpPr>
          <p:nvPr>
            <p:ph sz="half" idx="1"/>
          </p:nvPr>
        </p:nvSpPr>
        <p:spPr>
          <a:xfrm>
            <a:off x="3503065" y="1443835"/>
            <a:ext cx="4428445" cy="3817626"/>
          </a:xfrm>
        </p:spPr>
        <p:txBody>
          <a:bodyPr>
            <a:noAutofit/>
          </a:bodyPr>
          <a:lstStyle/>
          <a:p>
            <a:pPr marL="0" indent="0">
              <a:buNone/>
            </a:pPr>
            <a:r>
              <a:rPr lang="ru-RU" sz="1200" dirty="0">
                <a:solidFill>
                  <a:schemeClr val="bg1"/>
                </a:solidFill>
              </a:rPr>
              <a:t>Наркоторговцы США выдумали специальный наркотик для детей. Называется он «КРЭК». Он очень дешёвый. Состоит из мизерной доли героина и каких то наполнителей. Доза </a:t>
            </a:r>
            <a:r>
              <a:rPr lang="ru-RU" sz="1200" dirty="0" err="1">
                <a:solidFill>
                  <a:schemeClr val="bg1"/>
                </a:solidFill>
              </a:rPr>
              <a:t>КРЭКа</a:t>
            </a:r>
            <a:r>
              <a:rPr lang="ru-RU" sz="1200" dirty="0">
                <a:solidFill>
                  <a:schemeClr val="bg1"/>
                </a:solidFill>
              </a:rPr>
              <a:t> стоит от 3 до 5 долларов. Для американского школьника это деньги небольшие, но прибыль этот наркотик приносит двойную. Во-первых, деньги. Во-вторых, много новых наркоманов, ведь детей легче всего обмануть, и сделать их наркоманами. </a:t>
            </a:r>
            <a:endParaRPr lang="ru-RU" sz="1200" dirty="0" smtClean="0">
              <a:solidFill>
                <a:schemeClr val="bg1"/>
              </a:solidFill>
            </a:endParaRPr>
          </a:p>
          <a:p>
            <a:pPr marL="0" indent="0">
              <a:buNone/>
            </a:pPr>
            <a:r>
              <a:rPr lang="ru-RU" sz="1200" dirty="0" smtClean="0">
                <a:solidFill>
                  <a:schemeClr val="bg1"/>
                </a:solidFill>
              </a:rPr>
              <a:t>Учёными </a:t>
            </a:r>
            <a:r>
              <a:rPr lang="ru-RU" sz="1200" dirty="0">
                <a:solidFill>
                  <a:schemeClr val="bg1"/>
                </a:solidFill>
              </a:rPr>
              <a:t>доказано, что привыкание от </a:t>
            </a:r>
            <a:r>
              <a:rPr lang="ru-RU" sz="1200" dirty="0" err="1">
                <a:solidFill>
                  <a:schemeClr val="bg1"/>
                </a:solidFill>
              </a:rPr>
              <a:t>КРЭКа</a:t>
            </a:r>
            <a:r>
              <a:rPr lang="ru-RU" sz="1200" dirty="0">
                <a:solidFill>
                  <a:schemeClr val="bg1"/>
                </a:solidFill>
              </a:rPr>
              <a:t> происходит в 5-7 раз быстрее, чем от героина. К распространению </a:t>
            </a:r>
            <a:r>
              <a:rPr lang="ru-RU" sz="1200" dirty="0" err="1">
                <a:solidFill>
                  <a:schemeClr val="bg1"/>
                </a:solidFill>
              </a:rPr>
              <a:t>КРЭКа</a:t>
            </a:r>
            <a:r>
              <a:rPr lang="ru-RU" sz="1200" dirty="0">
                <a:solidFill>
                  <a:schemeClr val="bg1"/>
                </a:solidFill>
              </a:rPr>
              <a:t> привлекают несовершеннолетних школьников до 14 лет. В США детей до 14 лет, за торговлю наркотиками, не сажают. К тому же детей легче обмануть, они так же не догадываются о том, что выйти из этого бизнеса им уже никто не даст. Но это в США. Что касается России, то в России есть и колонии для несовершеннолетних</a:t>
            </a:r>
            <a:r>
              <a:rPr lang="ru-RU" sz="1200" dirty="0" smtClean="0">
                <a:solidFill>
                  <a:schemeClr val="bg1"/>
                </a:solidFill>
              </a:rPr>
              <a:t>.</a:t>
            </a:r>
          </a:p>
          <a:p>
            <a:pPr marL="0" indent="0">
              <a:buNone/>
            </a:pPr>
            <a:r>
              <a:rPr lang="ru-RU" sz="1200" dirty="0" smtClean="0">
                <a:solidFill>
                  <a:schemeClr val="bg1"/>
                </a:solidFill>
              </a:rPr>
              <a:t> </a:t>
            </a:r>
            <a:r>
              <a:rPr lang="ru-RU" sz="1200" dirty="0">
                <a:solidFill>
                  <a:schemeClr val="bg1"/>
                </a:solidFill>
              </a:rPr>
              <a:t>Если учесть коррумпированность нашего общества, то в случае поимки наркоторговца, легче посадить несовершеннолетнего распространителя, чем взрослого наркоторговца, заплатившего кому положено, и сколько положено</a:t>
            </a:r>
          </a:p>
        </p:txBody>
      </p:sp>
      <p:pic>
        <p:nvPicPr>
          <p:cNvPr id="5" name="Объект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82443" y="1443835"/>
            <a:ext cx="3206750" cy="2000502"/>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555" y="3581703"/>
            <a:ext cx="3258495" cy="254854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2173102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p:txBody>
          <a:bodyPr>
            <a:normAutofit fontScale="47500" lnSpcReduction="20000"/>
          </a:bodyPr>
          <a:lstStyle/>
          <a:p>
            <a:pPr marL="0" indent="0">
              <a:buNone/>
            </a:pPr>
            <a:r>
              <a:rPr lang="ru-RU" dirty="0">
                <a:solidFill>
                  <a:schemeClr val="bg1"/>
                </a:solidFill>
              </a:rPr>
              <a:t>Не так давно был придуман синтетический наркотик </a:t>
            </a:r>
            <a:r>
              <a:rPr lang="ru-RU" sz="4200" b="1" dirty="0">
                <a:solidFill>
                  <a:srgbClr val="FFFF00"/>
                </a:solidFill>
              </a:rPr>
              <a:t>«</a:t>
            </a:r>
            <a:r>
              <a:rPr lang="ru-RU" sz="4200" b="1" dirty="0" err="1">
                <a:solidFill>
                  <a:srgbClr val="FFFF00"/>
                </a:solidFill>
              </a:rPr>
              <a:t>экстези</a:t>
            </a:r>
            <a:r>
              <a:rPr lang="ru-RU" sz="5100" b="1" dirty="0">
                <a:solidFill>
                  <a:srgbClr val="FFFF00"/>
                </a:solidFill>
              </a:rPr>
              <a:t>»</a:t>
            </a:r>
            <a:r>
              <a:rPr lang="ru-RU" sz="2900" dirty="0"/>
              <a:t>.</a:t>
            </a:r>
            <a:r>
              <a:rPr lang="ru-RU" sz="3000" dirty="0">
                <a:solidFill>
                  <a:schemeClr val="bg1"/>
                </a:solidFill>
              </a:rPr>
              <a:t>( </a:t>
            </a:r>
            <a:r>
              <a:rPr lang="ru-RU" sz="3000" dirty="0" err="1">
                <a:solidFill>
                  <a:schemeClr val="bg1"/>
                </a:solidFill>
              </a:rPr>
              <a:t>анфитамины</a:t>
            </a:r>
            <a:r>
              <a:rPr lang="ru-RU" sz="3000" dirty="0">
                <a:solidFill>
                  <a:schemeClr val="bg1"/>
                </a:solidFill>
              </a:rPr>
              <a:t>) </a:t>
            </a:r>
            <a:r>
              <a:rPr lang="ru-RU" dirty="0">
                <a:solidFill>
                  <a:schemeClr val="bg1"/>
                </a:solidFill>
              </a:rPr>
              <a:t>Его не нужно выращивать и, рискуя жизнью, перевозить через границу. Его можно сделать в любой химической лаборатории там, где есть для него рынок сбыта. Наркоторговцы разом решили для себя несколько проблем. Теперь они могут произвести столько наркотиков, сколько им понадобится. Если полиции удастся изъять партию </a:t>
            </a:r>
            <a:r>
              <a:rPr lang="ru-RU" dirty="0" err="1">
                <a:solidFill>
                  <a:schemeClr val="bg1"/>
                </a:solidFill>
              </a:rPr>
              <a:t>экстези</a:t>
            </a:r>
            <a:r>
              <a:rPr lang="ru-RU" dirty="0">
                <a:solidFill>
                  <a:schemeClr val="bg1"/>
                </a:solidFill>
              </a:rPr>
              <a:t> или </a:t>
            </a:r>
            <a:r>
              <a:rPr lang="ru-RU" dirty="0" err="1">
                <a:solidFill>
                  <a:schemeClr val="bg1"/>
                </a:solidFill>
              </a:rPr>
              <a:t>анфитаминов</a:t>
            </a:r>
            <a:r>
              <a:rPr lang="ru-RU" dirty="0">
                <a:solidFill>
                  <a:schemeClr val="bg1"/>
                </a:solidFill>
              </a:rPr>
              <a:t>, то её можно будет тут же восполнить, произведя новую партию наркотика, но и это не главное. По данным учёных исследователей, наркозависимость от применения </a:t>
            </a:r>
            <a:r>
              <a:rPr lang="ru-RU" dirty="0" err="1">
                <a:solidFill>
                  <a:schemeClr val="bg1"/>
                </a:solidFill>
              </a:rPr>
              <a:t>экстези</a:t>
            </a:r>
            <a:r>
              <a:rPr lang="ru-RU" dirty="0">
                <a:solidFill>
                  <a:schemeClr val="bg1"/>
                </a:solidFill>
              </a:rPr>
              <a:t> наступает сразу после первого приёма. Почему так происходит? Дело в том, что химические вещества, </a:t>
            </a:r>
            <a:r>
              <a:rPr lang="ru-RU" sz="3000" dirty="0">
                <a:solidFill>
                  <a:schemeClr val="bg1"/>
                </a:solidFill>
              </a:rPr>
              <a:t>которые входят в состав синтетических наркотиков, очень </a:t>
            </a:r>
            <a:r>
              <a:rPr lang="ru-RU" dirty="0">
                <a:solidFill>
                  <a:schemeClr val="bg1"/>
                </a:solidFill>
              </a:rPr>
              <a:t>медленно выводятся из организма, а пока они там находятся, организм привыкает. Поэтому ничего необычного в том, что наркозависимость наступает с первого приёма, </a:t>
            </a:r>
            <a:r>
              <a:rPr lang="ru-RU" dirty="0" err="1">
                <a:solidFill>
                  <a:schemeClr val="bg1"/>
                </a:solidFill>
              </a:rPr>
              <a:t>нет.А</a:t>
            </a:r>
            <a:r>
              <a:rPr lang="ru-RU" dirty="0">
                <a:solidFill>
                  <a:schemeClr val="bg1"/>
                </a:solidFill>
              </a:rPr>
              <a:t> в 2012 году в России запрещено продавать </a:t>
            </a:r>
            <a:r>
              <a:rPr lang="ru-RU" dirty="0" err="1">
                <a:solidFill>
                  <a:schemeClr val="bg1"/>
                </a:solidFill>
              </a:rPr>
              <a:t>наркосодержащие</a:t>
            </a:r>
            <a:r>
              <a:rPr lang="ru-RU" dirty="0">
                <a:solidFill>
                  <a:schemeClr val="bg1"/>
                </a:solidFill>
              </a:rPr>
              <a:t> лекарства в аптеках без рецепта врача. Изготавливаемый из них наркотик по прозвищу "крокодил", заставляет человека гнить заживо. Но наркозависимые люди готовы и на это, чтобы прервать собственную "ломку".</a:t>
            </a:r>
          </a:p>
          <a:p>
            <a:endParaRPr lang="ru-RU" dirty="0">
              <a:solidFill>
                <a:schemeClr val="bg1"/>
              </a:solidFill>
            </a:endParaRPr>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572000" y="1749245"/>
            <a:ext cx="3192226" cy="1985165"/>
          </a:xfrm>
          <a:prstGeom prst="roundRect">
            <a:avLst>
              <a:gd name="adj" fmla="val 4167"/>
            </a:avLst>
          </a:prstGeom>
          <a:solidFill>
            <a:srgbClr val="FFFFFF"/>
          </a:solidFill>
          <a:ln w="76200" cap="sq">
            <a:solidFill>
              <a:srgbClr val="292929"/>
            </a:solidFill>
            <a:miter lim="800000"/>
          </a:ln>
          <a:effectLst>
            <a:reflection blurRad="6350" stA="50000" endA="275" endPos="40000" dist="101600" dir="5400000" sy="-100000" algn="bl" rotWithShape="0"/>
          </a:effectLst>
          <a:scene3d>
            <a:camera prst="orthographicFront"/>
            <a:lightRig rig="threePt" dir="t">
              <a:rot lat="0" lon="0" rev="2700000"/>
            </a:lightRig>
          </a:scene3d>
          <a:sp3d>
            <a:bevelT h="38100" prst="angle"/>
            <a:contourClr>
              <a:srgbClr val="C0C0C0"/>
            </a:contourClr>
          </a:sp3d>
        </p:spPr>
      </p:pic>
    </p:spTree>
    <p:extLst>
      <p:ext uri="{BB962C8B-B14F-4D97-AF65-F5344CB8AC3E}">
        <p14:creationId xmlns:p14="http://schemas.microsoft.com/office/powerpoint/2010/main" val="25802027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half" idx="1"/>
          </p:nvPr>
        </p:nvSpPr>
        <p:spPr>
          <a:xfrm>
            <a:off x="143555" y="1596540"/>
            <a:ext cx="3970330" cy="4525963"/>
          </a:xfrm>
        </p:spPr>
        <p:txBody>
          <a:bodyPr>
            <a:normAutofit fontScale="47500" lnSpcReduction="20000"/>
          </a:bodyPr>
          <a:lstStyle/>
          <a:p>
            <a:pPr marL="0" indent="0">
              <a:buNone/>
            </a:pPr>
            <a:r>
              <a:rPr lang="ru-RU" sz="4200" b="1" dirty="0">
                <a:solidFill>
                  <a:srgbClr val="FFFF00"/>
                </a:solidFill>
              </a:rPr>
              <a:t>Спайс</a:t>
            </a:r>
            <a:r>
              <a:rPr lang="ru-RU" dirty="0"/>
              <a:t> </a:t>
            </a:r>
            <a:r>
              <a:rPr lang="ru-RU" dirty="0">
                <a:solidFill>
                  <a:schemeClr val="bg1"/>
                </a:solidFill>
              </a:rPr>
              <a:t>(от англ. </a:t>
            </a:r>
            <a:r>
              <a:rPr lang="ru-RU" i="1" dirty="0">
                <a:solidFill>
                  <a:schemeClr val="bg1"/>
                </a:solidFill>
              </a:rPr>
              <a:t>«</a:t>
            </a:r>
            <a:r>
              <a:rPr lang="ru-RU" i="1" dirty="0" err="1">
                <a:solidFill>
                  <a:schemeClr val="bg1"/>
                </a:solidFill>
              </a:rPr>
              <a:t>spice</a:t>
            </a:r>
            <a:r>
              <a:rPr lang="ru-RU" i="1" dirty="0">
                <a:solidFill>
                  <a:schemeClr val="bg1"/>
                </a:solidFill>
              </a:rPr>
              <a:t>» </a:t>
            </a:r>
            <a:r>
              <a:rPr lang="ru-RU" dirty="0">
                <a:solidFill>
                  <a:schemeClr val="bg1"/>
                </a:solidFill>
              </a:rPr>
              <a:t>— специя, пряность) – разновидность травяной курительной смеси, в состав которой входят синтетические вещества, </a:t>
            </a:r>
            <a:r>
              <a:rPr lang="ru-RU" dirty="0" err="1">
                <a:solidFill>
                  <a:schemeClr val="bg1"/>
                </a:solidFill>
              </a:rPr>
              <a:t>энтеогены</a:t>
            </a:r>
            <a:r>
              <a:rPr lang="ru-RU" dirty="0">
                <a:solidFill>
                  <a:schemeClr val="bg1"/>
                </a:solidFill>
              </a:rPr>
              <a:t> (растения, в состав которых входят вещества психотропного действия) и обыкновенные травы. Появились </a:t>
            </a:r>
            <a:r>
              <a:rPr lang="ru-RU" dirty="0" err="1">
                <a:solidFill>
                  <a:schemeClr val="bg1"/>
                </a:solidFill>
              </a:rPr>
              <a:t>спайсы</a:t>
            </a:r>
            <a:r>
              <a:rPr lang="ru-RU" dirty="0">
                <a:solidFill>
                  <a:schemeClr val="bg1"/>
                </a:solidFill>
              </a:rPr>
              <a:t> в начале 21 века в Европе и продавались под видом благовоний. Страдает человеческая психика, воздействие на нее оказывается, так же как и при применении сильнодействующих наркотических веществ. При частом употреблении «спайса» появляются галлюцинации, тревога, рвота, чувство панического страха.</a:t>
            </a:r>
          </a:p>
          <a:p>
            <a:pPr marL="0" indent="0">
              <a:buNone/>
            </a:pPr>
            <a:r>
              <a:rPr lang="ru-RU" dirty="0">
                <a:solidFill>
                  <a:schemeClr val="bg1"/>
                </a:solidFill>
              </a:rPr>
              <a:t>Страдает так же и весь организм в целом: легкие, печень, фильтрующая нечистую кровь, мозг, и, так или иначе, ряд других органов. Очень пагубно воздействует курение спайса на мозг. Капилляры мозга, пытаясь не пропустить яд к «основному центру управления», резко сужаются. В результате кровь просто не может снабжать кровь кислородом. Как и любые другие клетки, клетки мозга, лишенные кислорода, просто погибают. Именно этот эффект и нравится подросткам – возникает ощущение легкости и беззаботности</a:t>
            </a:r>
          </a:p>
          <a:p>
            <a:endParaRPr lang="ru-RU" dirty="0"/>
          </a:p>
        </p:txBody>
      </p:sp>
      <p:sp>
        <p:nvSpPr>
          <p:cNvPr id="4" name="Объект 3"/>
          <p:cNvSpPr>
            <a:spLocks noGrp="1"/>
          </p:cNvSpPr>
          <p:nvPr>
            <p:ph sz="half" idx="2"/>
          </p:nvPr>
        </p:nvSpPr>
        <p:spPr>
          <a:xfrm>
            <a:off x="4266590" y="1600200"/>
            <a:ext cx="3359510" cy="4525963"/>
          </a:xfrm>
        </p:spPr>
        <p:txBody>
          <a:bodyPr>
            <a:normAutofit fontScale="47500" lnSpcReduction="20000"/>
          </a:bodyPr>
          <a:lstStyle/>
          <a:p>
            <a:pPr marL="0" indent="0">
              <a:buNone/>
            </a:pPr>
            <a:r>
              <a:rPr lang="ru-RU" dirty="0">
                <a:solidFill>
                  <a:schemeClr val="bg1"/>
                </a:solidFill>
              </a:rPr>
              <a:t>Человек «превращается в овощ. Практически сразу после их принятия наступают мощнейшие галлюцинации, которые могут привести к трагическим последствиям.</a:t>
            </a:r>
          </a:p>
          <a:p>
            <a:pPr marL="0" indent="0">
              <a:buNone/>
            </a:pPr>
            <a:r>
              <a:rPr lang="ru-RU" dirty="0">
                <a:solidFill>
                  <a:schemeClr val="bg1"/>
                </a:solidFill>
              </a:rPr>
              <a:t>В последнее время участились случаи летальных исходов от употребления курительных смесей. </a:t>
            </a:r>
          </a:p>
          <a:p>
            <a:endParaRPr lang="ru-RU" dirty="0">
              <a:solidFill>
                <a:schemeClr val="bg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1180" y="2970885"/>
            <a:ext cx="3928246" cy="3206806"/>
          </a:xfrm>
          <a:prstGeom prst="rect">
            <a:avLst/>
          </a:prstGeom>
          <a:ln>
            <a:noFill/>
          </a:ln>
          <a:effectLst>
            <a:softEdge rad="112500"/>
          </a:effectLst>
        </p:spPr>
      </p:pic>
    </p:spTree>
    <p:extLst>
      <p:ext uri="{BB962C8B-B14F-4D97-AF65-F5344CB8AC3E}">
        <p14:creationId xmlns:p14="http://schemas.microsoft.com/office/powerpoint/2010/main" val="24563417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оставная">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524</TotalTime>
  <Words>1456</Words>
  <Application>Microsoft Office PowerPoint</Application>
  <PresentationFormat>Экран (4:3)</PresentationFormat>
  <Paragraphs>39</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Georgia</vt:lpstr>
      <vt:lpstr>Wingdings</vt:lpstr>
      <vt:lpstr>Office Theme</vt:lpstr>
      <vt:lpstr>Аптечная наркомания</vt:lpstr>
      <vt:lpstr>Содержание презентации:</vt:lpstr>
      <vt:lpstr>Презентация PowerPoint</vt:lpstr>
      <vt:lpstr>Стремительное распространение наркотиков и наркомании среди молодежи связано с одновременным существованием нескольких групп факторов: </vt:lpstr>
      <vt:lpstr>Презентация PowerPoint</vt:lpstr>
      <vt:lpstr>Отдельные виды наркотиков и последствия  при их приеме</vt:lpstr>
      <vt:lpstr>Наркотик для детей. Крэк</vt:lpstr>
      <vt:lpstr>Презентация PowerPoint</vt:lpstr>
      <vt:lpstr>Презентация PowerPoint</vt:lpstr>
      <vt:lpstr>Цифровые наркотики</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оса</cp:lastModifiedBy>
  <cp:revision>63</cp:revision>
  <dcterms:created xsi:type="dcterms:W3CDTF">2013-08-21T19:17:07Z</dcterms:created>
  <dcterms:modified xsi:type="dcterms:W3CDTF">2022-10-28T03:03:07Z</dcterms:modified>
</cp:coreProperties>
</file>