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1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6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3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9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5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3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275F-7147-450D-AEFA-9E5FEA0890B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669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Правила здорового питания школьников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42750" cy="43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Рекомендации школьникам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124744"/>
            <a:ext cx="684076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 питании всё должно быть в меру; </a:t>
            </a:r>
          </a:p>
          <a:p>
            <a:r>
              <a:rPr lang="ru-RU" b="1" dirty="0" smtClean="0"/>
              <a:t>Пища должна быть разнообразной; </a:t>
            </a:r>
          </a:p>
          <a:p>
            <a:r>
              <a:rPr lang="ru-RU" b="1" dirty="0" smtClean="0"/>
              <a:t>Еда должна быть тёплой; </a:t>
            </a:r>
          </a:p>
          <a:p>
            <a:r>
              <a:rPr lang="ru-RU" b="1" dirty="0" smtClean="0"/>
              <a:t>Тщательно пережёвывать пищу; </a:t>
            </a:r>
          </a:p>
          <a:p>
            <a:r>
              <a:rPr lang="ru-RU" b="1" dirty="0" smtClean="0"/>
              <a:t>Есть овощи и фрукты; </a:t>
            </a:r>
          </a:p>
          <a:p>
            <a:r>
              <a:rPr lang="ru-RU" b="1" dirty="0" smtClean="0"/>
              <a:t>Есть 3—4 раза в день; </a:t>
            </a:r>
          </a:p>
          <a:p>
            <a:r>
              <a:rPr lang="ru-RU" b="1" dirty="0" smtClean="0"/>
              <a:t>Не есть перед сном; </a:t>
            </a:r>
          </a:p>
          <a:p>
            <a:r>
              <a:rPr lang="ru-RU" b="1" dirty="0" smtClean="0"/>
              <a:t>Не есть копчёного, жареного и острого; </a:t>
            </a:r>
          </a:p>
          <a:p>
            <a:r>
              <a:rPr lang="ru-RU" b="1" dirty="0" smtClean="0"/>
              <a:t>Не есть всухомятку; </a:t>
            </a:r>
          </a:p>
          <a:p>
            <a:r>
              <a:rPr lang="ru-RU" b="1" dirty="0" smtClean="0"/>
              <a:t>Меньше есть сладостей; </a:t>
            </a:r>
          </a:p>
          <a:p>
            <a:r>
              <a:rPr lang="ru-RU" b="1" dirty="0" smtClean="0"/>
              <a:t>Не перекусывать чипсами и сухариками;</a:t>
            </a:r>
          </a:p>
          <a:p>
            <a:r>
              <a:rPr lang="ru-RU" b="1" dirty="0" smtClean="0"/>
              <a:t>Обязательно брать в школе горячий обед.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1593850" cy="218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БУДЬТЕ ЗДОРОВЫ!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32970" cy="43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9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Здоровое питание школьника - залог успеха в  учебном году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997152"/>
          </a:xfrm>
        </p:spPr>
        <p:txBody>
          <a:bodyPr/>
          <a:lstStyle/>
          <a:p>
            <a:r>
              <a:rPr lang="ru-RU" sz="3600" dirty="0" smtClean="0"/>
              <a:t>Правильное питание - это основа здоровья человека. Как правило, пищевая ценность различных блюд во многом зависит от того, как они приготовлены 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368753" cy="19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84376" cy="286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3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Правильное питание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052736"/>
            <a:ext cx="648072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Пища – единственный источник, с которым учащийся  получает необходимый пластический материал и энергию. Нормальная деятельность головного мозга и организма зависит в основном от качества употребляемой пищи. </a:t>
            </a:r>
          </a:p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олезно </a:t>
            </a:r>
            <a:r>
              <a:rPr lang="ru-RU" dirty="0" smtClean="0"/>
              <a:t>знать о том, что «трудный» характер ребенка часто является результатом нерационального питания, что правильное питание улучшает умственные способности, развивает память у детей и таким образом облегчает для него процесс обучения.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314252" cy="26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Рацион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24744"/>
            <a:ext cx="5904656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Питание обеспечивает нормальную деятельность растущего организма  школьника, тем самым, поддерживая его рост, развитие и работоспособность. </a:t>
            </a:r>
          </a:p>
          <a:p>
            <a:r>
              <a:rPr lang="ru-RU" dirty="0" smtClean="0"/>
              <a:t>Для этого необходимо сбалансировать рацион в зависимости от индивидуальных потребностей  учащегося, которые должны соответствовать его возрасту и  полу.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1" y="4005064"/>
            <a:ext cx="3072727" cy="23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011827" cy="22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4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Питание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052736"/>
            <a:ext cx="6408712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школьника должно быть сбалансированным.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  <a:p>
            <a:r>
              <a:rPr lang="ru-RU" dirty="0" smtClean="0"/>
              <a:t>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581176" cy="2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0" y="1196752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Питание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980728"/>
            <a:ext cx="6048672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школьника должно быть оптимальным. При составлении меню обязательно учитываются потребности организма, связанных с его ростом и развитием, с изменением условий внешней среды, с повышенной физической или эмоциональной нагрузкой. При оптимальной системе питания соблюдается баланс между поступлением и расходованием основных пищевых веществ.</a:t>
            </a:r>
          </a:p>
          <a:p>
            <a:r>
              <a:rPr lang="ru-RU" dirty="0" smtClean="0"/>
              <a:t>Калорийность рациона школьника должна быть следующей:</a:t>
            </a:r>
          </a:p>
          <a:p>
            <a:r>
              <a:rPr lang="ru-RU" dirty="0" smtClean="0"/>
              <a:t>7-10 лет – 2400 ккал</a:t>
            </a:r>
          </a:p>
          <a:p>
            <a:r>
              <a:rPr lang="ru-RU" dirty="0" smtClean="0"/>
              <a:t>14-17лет – 2600-3000ккал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1118708"/>
            <a:ext cx="3240360" cy="21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3933056"/>
            <a:ext cx="3122547" cy="207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9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3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Признаки правильного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питания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196752"/>
            <a:ext cx="6984776" cy="5661248"/>
          </a:xfrm>
        </p:spPr>
        <p:txBody>
          <a:bodyPr>
            <a:noAutofit/>
          </a:bodyPr>
          <a:lstStyle/>
          <a:p>
            <a:r>
              <a:rPr lang="ru-RU" sz="2100" b="1" dirty="0" smtClean="0"/>
              <a:t>По каким признакам можно определить, что ребенок стал питаться более правильно?</a:t>
            </a:r>
          </a:p>
          <a:p>
            <a:r>
              <a:rPr lang="ru-RU" sz="2100" dirty="0" smtClean="0"/>
              <a:t>улучшение настроения и повышение активности детей, исчезновение жалоб на утомляемость и головные боли, повышение внимания, памяти и успеваемости в школе, снижение уровня конфликтности в поведении. </a:t>
            </a:r>
          </a:p>
          <a:p>
            <a:r>
              <a:rPr lang="ru-RU" sz="2100" dirty="0" smtClean="0"/>
              <a:t>Сегодня меньше пяти процентов учащихся младших классов могут считаться абсолютно здоровыми. При этом самочувствие школьников стремительно ухудшается. </a:t>
            </a:r>
          </a:p>
          <a:p>
            <a:r>
              <a:rPr lang="ru-RU" sz="2100" dirty="0" smtClean="0"/>
              <a:t>Этому способствует значительное увеличение нагрузки на детей в школе и дома, как физической так и интеллектуальной и психоэмоциональной. При этом дети мало бывают на воздухе, недостаточно двигаются и спят.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216024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2107473" cy="13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" y="1254109"/>
            <a:ext cx="2214977" cy="11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1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Польза горячего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124744"/>
            <a:ext cx="6203032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Наблюдения показали, что дети, получающие горячее питание в условиях школы, меньше устают, у них на более длительный срок сохраняется высокий уровень  работоспособности и выше успеваемость. </a:t>
            </a:r>
          </a:p>
          <a:p>
            <a:r>
              <a:rPr lang="ru-RU" dirty="0" smtClean="0"/>
              <a:t>В связи с этим в задачу медицинского и педагогического персонала школы входит добиваться 100% охвата школьников горячими завтраками и обедами.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" y="4725144"/>
            <a:ext cx="2650906" cy="1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3" y="2852936"/>
            <a:ext cx="2532040" cy="16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2" y="980728"/>
            <a:ext cx="2524631" cy="17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Необходимость горячего питания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школе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412776"/>
            <a:ext cx="6552728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Установлено, что во время пребывания в школе суточные </a:t>
            </a:r>
            <a:r>
              <a:rPr lang="ru-RU" dirty="0" err="1" smtClean="0"/>
              <a:t>энергозатраты</a:t>
            </a:r>
            <a:r>
              <a:rPr lang="ru-RU" dirty="0" smtClean="0"/>
              <a:t> школьников младших классов в среднем составляют 2095-2510Дж (500-600ккал), среднего и старшего школьного возраста 2510-2929 Дж (600-700 ккал), что ровно примерно 1\4 суточной потребности в энергии и основных пищевых веществах. </a:t>
            </a:r>
          </a:p>
          <a:p>
            <a:r>
              <a:rPr lang="ru-RU" dirty="0" smtClean="0"/>
              <a:t>Эти </a:t>
            </a:r>
            <a:r>
              <a:rPr lang="ru-RU" dirty="0" err="1" smtClean="0"/>
              <a:t>энерготраты</a:t>
            </a:r>
            <a:r>
              <a:rPr lang="ru-RU" dirty="0" smtClean="0"/>
              <a:t> необходимо восполнять горячими школьными завтраками.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2597019" cy="19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874352"/>
            <a:ext cx="2597019" cy="18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7" y="4816400"/>
            <a:ext cx="2645838" cy="176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543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Правила здорового питания школьников</vt:lpstr>
      <vt:lpstr>Здоровое питание школьника - залог успеха в  учебном году</vt:lpstr>
      <vt:lpstr>Правильное питание</vt:lpstr>
      <vt:lpstr>Рацион питания</vt:lpstr>
      <vt:lpstr>Питание школьника</vt:lpstr>
      <vt:lpstr>Питание школьника</vt:lpstr>
      <vt:lpstr>Признаки правильного  питания школьника</vt:lpstr>
      <vt:lpstr>Польза горячего питания</vt:lpstr>
      <vt:lpstr>Необходимость горячего питания  в школе</vt:lpstr>
      <vt:lpstr>Рекомендации школьникам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10</cp:revision>
  <dcterms:created xsi:type="dcterms:W3CDTF">2014-11-06T18:40:33Z</dcterms:created>
  <dcterms:modified xsi:type="dcterms:W3CDTF">2022-04-19T10:17:00Z</dcterms:modified>
</cp:coreProperties>
</file>