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2" r:id="rId3"/>
    <p:sldId id="282" r:id="rId4"/>
    <p:sldId id="283" r:id="rId5"/>
    <p:sldId id="263" r:id="rId6"/>
    <p:sldId id="262" r:id="rId7"/>
    <p:sldId id="275" r:id="rId8"/>
    <p:sldId id="276" r:id="rId9"/>
    <p:sldId id="274" r:id="rId10"/>
    <p:sldId id="278" r:id="rId11"/>
    <p:sldId id="264" r:id="rId12"/>
    <p:sldId id="265" r:id="rId13"/>
    <p:sldId id="277" r:id="rId14"/>
    <p:sldId id="279" r:id="rId15"/>
    <p:sldId id="273" r:id="rId16"/>
    <p:sldId id="266" r:id="rId17"/>
    <p:sldId id="285" r:id="rId18"/>
    <p:sldId id="287" r:id="rId19"/>
    <p:sldId id="289" r:id="rId20"/>
    <p:sldId id="290" r:id="rId21"/>
    <p:sldId id="280" r:id="rId22"/>
    <p:sldId id="281" r:id="rId23"/>
    <p:sldId id="268" r:id="rId24"/>
    <p:sldId id="269" r:id="rId25"/>
    <p:sldId id="270" r:id="rId26"/>
    <p:sldId id="260" r:id="rId27"/>
    <p:sldId id="293" r:id="rId28"/>
    <p:sldId id="292" r:id="rId29"/>
    <p:sldId id="271" r:id="rId30"/>
    <p:sldId id="291" r:id="rId31"/>
  </p:sldIdLst>
  <p:sldSz cx="9144000" cy="6858000" type="screen4x3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81006"/>
    <a:srgbClr val="3C180A"/>
    <a:srgbClr val="FFFF99"/>
    <a:srgbClr val="FFCC66"/>
    <a:srgbClr val="CC0000"/>
    <a:srgbClr val="240F06"/>
    <a:srgbClr val="210D05"/>
    <a:srgbClr val="CC3300"/>
    <a:srgbClr val="043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80144" autoAdjust="0"/>
  </p:normalViewPr>
  <p:slideViewPr>
    <p:cSldViewPr>
      <p:cViewPr>
        <p:scale>
          <a:sx n="80" d="100"/>
          <a:sy n="80" d="100"/>
        </p:scale>
        <p:origin x="-147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presentation-creation.r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3503" y="1700808"/>
            <a:ext cx="7416824" cy="136815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effectLst/>
              </a:rPr>
              <a:t>Санитарно-эпидемиологические требования к </a:t>
            </a:r>
            <a:r>
              <a:rPr lang="ru-RU" sz="3600" dirty="0">
                <a:solidFill>
                  <a:srgbClr val="FFFF00"/>
                </a:solidFill>
                <a:effectLst/>
              </a:rPr>
              <a:t>организации питания </a:t>
            </a:r>
            <a:r>
              <a:rPr lang="ru-RU" sz="3600" dirty="0" smtClean="0">
                <a:solidFill>
                  <a:srgbClr val="FFFF00"/>
                </a:solidFill>
                <a:effectLst/>
              </a:rPr>
              <a:t>школьников</a:t>
            </a:r>
            <a:r>
              <a:rPr lang="ru-RU" sz="3600" dirty="0">
                <a:solidFill>
                  <a:srgbClr val="FFFF00"/>
                </a:solidFill>
                <a:effectLst/>
              </a:rPr>
              <a:t/>
            </a:r>
            <a:br>
              <a:rPr lang="ru-RU" sz="3600" dirty="0">
                <a:solidFill>
                  <a:srgbClr val="FFFF00"/>
                </a:solidFill>
                <a:effectLst/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16632"/>
            <a:ext cx="7188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</a:rPr>
              <a:t>Департамент санитарно-эпидемиологического контроля Карагандинской области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27139" y="6237312"/>
            <a:ext cx="210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>
                <a:solidFill>
                  <a:srgbClr val="FFFFFF"/>
                </a:solidFill>
              </a:rPr>
              <a:t>Караганда – </a:t>
            </a:r>
            <a:r>
              <a:rPr lang="ru-RU" b="1" dirty="0" smtClean="0">
                <a:solidFill>
                  <a:srgbClr val="FFFFFF"/>
                </a:solidFill>
              </a:rPr>
              <a:t>2022 </a:t>
            </a:r>
            <a:r>
              <a:rPr lang="ru-RU" b="1" dirty="0">
                <a:solidFill>
                  <a:srgbClr val="FFFFFF"/>
                </a:solidFill>
              </a:rPr>
              <a:t>г.</a:t>
            </a:r>
          </a:p>
        </p:txBody>
      </p:sp>
      <p:pic>
        <p:nvPicPr>
          <p:cNvPr id="5" name="Picture 2" descr="http://eventsinrussia.com/File/Image/56538?width=800&amp;height=5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3528" y="3284984"/>
            <a:ext cx="3566623" cy="2376263"/>
          </a:xfrm>
          <a:prstGeom prst="rect">
            <a:avLst/>
          </a:prstGeom>
          <a:noFill/>
        </p:spPr>
      </p:pic>
      <p:pic>
        <p:nvPicPr>
          <p:cNvPr id="6" name="Picture 4" descr="https://2021-year.com/wp-content/uploads/2020/01/shkolnye-programmy-dlja-nachalnyh-klassov-v-2020_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64088" y="3284984"/>
            <a:ext cx="346359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0505"/>
            <a:ext cx="882655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     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меню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допускается повторение одних и тех же блюд или кулинарных изделий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в один и тот же день и в последующие два–три календарных дней.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Arial" pitchFamily="34" charset="0"/>
                <a:cs typeface="Arial" pitchFamily="34" charset="0"/>
              </a:rPr>
              <a:t>       Ежедневно в рацион питания включают мясо, молоко, сливочное и растительное масло, хлеб ржаной и (или) пшеничный, овощи и сахар.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Arial" pitchFamily="34" charset="0"/>
                <a:cs typeface="Arial" pitchFamily="34" charset="0"/>
              </a:rPr>
              <a:t>Рыбу, яйца, сыр, творог, мясо птицы включают один раз в два – семь календарных дней.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989337"/>
            <a:ext cx="6048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50000"/>
              </a:lnSpc>
            </a:pPr>
            <a:r>
              <a:rPr lang="ru-RU" b="1" dirty="0">
                <a:latin typeface="Arial" pitchFamily="34" charset="0"/>
                <a:cs typeface="Arial" pitchFamily="34" charset="0"/>
              </a:rPr>
              <a:t>Ежедневно в обеденном зале вывешивается утвержденное руководителем объекта меню, в котором указывают наименования блюд, выход каждого готового блюда.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Arial" pitchFamily="34" charset="0"/>
                <a:cs typeface="Arial" pitchFamily="34" charset="0"/>
              </a:rPr>
              <a:t>       Наименования блюд и кулинарных изделий, указанных в меню, должны соответствовать их наименованиям, указанным в использованных сборниках рецептур.</a:t>
            </a:r>
          </a:p>
        </p:txBody>
      </p:sp>
      <p:pic>
        <p:nvPicPr>
          <p:cNvPr id="7" name="Picture 4" descr="https://present5.com/presentation/972e2e42f8d81df0eb18b0c3e70f98cb/image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9" t="32150" r="11889" b="6626"/>
          <a:stretch>
            <a:fillRect/>
          </a:stretch>
        </p:blipFill>
        <p:spPr bwMode="auto">
          <a:xfrm>
            <a:off x="6156176" y="3284984"/>
            <a:ext cx="291821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33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70" y="161477"/>
            <a:ext cx="8889494" cy="864096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FFFF00"/>
                </a:solidFill>
                <a:effectLst/>
              </a:rPr>
              <a:t>В организациях общественного питания объектов образования </a:t>
            </a:r>
            <a:r>
              <a:rPr lang="ru-RU" sz="24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effectLst/>
              </a:rPr>
              <a:t>не </a:t>
            </a:r>
            <a:r>
              <a:rPr lang="ru-RU" sz="2400" b="1" dirty="0">
                <a:solidFill>
                  <a:srgbClr val="FF0000"/>
                </a:solidFill>
                <a:effectLst/>
              </a:rPr>
              <a:t>допускаются изготовление </a:t>
            </a:r>
            <a:r>
              <a:rPr lang="ru-RU" sz="2400" b="1" dirty="0" smtClean="0">
                <a:solidFill>
                  <a:srgbClr val="FF0000"/>
                </a:solidFill>
                <a:effectLst/>
              </a:rPr>
              <a:t>и реализация</a:t>
            </a:r>
            <a:r>
              <a:rPr lang="ru-RU" sz="2400" b="1" dirty="0">
                <a:solidFill>
                  <a:srgbClr val="FF0000"/>
                </a:solidFill>
                <a:effectLst/>
              </a:rPr>
              <a:t>:</a:t>
            </a:r>
            <a:r>
              <a:rPr lang="ru-RU" sz="2400" b="1" i="1" dirty="0">
                <a:solidFill>
                  <a:srgbClr val="FF0000"/>
                </a:solidFill>
              </a:rPr>
              <a:t/>
            </a:r>
            <a:br>
              <a:rPr lang="ru-RU" sz="2400" b="1" i="1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002" y="948690"/>
            <a:ext cx="8889494" cy="558614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простокваши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творога, кефира;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фаршированных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блинчиков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7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окрошки;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грибов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макарон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по-флотски;</a:t>
            </a:r>
            <a:r>
              <a:rPr lang="en-US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зельцев, форшмаков, студней, паштетов;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изделий с кремом;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изделий и сладостей (шоколад, конфеты, печенье) в потребительских упаковках;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морсов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квасов;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жареных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 фритюре изделий;</a:t>
            </a:r>
            <a:r>
              <a:rPr lang="en-US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яиц всмятку, яичницы – глазуньи;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сложных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(более четырех компонентов) салатов; салатов, заправленных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сметаной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майонезом;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пищевой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продукции непромышленного (домашнего) приготовления;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первых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вторых блюд на основе сухих пищевых концентратов быстрого</a:t>
            </a:r>
          </a:p>
          <a:p>
            <a:pPr lvl="0">
              <a:defRPr/>
            </a:pP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приготовления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газированных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лечебных и лечебно-столовых минеральных вод, сладких безалкогольных напитков, безалкогольных энергетических (тонизирующих) напитков, соков концентрированных диффузионных (за исключением упакованных минеральных и питьевых вод);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фаст-</a:t>
            </a:r>
            <a:r>
              <a:rPr lang="ru-RU" sz="1700" b="1" kern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фудов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гамбургеров, хот–догов, чипсов, сухариков, </a:t>
            </a:r>
            <a:r>
              <a:rPr lang="ru-RU" sz="1700" b="1" kern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кириешек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острых </a:t>
            </a:r>
            <a:r>
              <a:rPr lang="ru-RU" sz="17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соусов, кетчупов, жгучих специй (перец, хрен, горчица);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095" y="476672"/>
            <a:ext cx="1896401" cy="148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0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9185" y="-99392"/>
            <a:ext cx="7787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FF00"/>
                </a:solidFill>
                <a:latin typeface="Corbel" pitchFamily="34" charset="0"/>
              </a:rPr>
              <a:t>В организациях общественного питания объектов образования  </a:t>
            </a:r>
            <a:r>
              <a:rPr lang="ru-RU" sz="2400" b="1" dirty="0" smtClean="0">
                <a:solidFill>
                  <a:srgbClr val="FF0000"/>
                </a:solidFill>
                <a:latin typeface="Corbel" pitchFamily="34" charset="0"/>
              </a:rPr>
              <a:t>не </a:t>
            </a:r>
            <a:r>
              <a:rPr lang="ru-RU" sz="2400" b="1" dirty="0">
                <a:solidFill>
                  <a:srgbClr val="FF0000"/>
                </a:solidFill>
                <a:latin typeface="Corbel" pitchFamily="34" charset="0"/>
              </a:rPr>
              <a:t>допускается  и</a:t>
            </a:r>
            <a:r>
              <a:rPr lang="ru-RU" sz="2400" b="1" dirty="0">
                <a:solidFill>
                  <a:srgbClr val="FF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спользование:</a:t>
            </a:r>
            <a:endParaRPr lang="ru-RU" sz="2400" b="1" dirty="0">
              <a:solidFill>
                <a:srgbClr val="FF0000"/>
              </a:solidFill>
              <a:latin typeface="Corbe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4913" y="620688"/>
            <a:ext cx="7895439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err="1" bmk="">
                <a:latin typeface="Arial" pitchFamily="34" charset="0"/>
                <a:ea typeface="Times New Roman" pitchFamily="18" charset="0"/>
                <a:cs typeface="Arial" pitchFamily="34" charset="0"/>
              </a:rPr>
              <a:t>непастеризованного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 молока, творога и сметаны без термической обработки</a:t>
            </a: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яиц и мяса водоплавающих птиц;</a:t>
            </a:r>
            <a:r>
              <a:rPr lang="ru-RU" sz="1600" dirty="0" smtClean="0" bmk="">
                <a:solidFill>
                  <a:srgbClr val="00206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10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" y="210130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9056" y="1683082"/>
            <a:ext cx="8903550" cy="7271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молока и молочных продуктов из хозяйств, неблагополучных по заболеваемости   сельскохозяйственных животных;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700" b="1" dirty="0" smtClean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субпродуктов продуктивных животных и птицы, за исключением языка, сердца;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700" b="1" dirty="0" smtClean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мяса 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продуктивных животных и мяса птицы механической </a:t>
            </a: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обвалки;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коллагенсодержащего 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сырья из мяса птицы</a:t>
            </a: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700" b="1" dirty="0" smtClean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продуктов 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убоя продуктивных животных и птицы, подвергнутых повторному замораживанию</a:t>
            </a: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700" b="1" dirty="0" smtClean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генетически </a:t>
            </a:r>
            <a:r>
              <a:rPr lang="ru-RU" sz="1700" b="1" dirty="0" bmk="">
                <a:latin typeface="Arial" pitchFamily="34" charset="0"/>
                <a:ea typeface="Times New Roman" pitchFamily="18" charset="0"/>
                <a:cs typeface="Arial" pitchFamily="34" charset="0"/>
              </a:rPr>
              <a:t>модифицированного сырья и (или) сырья, содержащего генетически модифицированные источники</a:t>
            </a:r>
            <a:r>
              <a:rPr lang="ru-RU" sz="1700" b="1" dirty="0" smtClean="0" bmk="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sz="1700" b="1" dirty="0" bmk="z264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1700" b="1" dirty="0" smtClean="0" bmk="z264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700" b="1" dirty="0" err="1" smtClean="0" bmk="z264">
                <a:latin typeface="Arial" pitchFamily="34" charset="0"/>
                <a:ea typeface="Times New Roman" pitchFamily="18" charset="0"/>
                <a:cs typeface="Arial" pitchFamily="34" charset="0"/>
              </a:rPr>
              <a:t>нейодированной</a:t>
            </a:r>
            <a:r>
              <a:rPr lang="ru-RU" sz="1700" b="1" dirty="0" smtClean="0" bmk="z264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700" b="1" dirty="0" bmk="z264">
                <a:latin typeface="Arial" pitchFamily="34" charset="0"/>
                <a:ea typeface="Times New Roman" pitchFamily="18" charset="0"/>
                <a:cs typeface="Arial" pitchFamily="34" charset="0"/>
              </a:rPr>
              <a:t>соли и необогащенной (</a:t>
            </a:r>
            <a:r>
              <a:rPr lang="ru-RU" sz="1700" b="1" dirty="0" err="1" bmk="z264">
                <a:latin typeface="Arial" pitchFamily="34" charset="0"/>
                <a:ea typeface="Times New Roman" pitchFamily="18" charset="0"/>
                <a:cs typeface="Arial" pitchFamily="34" charset="0"/>
              </a:rPr>
              <a:t>нефортифицированной</a:t>
            </a:r>
            <a:r>
              <a:rPr lang="ru-RU" sz="1700" b="1" dirty="0" bmk="z264">
                <a:latin typeface="Arial" pitchFamily="34" charset="0"/>
                <a:ea typeface="Times New Roman" pitchFamily="18" charset="0"/>
                <a:cs typeface="Arial" pitchFamily="34" charset="0"/>
              </a:rPr>
              <a:t>) железосодержащими витаминами, минералами пшеничной муки высшего и первого сортов.</a:t>
            </a:r>
            <a:endParaRPr lang="ru-RU" sz="17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1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450" y="353392"/>
            <a:ext cx="604867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На объектах питания, обслуживающих и изготавливающих для организованных коллективов, ежедневно перед раздачей проводится органолептическая оценка качества блюд и кулинарных изделий с внесением записей в журнал по установленной форме: блюд и кулинарных, мучных кондитерских и хлебобулочных изделий – по внешнему виду, консистенции, цвету, запаху и вкусу; полуфабрикатов – по внешнему виду, консистенции, цвету и запаху.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344" y="4941168"/>
            <a:ext cx="853448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Журнал органолептической оценки качества блюд и кулинарных изделий (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бракеражный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журнал)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должен быть пронумерован, прошнурован и заверен подписью . </a:t>
            </a:r>
          </a:p>
        </p:txBody>
      </p:sp>
      <p:pic>
        <p:nvPicPr>
          <p:cNvPr id="6" name="Picture 4" descr="http://foodstandart.ru/images/shop/product/brakeraz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849" y="116632"/>
            <a:ext cx="277384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7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Журнал органолептической оценки качества блюд и кулинарных изделий</a:t>
            </a:r>
            <a:endParaRPr lang="ru-RU" sz="2400" dirty="0">
              <a:solidFill>
                <a:srgbClr val="FFFF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22400"/>
              </p:ext>
            </p:extLst>
          </p:nvPr>
        </p:nvGraphicFramePr>
        <p:xfrm>
          <a:off x="107505" y="1196750"/>
          <a:ext cx="8928991" cy="4104457"/>
        </p:xfrm>
        <a:graphic>
          <a:graphicData uri="http://schemas.openxmlformats.org/drawingml/2006/table">
            <a:tbl>
              <a:tblPr firstRow="1" firstCol="1" bandRow="1"/>
              <a:tblGrid>
                <a:gridCol w="1274423"/>
                <a:gridCol w="1286222"/>
                <a:gridCol w="1562489"/>
                <a:gridCol w="1049525"/>
                <a:gridCol w="1274423"/>
                <a:gridCol w="1424355"/>
                <a:gridCol w="1057554"/>
              </a:tblGrid>
              <a:tr h="3103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Дата, время,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изготовле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Органолепти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ческая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оценка, включая оценку степени готовности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Разреше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ние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ции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время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исполните ль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(Ф.И.О. (при его наличии), должность)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Ф.И.О. (при его наличии), лица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проводивше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бракераж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Примеча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27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6740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39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646841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Суточные пробы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1833" y="692696"/>
            <a:ext cx="756216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На объектах питания</a:t>
            </a:r>
            <a:r>
              <a:rPr lang="ru-RU" dirty="0">
                <a:latin typeface="Arial" pitchFamily="34" charset="0"/>
                <a:cs typeface="Arial" pitchFamily="34" charset="0"/>
              </a:rPr>
              <a:t>, обслуживающих и изготавливающих для организованных коллективов,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обеспечивается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контроль за качеством и безопасностью приготовленной пищевой продукции, </a:t>
            </a:r>
            <a:r>
              <a:rPr lang="ru-RU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отбирается суточная проба от каждой партии приготовленной пищевой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продукции в соответствии с фактическим меню.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 descr="⬇ Скачать картинки Люди восклицательный знак, стоковые фото Люди  восклицательный знак в хорошем качестве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80"/>
            <a:ext cx="1330223" cy="182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80528" y="7245424"/>
            <a:ext cx="86531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Отбор </a:t>
            </a:r>
            <a:r>
              <a:rPr lang="ru-RU" dirty="0">
                <a:latin typeface="Arial" pitchFamily="34" charset="0"/>
                <a:cs typeface="Arial" pitchFamily="34" charset="0"/>
              </a:rPr>
              <a:t>суточной пробы осуществляется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>
                <a:latin typeface="Arial" pitchFamily="34" charset="0"/>
                <a:cs typeface="Arial" pitchFamily="34" charset="0"/>
              </a:rPr>
              <a:t>использованием обеззараженного инвентаря в специально выделенные обеззараженные и промаркированные емкости (плотно закрывающиеся), предназначенные для контакта с пищевой продукцией: отдельно каждое блюдо и (или) кулинарное (гастрономическое) изделие. Порционные блюда, кулинарные и гастрономические изделия оставляются поштучно, целиком (в объеме одной порции). Холодные закуски, первые и третьи блюда (напитки), гарниры отбираются в количестве не менее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 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2780928"/>
            <a:ext cx="656828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28100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организации питания субъектом организованного коллектива с привлечением сторонней организации (объекта питания) на приготовление готовой пищевой продукции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отбор и хранение суточной пробы проводится ответственным лицом (персоналом) этой сторонней организации под руководством ответственного лица субъекта (объекта) организованного коллектива.</a:t>
            </a:r>
          </a:p>
        </p:txBody>
      </p:sp>
      <p:pic>
        <p:nvPicPr>
          <p:cNvPr id="9" name="Picture 2" descr="http://i.mycdn.me/i?r=AzEPZsRbOZEKgBhR0XGMT1RkrnIgOmJYnNDlBobWP_Pc5KaKTM5SRkZCeTgDn6uOy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2365775" cy="243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ad1.novoch-deti.ru/wp-content/uploads/2014/12/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201" y="188640"/>
            <a:ext cx="2306799" cy="217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933056"/>
            <a:ext cx="86409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Отобранные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суточные пробы сохраняются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менее 48 часов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специальном холодильном оборудовании или в специально отведенном месте холодильного оборудования для хранения готовой пищевой продукции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температуре +2 °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+6 °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dirty="0">
                <a:latin typeface="Arial" pitchFamily="34" charset="0"/>
                <a:cs typeface="Arial" pitchFamily="34" charset="0"/>
              </a:rPr>
              <a:t>истечении 48 часов суточная проба выбрасывается в пищевые отходы.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32656"/>
            <a:ext cx="6480720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Суточная проба от приготовленного блюда отбирается стерильными (или прокипяченными) ложками в промаркированную стерильную (или прокипяченную) стеклянную посуду с плотно закрывающимися стеклянными или металлическими крышками.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492896"/>
            <a:ext cx="864096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Порционные блюда отбираются в полном объеме, при этом салаты, первые и третьи блюда, гарниры - не менее 200 г.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гарниры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отбирают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отдельную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посуду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9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defRPr/>
            </a:pP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Соблюдение санитарно-эпидемиологических требований </a:t>
            </a:r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позволит предотвратить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возникновение пищевых отравлений и инфекционных заболеваний, </a:t>
            </a:r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связанных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с объектами </a:t>
            </a:r>
            <a:r>
              <a:rPr lang="ru-RU" sz="2000" b="1" dirty="0" smtClean="0">
                <a:solidFill>
                  <a:srgbClr val="FFFF00"/>
                </a:solidFill>
                <a:latin typeface="Corbel" pitchFamily="34" charset="0"/>
              </a:rPr>
              <a:t>надзора:</a:t>
            </a:r>
            <a:endParaRPr lang="ru-RU" sz="2000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24744"/>
            <a:ext cx="87849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dirty="0">
                <a:latin typeface="Corbel" pitchFamily="34" charset="0"/>
              </a:rPr>
              <a:t>Соблюдение поточности технологических процессов, исключающих встречные потоки сырья, сырых полуфабрикатов и готовой продукции, использованной  чистой и грязной посуды, а также встречного движения посетителей и персонала;</a:t>
            </a: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Ассортимент </a:t>
            </a:r>
            <a:r>
              <a:rPr lang="ru-RU" sz="2000" dirty="0">
                <a:latin typeface="Corbel" pitchFamily="34" charset="0"/>
              </a:rPr>
              <a:t>выпускаемой продукции на объектах питания разрабатывают в соответствии с мощностью, типом объекта, набором  помещений, оснащением холодильным и технологическим оборудованием</a:t>
            </a:r>
            <a:r>
              <a:rPr lang="ru-RU" sz="2000" dirty="0" smtClean="0">
                <a:latin typeface="Corbel" pitchFamily="34" charset="0"/>
              </a:rPr>
              <a:t>.</a:t>
            </a: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Оборудование, производственные столы, инвентарь, посуда, тара изготавливаются из материалов, допущенных для контакта с пищевыми продуктами</a:t>
            </a:r>
            <a:r>
              <a:rPr lang="ru-RU" sz="2000" dirty="0" smtClean="0">
                <a:solidFill>
                  <a:srgbClr val="002060"/>
                </a:solidFill>
                <a:latin typeface="Corbel" pitchFamily="34" charset="0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Corbel" pitchFamily="34" charset="0"/>
              </a:rPr>
              <a:t>устойчивых к действию моющих и дезинфицирующих средств и отвечают требованиям безопасности для материалов, контактирующих с пищевыми продуктами.</a:t>
            </a: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200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016" y="260648"/>
            <a:ext cx="867747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Обеденные </a:t>
            </a:r>
            <a:r>
              <a:rPr lang="ru-RU" sz="2000" dirty="0">
                <a:latin typeface="Corbel" pitchFamily="34" charset="0"/>
              </a:rPr>
              <a:t>залы оборудуют мебелью с покрытием, позволяющим проводить их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обработку с применением моющих и дезинфицирующих средств. </a:t>
            </a:r>
            <a:endParaRPr lang="ru-RU" sz="20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Столовые </a:t>
            </a:r>
            <a:r>
              <a:rPr lang="ru-RU" sz="2000" dirty="0">
                <a:latin typeface="Corbel" pitchFamily="34" charset="0"/>
              </a:rPr>
              <a:t>должны обеспечиваться столовой посудой и приборами </a:t>
            </a:r>
            <a:r>
              <a:rPr lang="ru-RU" sz="2000" b="1" dirty="0">
                <a:latin typeface="Corbel" pitchFamily="34" charset="0"/>
              </a:rPr>
              <a:t>из расчета </a:t>
            </a:r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не менее трех комплектов на одно посадочное место. </a:t>
            </a:r>
            <a:endParaRPr lang="ru-RU" sz="2000" b="1" dirty="0" smtClean="0">
              <a:solidFill>
                <a:srgbClr val="FFFF00"/>
              </a:solidFill>
              <a:latin typeface="Corbe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При </a:t>
            </a:r>
            <a:r>
              <a:rPr lang="ru-RU" sz="2000" dirty="0">
                <a:latin typeface="Corbel" pitchFamily="34" charset="0"/>
              </a:rPr>
              <a:t>организации питания </a:t>
            </a:r>
            <a:r>
              <a:rPr lang="ru-RU" sz="2000" b="1" dirty="0">
                <a:latin typeface="Corbel" pitchFamily="34" charset="0"/>
              </a:rPr>
              <a:t>используют фарфоровую, фаянсовую и стеклянную посуду (тарелки, блюдца, чашки, бокалы), </a:t>
            </a:r>
            <a:r>
              <a:rPr lang="ru-RU" sz="2000" dirty="0">
                <a:solidFill>
                  <a:srgbClr val="FFFF00"/>
                </a:solidFill>
                <a:latin typeface="Corbel" pitchFamily="34" charset="0"/>
              </a:rPr>
              <a:t>отвечающую требованиям безопасности для материалов, контактирующих с пищевыми продуктами. </a:t>
            </a:r>
            <a:endParaRPr lang="ru-RU" sz="2000" dirty="0" smtClean="0">
              <a:solidFill>
                <a:srgbClr val="FFFF00"/>
              </a:solidFill>
              <a:latin typeface="Corbe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Corbel" pitchFamily="34" charset="0"/>
              </a:rPr>
              <a:t>Столовые </a:t>
            </a:r>
            <a:r>
              <a:rPr lang="ru-RU" sz="2000" dirty="0">
                <a:latin typeface="Corbel" pitchFamily="34" charset="0"/>
              </a:rPr>
              <a:t>приборы (ложки, вилки, ножи), посуда для приготовления и хранения готовых блюд должна быть </a:t>
            </a:r>
            <a:r>
              <a:rPr lang="ru-RU" sz="2000" dirty="0">
                <a:solidFill>
                  <a:srgbClr val="FFFF00"/>
                </a:solidFill>
                <a:latin typeface="Corbel" pitchFamily="34" charset="0"/>
              </a:rPr>
              <a:t>из нержавеющей стали или аналогичных по гигиеническим свойствам материалам. </a:t>
            </a: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Corbel" pitchFamily="34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8073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256" y="32320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Corbel" pitchFamily="34" charset="0"/>
              </a:rPr>
              <a:t>Маркировка оборудования, разделочного инвентаря, кухонной посуды: </a:t>
            </a:r>
            <a:br>
              <a:rPr lang="ru-RU" sz="2000" b="1" dirty="0">
                <a:solidFill>
                  <a:srgbClr val="FFFF00"/>
                </a:solidFill>
                <a:latin typeface="Corbel" pitchFamily="34" charset="0"/>
              </a:rPr>
            </a:br>
            <a:endParaRPr lang="ru-RU" sz="2000" b="1" dirty="0">
              <a:solidFill>
                <a:srgbClr val="FFFF00"/>
              </a:solidFill>
              <a:latin typeface="Corbe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256" y="386263"/>
            <a:ext cx="8964488" cy="7132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dirty="0" smtClean="0"/>
              <a:t>    </a:t>
            </a: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производственные </a:t>
            </a:r>
            <a:r>
              <a:rPr lang="ru-RU" sz="1900" b="1" dirty="0">
                <a:solidFill>
                  <a:srgbClr val="FFFF00"/>
                </a:solidFill>
                <a:latin typeface="Corbel" pitchFamily="34" charset="0"/>
              </a:rPr>
              <a:t>столы с маркировкой: </a:t>
            </a:r>
            <a:r>
              <a:rPr lang="ru-RU" sz="1900" dirty="0">
                <a:latin typeface="Corbel" pitchFamily="34" charset="0"/>
              </a:rPr>
              <a:t>мясо сырое «МС», мясо вареное «МВ», рыба сырая «РС», рыба вареная «РВ», овощи сырые «ОС», овощи вареные «ОВ», «хлеб», готовая продукция «ГП», для </a:t>
            </a:r>
            <a:r>
              <a:rPr lang="ru-RU" sz="1900" dirty="0" smtClean="0">
                <a:latin typeface="Corbel" pitchFamily="34" charset="0"/>
              </a:rPr>
              <a:t>теста;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9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1900" dirty="0" smtClean="0">
                <a:solidFill>
                  <a:srgbClr val="FFFF00"/>
                </a:solidFill>
                <a:latin typeface="Corbel" pitchFamily="34" charset="0"/>
              </a:rPr>
              <a:t>   </a:t>
            </a: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разделочный </a:t>
            </a:r>
            <a:r>
              <a:rPr lang="ru-RU" sz="1900" b="1" dirty="0">
                <a:solidFill>
                  <a:srgbClr val="FFFF00"/>
                </a:solidFill>
                <a:latin typeface="Corbel" pitchFamily="34" charset="0"/>
              </a:rPr>
              <a:t>инвентарь </a:t>
            </a:r>
            <a:r>
              <a:rPr lang="ru-RU" sz="1900" dirty="0">
                <a:latin typeface="Corbel" pitchFamily="34" charset="0"/>
              </a:rPr>
              <a:t>(разделочные доски и ножи): мясо сырое «МС», мясо вареное «МВ», рыба сырая «РС», рыба вареная «РВ», овощи сырые «ОС» овощи вареные «ОВ», «хлеб», «сельдь», «гастрономия</a:t>
            </a:r>
            <a:r>
              <a:rPr lang="ru-RU" sz="1900" dirty="0" smtClean="0">
                <a:latin typeface="Corbel" pitchFamily="34" charset="0"/>
              </a:rPr>
              <a:t>»;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900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ru-RU" sz="1900" dirty="0" smtClean="0">
                <a:solidFill>
                  <a:srgbClr val="FFFF00"/>
                </a:solidFill>
                <a:latin typeface="Corbel" pitchFamily="34" charset="0"/>
              </a:rPr>
              <a:t>   </a:t>
            </a: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кухонная </a:t>
            </a:r>
            <a:r>
              <a:rPr lang="ru-RU" sz="1900" b="1" dirty="0">
                <a:solidFill>
                  <a:srgbClr val="FFFF00"/>
                </a:solidFill>
                <a:latin typeface="Corbel" pitchFamily="34" charset="0"/>
              </a:rPr>
              <a:t>посуда с маркировкой: </a:t>
            </a:r>
            <a:r>
              <a:rPr lang="ru-RU" sz="1900" dirty="0">
                <a:latin typeface="Corbel" pitchFamily="34" charset="0"/>
              </a:rPr>
              <a:t>«I блюдо», «II блюдо», «III блюдо», «молоко», «для обработки яиц», «для разбивания яиц», «для готовой продукции», «для сырой продукции». </a:t>
            </a:r>
            <a:endParaRPr lang="ru-RU" sz="1900" dirty="0" smtClean="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             Не </a:t>
            </a:r>
            <a:r>
              <a:rPr lang="ru-RU" sz="1900" b="1" dirty="0">
                <a:solidFill>
                  <a:srgbClr val="FFFF00"/>
                </a:solidFill>
                <a:latin typeface="Corbel" pitchFamily="34" charset="0"/>
              </a:rPr>
              <a:t>допускается </a:t>
            </a: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использование </a:t>
            </a:r>
            <a:r>
              <a:rPr lang="ru-RU" sz="1900" dirty="0" smtClean="0">
                <a:solidFill>
                  <a:srgbClr val="FFFF00"/>
                </a:solidFill>
                <a:latin typeface="Corbel" pitchFamily="34" charset="0"/>
              </a:rPr>
              <a:t>посуды с трещинами, сколами, отбитыми </a:t>
            </a:r>
          </a:p>
          <a:p>
            <a:pPr>
              <a:lnSpc>
                <a:spcPct val="150000"/>
              </a:lnSpc>
            </a:pPr>
            <a:r>
              <a:rPr lang="ru-RU" sz="1900" dirty="0" smtClean="0">
                <a:solidFill>
                  <a:srgbClr val="FFFF00"/>
                </a:solidFill>
                <a:latin typeface="Corbel" pitchFamily="34" charset="0"/>
              </a:rPr>
              <a:t>      краями,   деформированной, с поврежденной эмалью.</a:t>
            </a:r>
          </a:p>
          <a:p>
            <a:pPr algn="just">
              <a:lnSpc>
                <a:spcPct val="150000"/>
              </a:lnSpc>
            </a:pPr>
            <a:r>
              <a:rPr lang="ru-RU" sz="1900" dirty="0" smtClean="0">
                <a:latin typeface="Corbel" pitchFamily="34" charset="0"/>
              </a:rPr>
              <a:t>              Разделочные доски, колоды для разруба мяса и, при необходимости, рыбы, </a:t>
            </a:r>
          </a:p>
          <a:p>
            <a:pPr algn="just">
              <a:lnSpc>
                <a:spcPct val="150000"/>
              </a:lnSpc>
            </a:pPr>
            <a:r>
              <a:rPr lang="ru-RU" sz="1900" dirty="0" smtClean="0">
                <a:latin typeface="Corbel" pitchFamily="34" charset="0"/>
              </a:rPr>
              <a:t>      </a:t>
            </a:r>
            <a:r>
              <a:rPr lang="ru-RU" sz="1900" b="1" dirty="0" smtClean="0">
                <a:solidFill>
                  <a:srgbClr val="FFFF00"/>
                </a:solidFill>
                <a:latin typeface="Corbel" pitchFamily="34" charset="0"/>
              </a:rPr>
              <a:t>используются с гладкой поверхностью, без трещин </a:t>
            </a:r>
            <a:r>
              <a:rPr lang="ru-RU" sz="1900" dirty="0" smtClean="0">
                <a:latin typeface="Corbel" pitchFamily="34" charset="0"/>
              </a:rPr>
              <a:t>(при использовании изделий из дерева - из твердых пород). </a:t>
            </a:r>
          </a:p>
          <a:p>
            <a:pPr marL="263525" indent="365125" algn="just">
              <a:lnSpc>
                <a:spcPct val="150000"/>
              </a:lnSpc>
              <a:defRPr/>
            </a:pPr>
            <a:r>
              <a:rPr lang="ru-RU" sz="1900" dirty="0" smtClean="0">
                <a:latin typeface="Corbel" pitchFamily="34" charset="0"/>
              </a:rPr>
              <a:t> </a:t>
            </a:r>
            <a:endParaRPr lang="ru-RU" sz="1900" dirty="0">
              <a:latin typeface="Corbel" pitchFamily="34" charset="0"/>
            </a:endParaRPr>
          </a:p>
          <a:p>
            <a:pPr marL="265112" algn="just">
              <a:lnSpc>
                <a:spcPct val="150000"/>
              </a:lnSpc>
              <a:defRPr/>
            </a:pPr>
            <a:endParaRPr lang="ru-RU" sz="20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55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5145"/>
            <a:ext cx="8712968" cy="76984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FF00"/>
                </a:solidFill>
                <a:effectLst/>
                <a:latin typeface="Corbel" pitchFamily="34" charset="0"/>
              </a:rPr>
              <a:t>Нормативно-правовые акты</a:t>
            </a:r>
            <a:br>
              <a:rPr lang="ru-RU" sz="2400" b="1" dirty="0">
                <a:solidFill>
                  <a:srgbClr val="FFFF00"/>
                </a:solidFill>
                <a:effectLst/>
                <a:latin typeface="Corbel" pitchFamily="34" charset="0"/>
              </a:rPr>
            </a:br>
            <a:endParaRPr lang="ru-RU" sz="2400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23126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dirty="0">
                <a:latin typeface="Arial" pitchFamily="34" charset="0"/>
                <a:cs typeface="Arial" pitchFamily="34" charset="0"/>
              </a:rPr>
              <a:t>Кодекс  Республики Казахстан «О здоровье народа и системе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здравоохранения»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Санитарные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правила «Санитарно-эпидемиологические требования к объектам образования» (приказ МЗ РК от 05.08.2021 г.№ ҚР ДСМ-76.)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Санитарные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правила «Санитарно-эпидемиологические требования к объектам общественного питания» (приказ МЗ РК от 17.02.2022 г. № ҚР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ДСМ-16)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Санитарные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правила «Санитарно-эпидемиологические требования к осуществлению производственного контроля» (приказ МНЭ РК от 06.06.2016 г.№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239)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Стандарты </a:t>
            </a:r>
            <a:r>
              <a:rPr lang="ru-RU" dirty="0">
                <a:latin typeface="Arial" pitchFamily="34" charset="0"/>
                <a:cs typeface="Arial" pitchFamily="34" charset="0"/>
              </a:rPr>
              <a:t>питания в организациях здравоохранения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 (приказ </a:t>
            </a:r>
            <a:r>
              <a:rPr lang="ru-RU" dirty="0">
                <a:latin typeface="Arial" pitchFamily="34" charset="0"/>
                <a:cs typeface="Arial" pitchFamily="34" charset="0"/>
              </a:rPr>
              <a:t>МЗ РК от 21 декабря 2020 года № ҚР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ДСМ-302/2020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 </a:t>
            </a:r>
            <a:r>
              <a:rPr lang="ru-RU" dirty="0">
                <a:latin typeface="Arial" pitchFamily="34" charset="0"/>
                <a:cs typeface="Arial" pitchFamily="34" charset="0"/>
              </a:rPr>
              <a:t>утверждении целевых групп лиц, подлежащих обязательным медицинским осмотрам, а также правил и периодичности их проведения, объема лабораторных и функциональных исследований, медицинских противопоказаний, перечня вредных и (или) опасных производственных факторов, профессий и работ, при выполнении которых проводятся предварительные обязательные медицинские осмотры при поступлении на работу и периодические обязательные медицинские осмотры и правил оказания государственной услуги «Прохождение предварительных обязательных медицинских осмотров» (приказ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и.о</a:t>
            </a:r>
            <a:r>
              <a:rPr lang="ru-RU" dirty="0">
                <a:latin typeface="Arial" pitchFamily="34" charset="0"/>
                <a:cs typeface="Arial" pitchFamily="34" charset="0"/>
              </a:rPr>
              <a:t>. МЗ РК от 15.10.2020 г. № ҚР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ДСМ-131/2020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9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5194"/>
            <a:ext cx="8856984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Мытье кухонной посуды предусматривается отдельно от столовой посуды.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моечных помещениях вывешивают инструкцию о правилах мытья посуды и инвентаря.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эпидемиологическим показаниям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конце рабочего дня проводят замачивание в дезинфицирующем растворе всей столовой, чайной посуды, приборов, после чего посуду тщательно ополаскивают проточной водой.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Моечные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ванны для мытья столовой и кухонной посуды имеют маркировку объемной вместимости и обеспечиваются пробками из полимерных и резиновых материалов. Для дозирования дезинфицирующих средств используют мерные емкости. </a:t>
            </a:r>
          </a:p>
        </p:txBody>
      </p:sp>
    </p:spTree>
    <p:extLst>
      <p:ext uri="{BB962C8B-B14F-4D97-AF65-F5344CB8AC3E}">
        <p14:creationId xmlns:p14="http://schemas.microsoft.com/office/powerpoint/2010/main" val="32343417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6166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Прием пищевых продуктов и продовольственного сырья осуществляют</a:t>
            </a:r>
            <a:r>
              <a:rPr lang="ru-RU" sz="1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при наличии документов, удостоверяющих их качество и безопасность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(документы ветеринарно-санитарной экспертизы, изготовителя, а также сертификат соответствия). </a:t>
            </a:r>
            <a:endPara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удостоверяющие качество и безопасность продукции, </a:t>
            </a:r>
            <a:r>
              <a:rPr lang="ru-RU" sz="1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сохраняют в организации общественного питания. </a:t>
            </a:r>
            <a:endParaRPr lang="ru-RU" sz="1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Транспортировку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пищевых продуктов проводят </a:t>
            </a:r>
            <a:r>
              <a:rPr lang="ru-RU" sz="1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специальным автотранспортом.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Экспедитор должен иметь специальную одежду и проходить медицинский осмотр в соответствии с законодательством Республики Казахстан. </a:t>
            </a:r>
          </a:p>
          <a:p>
            <a:pPr marL="0" indent="450850"/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74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352928" cy="3168352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 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объектах питания, обслуживающих и изготавливающих для </a:t>
            </a:r>
            <a:r>
              <a:rPr lang="ru-RU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детей раннего, дошкольного </a:t>
            </a:r>
            <a:r>
              <a:rPr lang="ru-RU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школьного возраста, обеспечивается нахождение на раздаче готовых горячих первых и вторых блюд на мармите, горячей плите, в изотермической упаковке – </a:t>
            </a:r>
            <a:r>
              <a:rPr lang="ru-RU" sz="3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 более двух часов с момента изготовления готовых </a:t>
            </a:r>
            <a:r>
              <a:rPr lang="ru-RU" sz="3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блюд. 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3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Подогрев остывших ниже температуры раздачи готовых горячих блюд не допускается. </a:t>
            </a:r>
          </a:p>
          <a:p>
            <a:pPr algn="just">
              <a:lnSpc>
                <a:spcPct val="150000"/>
              </a:lnSpc>
              <a:buNone/>
            </a:pPr>
            <a:endParaRPr lang="ru-RU" sz="3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3573016"/>
            <a:ext cx="8568952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При реализации температура горячих блюд (супы, соусы) при раздаче поддерживается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 ниже +75 ⁰С,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вторых блюд и гарниров –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 ниже +65⁰С,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холодных супов и напитков –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 выше +14 ⁰С,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если температуры блюд и напитков, отличные от указанных, не оговорены документами нормирования, нормативными документами по стандартизации и (или) технической документацией.</a:t>
            </a:r>
          </a:p>
        </p:txBody>
      </p:sp>
    </p:spTree>
    <p:extLst>
      <p:ext uri="{BB962C8B-B14F-4D97-AF65-F5344CB8AC3E}">
        <p14:creationId xmlns:p14="http://schemas.microsoft.com/office/powerpoint/2010/main" val="27738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72008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Требования к гигиеническому воспитанию </a:t>
            </a:r>
            <a:br>
              <a:rPr lang="ru-RU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(личной гигиене) персонала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04056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Перед началом работы верхнюю одежду убирают в шкаф, тщательно моют руки с мылом и щеткой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Работают в чистой специальной одежде, подбирают волосы под косынку или колпак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Перед работой снимают кольца, цепочки, часы и другие бьющиеся предметы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выходе из пищевого блока, при посещении туалета снимают спецодежду, по возвращении в столовую тщательно моют руки горячей водой с мылом и щеткой, после чего одевают спецодежду </a:t>
            </a:r>
          </a:p>
          <a:p>
            <a:pPr lvl="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допускается иметь длинные ногти и покрывать их лаком, застегивать спецодежду булавками.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80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86286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/>
                <a:cs typeface="Arial" pitchFamily="34" charset="0"/>
              </a:rPr>
              <a:t>К работе </a:t>
            </a:r>
            <a:r>
              <a:rPr lang="ru-RU" sz="2400" b="1" dirty="0">
                <a:solidFill>
                  <a:srgbClr val="C00000"/>
                </a:solidFill>
                <a:effectLst/>
                <a:cs typeface="Arial" pitchFamily="34" charset="0"/>
              </a:rPr>
              <a:t>на объектах питания не допускаются:</a:t>
            </a:r>
            <a:br>
              <a:rPr lang="ru-RU" sz="2400" b="1" dirty="0">
                <a:solidFill>
                  <a:srgbClr val="C00000"/>
                </a:solidFill>
                <a:effectLst/>
                <a:cs typeface="Arial" pitchFamily="34" charset="0"/>
              </a:rPr>
            </a:br>
            <a:endParaRPr lang="ru-RU" sz="24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1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лица, не прошедшие обязательные, профилактические медицинские осмотры или признанные непригодными к работе по состоянию здоровья, не имеющие документ, удостоверяющий прохождение медицинского осмотра и гигиенического обучения;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2) больные инфекционными заболеваниями, лица с подозрением на такие заболевания, контактировавшие с больными инфекционными заболеваниями, являющиеся носителями возбудителей инфекционных заболеваний, лица с гнойничковыми заболеваниями кожи рук и открытых поверхностей тела, с заболеваниями верхних дыхательных путей (острой респираторной вирусной инфекцией). </a:t>
            </a:r>
          </a:p>
        </p:txBody>
      </p:sp>
    </p:spTree>
    <p:extLst>
      <p:ext uri="{BB962C8B-B14F-4D97-AF65-F5344CB8AC3E}">
        <p14:creationId xmlns:p14="http://schemas.microsoft.com/office/powerpoint/2010/main" val="406758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476672"/>
            <a:ext cx="7200800" cy="446449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Лица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занятые в процессе производства пищевой продукции, незамедлительно сообщают о заболевании или симптомах, а также обо всех случаях заболеваний кишечными инфекциями у членов семьи, проживающих совместно, медицинскому работнику или ответственному лицу объекта питания, или непосредственному руководителю. Лица, контактировавшие с больными или носителями таких заболеваний, допускаются к работе после проведения медицинского обследования. </a:t>
            </a:r>
          </a:p>
          <a:p>
            <a:endParaRPr lang="ru-RU" dirty="0"/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98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1078889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FF00"/>
                </a:solidFill>
                <a:effectLst/>
              </a:rPr>
              <a:t>Объемы лабораторных и функциональных исследований </a:t>
            </a:r>
            <a:r>
              <a:rPr lang="ru-RU" sz="2400" b="1" dirty="0" smtClean="0">
                <a:solidFill>
                  <a:srgbClr val="FFFF00"/>
                </a:solidFill>
                <a:effectLst/>
              </a:rPr>
              <a:t>при </a:t>
            </a:r>
            <a:r>
              <a:rPr lang="ru-RU" sz="2400" b="1" dirty="0">
                <a:solidFill>
                  <a:srgbClr val="FFFF00"/>
                </a:solidFill>
                <a:effectLst/>
              </a:rPr>
              <a:t>медицинских осмотрах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/>
            </a:r>
            <a:br>
              <a:rPr lang="ru-RU" sz="2400" b="1" dirty="0">
                <a:solidFill>
                  <a:schemeClr val="bg1"/>
                </a:solidFill>
                <a:effectLst/>
              </a:rPr>
            </a:br>
            <a:endParaRPr lang="ru-RU" sz="2400" b="1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91501"/>
              </p:ext>
            </p:extLst>
          </p:nvPr>
        </p:nvGraphicFramePr>
        <p:xfrm>
          <a:off x="107504" y="836712"/>
          <a:ext cx="8928991" cy="6096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15036"/>
                <a:gridCol w="2853516"/>
                <a:gridCol w="2088232"/>
                <a:gridCol w="1872207"/>
              </a:tblGrid>
              <a:tr h="93182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Целевые группы лиц, подлежащих обязательным медицинским осмотрам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Предварительные медицинские осмотры (при поступлении на </a:t>
                      </a:r>
                      <a:r>
                        <a:rPr lang="ru-RU" sz="1800" dirty="0" smtClean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работу)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Периодические медицинские осмотры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4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dirty="0">
                          <a:ln>
                            <a:noFill/>
                          </a:ln>
                          <a:latin typeface="Arial" pitchFamily="34" charset="0"/>
                          <a:cs typeface="Arial" pitchFamily="34" charset="0"/>
                        </a:rPr>
                        <a:t>Периодичность осмотров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</a:tr>
              <a:tr h="664881">
                <a:tc rowSpan="2"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Работники объектов общественного питания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Флюорография</a:t>
                      </a:r>
                      <a:endParaRPr lang="ru-RU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Флюорография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Через каждые 12 месяцев</a:t>
                      </a:r>
                      <a:endParaRPr lang="ru-RU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</a:tr>
              <a:tr h="3243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Обследование на яйца гельминтов, на сифилис, на носительство возбудителей: дизентерии, сальмонеллеза, брюшного тифа, паратифов А и В, патогенного стафилококка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Обследование на яйца гельминтов, на носительство возбудителей: дизентерии, сальмонеллеза, брюшного тифа, паратифов А и В, патогенного стафилококка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Через каждые </a:t>
                      </a:r>
                      <a:r>
                        <a:rPr lang="ru-RU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       6 </a:t>
                      </a:r>
                      <a:r>
                        <a:rPr lang="ru-RU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месяцев</a:t>
                      </a:r>
                      <a:endParaRPr lang="ru-RU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5877272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Производственный контроль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комплекс мероприятий, в том числе лабораторных исследований и испытаний производимой продукции, работ и услуг, выполняемых индивидуальным предпринимателем или юридическим лицом, направленных на обеспечение безопасности и (или) безвредности для человека и среды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обитания</a:t>
            </a:r>
            <a:r>
              <a:rPr lang="ru-RU" sz="2400" dirty="0" smtClean="0"/>
              <a:t> </a:t>
            </a:r>
            <a:r>
              <a:rPr lang="ru-RU" sz="2400" dirty="0">
                <a:solidFill>
                  <a:schemeClr val="tx1"/>
                </a:solidFill>
              </a:rPr>
              <a:t>путем организации и проведения на объекте самоконтроля за соблюдением требований нормативных правовых актов в сфере санитарно-эпидемиологического благополучия населения.</a:t>
            </a:r>
          </a:p>
          <a:p>
            <a:pPr indent="0" algn="just">
              <a:lnSpc>
                <a:spcPct val="150000"/>
              </a:lnSpc>
              <a:buNone/>
            </a:pPr>
            <a:endParaRPr 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5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-315416"/>
            <a:ext cx="87849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algn="just" fontAlgn="base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Производственный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контроль включает в себя: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  1)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разработку программы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производственного контроля;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) осуществление (организацию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лабораторных исследований и замеров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соответствии с требованиями нормативных правовых актов в сфере санитарно-эпидемиологического благополучия населения;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>
                <a:latin typeface="Arial" pitchFamily="34" charset="0"/>
                <a:cs typeface="Arial" pitchFamily="34" charset="0"/>
              </a:rPr>
              <a:t>) контроль за своевременностью и полнотой прохождения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медицинских осмотров;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>
                <a:latin typeface="Arial" pitchFamily="34" charset="0"/>
                <a:cs typeface="Arial" pitchFamily="34" charset="0"/>
              </a:rPr>
              <a:t>) контроль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 наличием документов, подтверждающих безопасность и соответствие продукции;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5)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оценку факторов риска, </a:t>
            </a:r>
            <a:r>
              <a:rPr lang="ru-RU" dirty="0">
                <a:latin typeface="Arial" pitchFamily="34" charset="0"/>
                <a:cs typeface="Arial" pitchFamily="34" charset="0"/>
              </a:rPr>
              <a:t>анализ выявленных опасностей, критериев безопасности и (или) безвредности факторов производственной и окружающей среды и определение методов контроля безопасности процессов;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 6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ведение учета и отчетности документации, связанной с осуществлением производственного контроля;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  7)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разработку схемы информирования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населения, местных исполнительных органов, государственного органа в сфере санитарно-эпидемиологического благополучия населения об аварийных ситуациях, остановках производства, нарушениях технологических процессов, о связанных с деятельностью объекта массовых (три и более случаев) инфекционных и паразитарных, профессиональных заболеваниях и отравлениях, создающих угрозу санитарно-эпидемиологическому благополучию населения;</a:t>
            </a: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 8) </a:t>
            </a:r>
            <a:r>
              <a:rPr lang="ru-RU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контроль за выполнением мероприятий,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предусмотренных программой производственного контроля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22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274895"/>
              </p:ext>
            </p:extLst>
          </p:nvPr>
        </p:nvGraphicFramePr>
        <p:xfrm>
          <a:off x="107505" y="476672"/>
          <a:ext cx="8928992" cy="6212966"/>
        </p:xfrm>
        <a:graphic>
          <a:graphicData uri="http://schemas.openxmlformats.org/drawingml/2006/table">
            <a:tbl>
              <a:tblPr/>
              <a:tblGrid>
                <a:gridCol w="4409251"/>
                <a:gridCol w="1728192"/>
                <a:gridCol w="2791549"/>
              </a:tblGrid>
              <a:tr h="603350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Лабораторные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Кратность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проб или замеров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840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пищевых продуктов (сырье) на микробиологические показатели,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пробы в сельской местности,</a:t>
                      </a:r>
                    </a:p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проб в городской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местности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32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готовых блюд на микробиологические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32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воды на микробиологические и санитарно-химические показатели,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43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блюда на калорийность,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64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исследовано смывов,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 смывов </a:t>
                      </a: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32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обязательные медицинские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осмотры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полгода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полнота обследований,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своевременность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32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определение остаточного хлора в дезинфицирующих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средствах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одной пробе с каждого вида (при наличии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840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вода питьевая из местных источников водоснабжения (централизованное, колодцы, скважины, каптажи) на бактериологические, санитарно-химические,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129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исследование эффективности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вентиляции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3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года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замеров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0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+mj-lt"/>
                <a:cs typeface="Arial" pitchFamily="34" charset="0"/>
              </a:rPr>
              <a:t>Лабораторный </a:t>
            </a:r>
            <a:r>
              <a:rPr lang="ru-RU" sz="2400" b="1" dirty="0">
                <a:solidFill>
                  <a:srgbClr val="FFFF00"/>
                </a:solidFill>
                <a:latin typeface="+mj-lt"/>
                <a:cs typeface="Arial" pitchFamily="34" charset="0"/>
              </a:rPr>
              <a:t>контроль </a:t>
            </a:r>
            <a:r>
              <a:rPr lang="ru-RU" sz="2400" b="1" dirty="0" smtClean="0">
                <a:solidFill>
                  <a:srgbClr val="FFFF00"/>
                </a:solidFill>
                <a:latin typeface="+mj-lt"/>
                <a:cs typeface="Arial" pitchFamily="34" charset="0"/>
              </a:rPr>
              <a:t> рамках ПК на </a:t>
            </a:r>
            <a:r>
              <a:rPr lang="ru-RU" sz="2400" b="1" dirty="0">
                <a:solidFill>
                  <a:srgbClr val="FFFF00"/>
                </a:solidFill>
                <a:latin typeface="+mj-lt"/>
                <a:cs typeface="Arial" pitchFamily="34" charset="0"/>
              </a:rPr>
              <a:t>пищеблоках школ</a:t>
            </a:r>
          </a:p>
        </p:txBody>
      </p:sp>
    </p:spTree>
    <p:extLst>
      <p:ext uri="{BB962C8B-B14F-4D97-AF65-F5344CB8AC3E}">
        <p14:creationId xmlns:p14="http://schemas.microsoft.com/office/powerpoint/2010/main" val="3365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908720"/>
            <a:ext cx="8496944" cy="20313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Статья 19 «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Разрешения в области здравоохранения» </a:t>
            </a: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К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одекса  Республики Казахстан «О здоровье народа и системе здравоохранения»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 1. Разрешительными документами в области здравоохранения являются: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 1) санитарно-эпидемиологическое заключение о соответствии объекта высокой эпидемической значимости нормативным правовым актам в сфере санитарно-эпидемиологического благополучия населения;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789040"/>
            <a:ext cx="8496944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Приложение 2 «Перечень разрешений второй категории» к Закону Республики Казахстан «О разрешениях и уведомлениях»: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Класс 2 - "разрешения, выдаваемые на объекты»: пункт 120 - Выдача санитарно-эпидемиологического заключения о соответствии объекта высокой эпидемической значимости нормативным правовым актам в сфере санитарно-эпидемиологического благополучия населения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3105835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FFFF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Спасибо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FFFF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за внимание!</a:t>
            </a:r>
            <a:endParaRPr lang="ru-RU" sz="4000" b="1" dirty="0" smtClean="0">
              <a:solidFill>
                <a:srgbClr val="FFFF00"/>
              </a:solidFill>
              <a:latin typeface="Corbe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548680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пункт 84 Правил организации питания обучающихся в государственных организациях среднего образования, внешкольных организациях дополнительного образования, а также приобретения товаров, связанных с обеспечением питания детей, воспитывающихся и обучающихся в государственных дошкольных организациях, организациях образования для детей-сирот и детей, оставшихся без попечения родителей, организациях технического и профессионального, </a:t>
            </a:r>
            <a:r>
              <a:rPr lang="ru-RU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образования, утвержденных приказом Министра образования и науки Республики Казахстан                              от 31 октября 2018 года № 598: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       «Поставщик услуги в течение трех рабочих дней со дня получения договора аренды направляет заявление на получение разрешительных документов на деятельность объекта в территориальные органы в сфере санитарно-эпидемиологического благополучия населения и до оказания услуги по организации питания обучающихся получает санитарно-эпидемиологическое заключение о соответствии объекта нормативным правовым актам в сфере санитарно-эпидемиологического благополучия населения….»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085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/>
                <a:latin typeface="+mn-lt"/>
              </a:rPr>
              <a:t>Общие принципы организации питания в 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+mn-lt"/>
              </a:rPr>
              <a:t>школах: </a:t>
            </a:r>
            <a:endParaRPr lang="ru-RU" sz="2400" b="1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837619" y="4159829"/>
            <a:ext cx="6159552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35375" y="3006925"/>
            <a:ext cx="524570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821051" y="2092657"/>
            <a:ext cx="6192688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388170" y="150712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519143" y="153887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821051" y="2790640"/>
            <a:ext cx="6192688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13359" y="229974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191678" y="2089775"/>
            <a:ext cx="784481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b="1" dirty="0">
                <a:latin typeface="Arial" charset="0"/>
              </a:rPr>
              <a:t>соответствие химического состава пищи физиологическим потребностям </a:t>
            </a:r>
            <a:r>
              <a:rPr lang="ru-RU" sz="2000" b="1" dirty="0" smtClean="0">
                <a:latin typeface="Arial" charset="0"/>
              </a:rPr>
              <a:t>организма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854187" y="3613269"/>
            <a:ext cx="6159552" cy="1587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57948" y="381215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 flipV="1">
            <a:off x="1931760" y="5225650"/>
            <a:ext cx="6184912" cy="42639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428398" y="4617375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520653" y="464912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196437" y="1430021"/>
            <a:ext cx="784005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latin typeface="Arial" charset="0"/>
              </a:rPr>
              <a:t>соответствие </a:t>
            </a:r>
            <a:r>
              <a:rPr lang="ru-RU" sz="2000" b="1" dirty="0">
                <a:latin typeface="Arial" charset="0"/>
              </a:rPr>
              <a:t>энергетической ценности питания детей энергетическим </a:t>
            </a:r>
            <a:r>
              <a:rPr lang="ru-RU" sz="2000" b="1" dirty="0" smtClean="0">
                <a:latin typeface="Arial" charset="0"/>
              </a:rPr>
              <a:t>затратам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45" name="Text Box 259"/>
          <p:cNvSpPr txBox="1">
            <a:spLocks noChangeArrowheads="1"/>
          </p:cNvSpPr>
          <p:nvPr/>
        </p:nvSpPr>
        <p:spPr bwMode="gray">
          <a:xfrm>
            <a:off x="562431" y="2249927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" name="Text Box 259"/>
          <p:cNvSpPr txBox="1">
            <a:spLocks noChangeArrowheads="1"/>
          </p:cNvSpPr>
          <p:nvPr/>
        </p:nvSpPr>
        <p:spPr bwMode="gray">
          <a:xfrm>
            <a:off x="562431" y="3026129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8" name="Text Box 268"/>
          <p:cNvSpPr txBox="1">
            <a:spLocks noChangeArrowheads="1"/>
          </p:cNvSpPr>
          <p:nvPr/>
        </p:nvSpPr>
        <p:spPr bwMode="gray">
          <a:xfrm>
            <a:off x="552066" y="384390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4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6437" y="2905383"/>
            <a:ext cx="7840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максимальное разнообразие рациона, являющееся основным условием обеспечения его сбалансированности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2717" y="3759719"/>
            <a:ext cx="69039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оптимальный режим питания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20723" y="4265237"/>
            <a:ext cx="78157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правильное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приготовление пищи, обеспечивающее их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высокие вкусовые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достоинства и сохранность исходной пищевой ценности</a:t>
            </a:r>
          </a:p>
        </p:txBody>
      </p:sp>
      <p:sp>
        <p:nvSpPr>
          <p:cNvPr id="50" name="Rectangle 257"/>
          <p:cNvSpPr>
            <a:spLocks noChangeArrowheads="1"/>
          </p:cNvSpPr>
          <p:nvPr/>
        </p:nvSpPr>
        <p:spPr bwMode="gray">
          <a:xfrm rot="3419336">
            <a:off x="388170" y="5397997"/>
            <a:ext cx="479425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51" name="Text Box 259"/>
          <p:cNvSpPr txBox="1">
            <a:spLocks noChangeArrowheads="1"/>
          </p:cNvSpPr>
          <p:nvPr/>
        </p:nvSpPr>
        <p:spPr bwMode="gray">
          <a:xfrm>
            <a:off x="490016" y="5450915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6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2" name="Line 253"/>
          <p:cNvSpPr>
            <a:spLocks noChangeShapeType="1"/>
          </p:cNvSpPr>
          <p:nvPr/>
        </p:nvSpPr>
        <p:spPr bwMode="gray">
          <a:xfrm flipV="1">
            <a:off x="1821050" y="5681747"/>
            <a:ext cx="6295621" cy="68856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9101" y="5298512"/>
            <a:ext cx="58756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учет индивидуальных особенностей детей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261"/>
          <p:cNvSpPr>
            <a:spLocks noChangeArrowheads="1"/>
          </p:cNvSpPr>
          <p:nvPr/>
        </p:nvSpPr>
        <p:spPr bwMode="gray">
          <a:xfrm rot="3419336">
            <a:off x="428399" y="6179098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54" name="Text Box 259"/>
          <p:cNvSpPr txBox="1">
            <a:spLocks noChangeArrowheads="1"/>
          </p:cNvSpPr>
          <p:nvPr/>
        </p:nvSpPr>
        <p:spPr bwMode="gray">
          <a:xfrm>
            <a:off x="562431" y="6208615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7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5833" y="5854672"/>
            <a:ext cx="7931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обеспечение санитарно-гигиенической безопасности питания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Line 253"/>
          <p:cNvSpPr>
            <a:spLocks noChangeShapeType="1"/>
          </p:cNvSpPr>
          <p:nvPr/>
        </p:nvSpPr>
        <p:spPr bwMode="gray">
          <a:xfrm flipV="1">
            <a:off x="1854187" y="6562558"/>
            <a:ext cx="6142984" cy="57908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07888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FF00"/>
                </a:solidFill>
                <a:effectLst/>
              </a:rPr>
              <a:t>Рекомендуемая масса порции блюд в граммах </a:t>
            </a:r>
            <a:r>
              <a:rPr lang="ru-RU" sz="2400" b="1" dirty="0" smtClean="0">
                <a:solidFill>
                  <a:srgbClr val="FFFF00"/>
                </a:solidFill>
                <a:effectLst/>
              </a:rPr>
              <a:t>                                            в </a:t>
            </a:r>
            <a:r>
              <a:rPr lang="ru-RU" sz="2400" b="1" dirty="0">
                <a:solidFill>
                  <a:srgbClr val="FFFF00"/>
                </a:solidFill>
                <a:effectLst/>
              </a:rPr>
              <a:t>зависимости от возраста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08452"/>
              </p:ext>
            </p:extLst>
          </p:nvPr>
        </p:nvGraphicFramePr>
        <p:xfrm>
          <a:off x="179512" y="1124744"/>
          <a:ext cx="8784976" cy="5188407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29402"/>
                <a:gridCol w="2929402"/>
                <a:gridCol w="2926172"/>
              </a:tblGrid>
              <a:tr h="432048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Прием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пищи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блюдо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Возраст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6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11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11-18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Первые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250-300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567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Вторые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Гарнир</a:t>
                      </a:r>
                      <a:endParaRPr lang="ru-RU" sz="1800" b="1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150-180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8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котлета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птица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80-150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100-180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516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Овощное, яичное, творожное, мясное блюдо и каша</a:t>
                      </a: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150-200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Салат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60-100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Третьи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767765"/>
              </p:ext>
            </p:extLst>
          </p:nvPr>
        </p:nvGraphicFramePr>
        <p:xfrm>
          <a:off x="0" y="400108"/>
          <a:ext cx="9144000" cy="6422550"/>
        </p:xfrm>
        <a:graphic>
          <a:graphicData uri="http://schemas.openxmlformats.org/drawingml/2006/table">
            <a:tbl>
              <a:tblPr/>
              <a:tblGrid>
                <a:gridCol w="323528"/>
                <a:gridCol w="1440160"/>
                <a:gridCol w="1080120"/>
                <a:gridCol w="5328592"/>
                <a:gridCol w="971600"/>
              </a:tblGrid>
              <a:tr h="796644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подлежащий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замене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7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заменитель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6685">
                <a:tc rowSpan="10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говядина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мясо блочное на костях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6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мясо блочное без костей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конина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категории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104,0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птицы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субпродукты 1-й категории печень, почки, сердце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116,0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колбаса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вареная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консервы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мясные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полужирный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row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цельное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100,0 </a:t>
                      </a:r>
                      <a:endParaRPr lang="ru-RU" sz="1700" b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кефир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айран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сгущенное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стерилизованное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жирный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30,0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92307" y="-99392"/>
            <a:ext cx="6238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400" dirty="0">
              <a:solidFill>
                <a:srgbClr val="FFFF00"/>
              </a:solidFill>
              <a:latin typeface="Corb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8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1812" y="-99392"/>
            <a:ext cx="4723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400" dirty="0">
              <a:solidFill>
                <a:srgbClr val="FFFF00"/>
              </a:solidFill>
              <a:latin typeface="Corbe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58183"/>
              </p:ext>
            </p:extLst>
          </p:nvPr>
        </p:nvGraphicFramePr>
        <p:xfrm>
          <a:off x="-1" y="400104"/>
          <a:ext cx="9144001" cy="6457893"/>
        </p:xfrm>
        <a:graphic>
          <a:graphicData uri="http://schemas.openxmlformats.org/drawingml/2006/table">
            <a:tbl>
              <a:tblPr/>
              <a:tblGrid>
                <a:gridCol w="563982"/>
                <a:gridCol w="2636952"/>
                <a:gridCol w="1751522"/>
                <a:gridCol w="2439430"/>
                <a:gridCol w="1752115"/>
              </a:tblGrid>
              <a:tr h="49676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667,0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333,0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6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масло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коровье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125,0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825,0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яйца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</a:t>
                      </a:r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шт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61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184499"/>
              </p:ext>
            </p:extLst>
          </p:nvPr>
        </p:nvGraphicFramePr>
        <p:xfrm>
          <a:off x="107504" y="405624"/>
          <a:ext cx="8928992" cy="6483954"/>
        </p:xfrm>
        <a:graphic>
          <a:graphicData uri="http://schemas.openxmlformats.org/drawingml/2006/table">
            <a:tbl>
              <a:tblPr/>
              <a:tblGrid>
                <a:gridCol w="522569"/>
                <a:gridCol w="2687502"/>
                <a:gridCol w="605728"/>
                <a:gridCol w="3769230"/>
                <a:gridCol w="1343963"/>
              </a:tblGrid>
              <a:tr h="3087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Яйца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33,0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сметана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Рыба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обезглавленная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мясо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67,0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сельдь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соленая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рыбное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филе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168,0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Фрукты</a:t>
                      </a:r>
                      <a:endParaRPr lang="ru-RU" sz="180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сок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плодово-ягодный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яблоки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сушеные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курага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чернослив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17,0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изюм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22,0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арбуз</a:t>
                      </a:r>
                      <a:endParaRPr lang="ru-RU" sz="180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300,0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дыня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61913" y="0"/>
            <a:ext cx="4049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400" b="1" dirty="0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400" dirty="0">
              <a:solidFill>
                <a:srgbClr val="FFFF00"/>
              </a:solidFill>
              <a:latin typeface="Corb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0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ec8cf97891c8663c311acafbfc5f8f7376614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</TotalTime>
  <Words>2478</Words>
  <Application>Microsoft Office PowerPoint</Application>
  <PresentationFormat>Экран (4:3)</PresentationFormat>
  <Paragraphs>346</Paragraphs>
  <Slides>30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Санитарно-эпидемиологические требования к организации питания школьников  </vt:lpstr>
      <vt:lpstr>Нормативно-правовые акты </vt:lpstr>
      <vt:lpstr>Презентация PowerPoint</vt:lpstr>
      <vt:lpstr>Презентация PowerPoint</vt:lpstr>
      <vt:lpstr>Общие принципы организации питания в школах: </vt:lpstr>
      <vt:lpstr>Рекомендуемая масса порции блюд в граммах                                             в зависимости от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В организациях общественного питания объектов образования  не допускаются изготовление и реализация: </vt:lpstr>
      <vt:lpstr>Презентация PowerPoint</vt:lpstr>
      <vt:lpstr>Презентация PowerPoint</vt:lpstr>
      <vt:lpstr>Презентация PowerPoint</vt:lpstr>
      <vt:lpstr>Суточные пробы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гигиеническому воспитанию  (личной гигиене) персонала  </vt:lpstr>
      <vt:lpstr>К работе на объектах питания не допускаются: </vt:lpstr>
      <vt:lpstr>Презентация PowerPoint</vt:lpstr>
      <vt:lpstr>Объемы лабораторных и функциональных исследований при медицинских осмотрах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Роскошный золотой фон</dc:title>
  <dc:creator>obstinate</dc:creator>
  <dc:description>Шаблон презентации с сайта https://presentation-creation.ru/</dc:description>
  <cp:lastModifiedBy>User</cp:lastModifiedBy>
  <cp:revision>1077</cp:revision>
  <dcterms:created xsi:type="dcterms:W3CDTF">2018-02-25T09:09:03Z</dcterms:created>
  <dcterms:modified xsi:type="dcterms:W3CDTF">2022-09-15T09:16:49Z</dcterms:modified>
</cp:coreProperties>
</file>