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58" r:id="rId4"/>
    <p:sldId id="262" r:id="rId5"/>
    <p:sldId id="268" r:id="rId6"/>
    <p:sldId id="270" r:id="rId7"/>
    <p:sldId id="263" r:id="rId8"/>
    <p:sldId id="266" r:id="rId9"/>
  </p:sldIdLst>
  <p:sldSz cx="9144000" cy="5143500" type="screen16x9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EA93E-A677-4ED5-BC73-50DA09557064}" v="2" dt="2022-08-16T17:50:08.35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йтов Аман" userId="3f13e8e244e907fa" providerId="LiveId" clId="{456EA93E-A677-4ED5-BC73-50DA09557064}"/>
    <pc:docChg chg="undo custSel delSld modSld">
      <pc:chgData name="Сейтов Аман" userId="3f13e8e244e907fa" providerId="LiveId" clId="{456EA93E-A677-4ED5-BC73-50DA09557064}" dt="2022-08-16T17:54:12.331" v="90" actId="1076"/>
      <pc:docMkLst>
        <pc:docMk/>
      </pc:docMkLst>
      <pc:sldChg chg="del">
        <pc:chgData name="Сейтов Аман" userId="3f13e8e244e907fa" providerId="LiveId" clId="{456EA93E-A677-4ED5-BC73-50DA09557064}" dt="2022-08-16T17:52:49.173" v="76" actId="2696"/>
        <pc:sldMkLst>
          <pc:docMk/>
          <pc:sldMk cId="124781900" sldId="264"/>
        </pc:sldMkLst>
      </pc:sldChg>
      <pc:sldChg chg="addSp delSp modSp mod">
        <pc:chgData name="Сейтов Аман" userId="3f13e8e244e907fa" providerId="LiveId" clId="{456EA93E-A677-4ED5-BC73-50DA09557064}" dt="2022-08-16T17:54:12.331" v="90" actId="1076"/>
        <pc:sldMkLst>
          <pc:docMk/>
          <pc:sldMk cId="2654770188" sldId="266"/>
        </pc:sldMkLst>
        <pc:spChg chg="mod">
          <ac:chgData name="Сейтов Аман" userId="3f13e8e244e907fa" providerId="LiveId" clId="{456EA93E-A677-4ED5-BC73-50DA09557064}" dt="2022-08-16T17:49:55.617" v="48" actId="122"/>
          <ac:spMkLst>
            <pc:docMk/>
            <pc:sldMk cId="2654770188" sldId="266"/>
            <ac:spMk id="4" creationId="{00000000-0000-0000-0000-000000000000}"/>
          </ac:spMkLst>
        </pc:spChg>
        <pc:spChg chg="del mod">
          <ac:chgData name="Сейтов Аман" userId="3f13e8e244e907fa" providerId="LiveId" clId="{456EA93E-A677-4ED5-BC73-50DA09557064}" dt="2022-08-16T17:50:41.728" v="54" actId="21"/>
          <ac:spMkLst>
            <pc:docMk/>
            <pc:sldMk cId="2654770188" sldId="266"/>
            <ac:spMk id="5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3.935" v="0" actId="478"/>
          <ac:spMkLst>
            <pc:docMk/>
            <pc:sldMk cId="2654770188" sldId="266"/>
            <ac:spMk id="7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3.935" v="0" actId="478"/>
          <ac:spMkLst>
            <pc:docMk/>
            <pc:sldMk cId="2654770188" sldId="266"/>
            <ac:spMk id="9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3.935" v="0" actId="478"/>
          <ac:spMkLst>
            <pc:docMk/>
            <pc:sldMk cId="2654770188" sldId="266"/>
            <ac:spMk id="10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3.935" v="0" actId="478"/>
          <ac:spMkLst>
            <pc:docMk/>
            <pc:sldMk cId="2654770188" sldId="266"/>
            <ac:spMk id="11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3.935" v="0" actId="478"/>
          <ac:spMkLst>
            <pc:docMk/>
            <pc:sldMk cId="2654770188" sldId="266"/>
            <ac:spMk id="12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3.935" v="0" actId="478"/>
          <ac:spMkLst>
            <pc:docMk/>
            <pc:sldMk cId="2654770188" sldId="266"/>
            <ac:spMk id="13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3.935" v="0" actId="478"/>
          <ac:spMkLst>
            <pc:docMk/>
            <pc:sldMk cId="2654770188" sldId="266"/>
            <ac:spMk id="14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3.935" v="0" actId="478"/>
          <ac:spMkLst>
            <pc:docMk/>
            <pc:sldMk cId="2654770188" sldId="266"/>
            <ac:spMk id="15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3.935" v="0" actId="478"/>
          <ac:spMkLst>
            <pc:docMk/>
            <pc:sldMk cId="2654770188" sldId="266"/>
            <ac:spMk id="16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33.849" v="4" actId="21"/>
          <ac:spMkLst>
            <pc:docMk/>
            <pc:sldMk cId="2654770188" sldId="266"/>
            <ac:spMk id="18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3.935" v="0" actId="478"/>
          <ac:spMkLst>
            <pc:docMk/>
            <pc:sldMk cId="2654770188" sldId="266"/>
            <ac:spMk id="19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3.935" v="0" actId="478"/>
          <ac:spMkLst>
            <pc:docMk/>
            <pc:sldMk cId="2654770188" sldId="266"/>
            <ac:spMk id="20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27.432" v="2" actId="21"/>
          <ac:spMkLst>
            <pc:docMk/>
            <pc:sldMk cId="2654770188" sldId="266"/>
            <ac:spMk id="22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8.865" v="1" actId="478"/>
          <ac:spMkLst>
            <pc:docMk/>
            <pc:sldMk cId="2654770188" sldId="266"/>
            <ac:spMk id="25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8.865" v="1" actId="478"/>
          <ac:spMkLst>
            <pc:docMk/>
            <pc:sldMk cId="2654770188" sldId="266"/>
            <ac:spMk id="27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8.865" v="1" actId="478"/>
          <ac:spMkLst>
            <pc:docMk/>
            <pc:sldMk cId="2654770188" sldId="266"/>
            <ac:spMk id="28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3.935" v="0" actId="478"/>
          <ac:spMkLst>
            <pc:docMk/>
            <pc:sldMk cId="2654770188" sldId="266"/>
            <ac:spMk id="30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3.935" v="0" actId="478"/>
          <ac:spMkLst>
            <pc:docMk/>
            <pc:sldMk cId="2654770188" sldId="266"/>
            <ac:spMk id="32" creationId="{00000000-0000-0000-0000-000000000000}"/>
          </ac:spMkLst>
        </pc:spChg>
        <pc:spChg chg="del">
          <ac:chgData name="Сейтов Аман" userId="3f13e8e244e907fa" providerId="LiveId" clId="{456EA93E-A677-4ED5-BC73-50DA09557064}" dt="2022-08-16T17:49:13.935" v="0" actId="478"/>
          <ac:spMkLst>
            <pc:docMk/>
            <pc:sldMk cId="2654770188" sldId="266"/>
            <ac:spMk id="34" creationId="{00000000-0000-0000-0000-000000000000}"/>
          </ac:spMkLst>
        </pc:spChg>
        <pc:spChg chg="add mod">
          <ac:chgData name="Сейтов Аман" userId="3f13e8e244e907fa" providerId="LiveId" clId="{456EA93E-A677-4ED5-BC73-50DA09557064}" dt="2022-08-16T17:53:45.279" v="84" actId="14100"/>
          <ac:spMkLst>
            <pc:docMk/>
            <pc:sldMk cId="2654770188" sldId="266"/>
            <ac:spMk id="35" creationId="{FF1CE329-B2D3-A099-8AE5-AD7CDED29A87}"/>
          </ac:spMkLst>
        </pc:spChg>
        <pc:spChg chg="add mod">
          <ac:chgData name="Сейтов Аман" userId="3f13e8e244e907fa" providerId="LiveId" clId="{456EA93E-A677-4ED5-BC73-50DA09557064}" dt="2022-08-16T17:50:08.353" v="49"/>
          <ac:spMkLst>
            <pc:docMk/>
            <pc:sldMk cId="2654770188" sldId="266"/>
            <ac:spMk id="38" creationId="{1EE4D6FD-4CF1-6A11-693B-067CB2FA51AA}"/>
          </ac:spMkLst>
        </pc:spChg>
        <pc:spChg chg="add mod">
          <ac:chgData name="Сейтов Аман" userId="3f13e8e244e907fa" providerId="LiveId" clId="{456EA93E-A677-4ED5-BC73-50DA09557064}" dt="2022-08-16T17:51:41.088" v="67" actId="1076"/>
          <ac:spMkLst>
            <pc:docMk/>
            <pc:sldMk cId="2654770188" sldId="266"/>
            <ac:spMk id="39" creationId="{17A41797-4762-C168-03EF-DA85EE6C532E}"/>
          </ac:spMkLst>
        </pc:spChg>
        <pc:spChg chg="add mod">
          <ac:chgData name="Сейтов Аман" userId="3f13e8e244e907fa" providerId="LiveId" clId="{456EA93E-A677-4ED5-BC73-50DA09557064}" dt="2022-08-16T17:54:06.673" v="89" actId="1076"/>
          <ac:spMkLst>
            <pc:docMk/>
            <pc:sldMk cId="2654770188" sldId="266"/>
            <ac:spMk id="40" creationId="{402C12AC-A660-6A60-E73E-1AE5F1F6598E}"/>
          </ac:spMkLst>
        </pc:spChg>
        <pc:spChg chg="add mod">
          <ac:chgData name="Сейтов Аман" userId="3f13e8e244e907fa" providerId="LiveId" clId="{456EA93E-A677-4ED5-BC73-50DA09557064}" dt="2022-08-16T17:54:12.331" v="90" actId="1076"/>
          <ac:spMkLst>
            <pc:docMk/>
            <pc:sldMk cId="2654770188" sldId="266"/>
            <ac:spMk id="41" creationId="{8B767846-0812-350D-E0BA-65C1380E78BC}"/>
          </ac:spMkLst>
        </pc:spChg>
        <pc:spChg chg="add mod">
          <ac:chgData name="Сейтов Аман" userId="3f13e8e244e907fa" providerId="LiveId" clId="{456EA93E-A677-4ED5-BC73-50DA09557064}" dt="2022-08-16T17:52:14.769" v="71" actId="1076"/>
          <ac:spMkLst>
            <pc:docMk/>
            <pc:sldMk cId="2654770188" sldId="266"/>
            <ac:spMk id="42" creationId="{16876ECB-1E4F-7DC0-8E00-86963968AFD8}"/>
          </ac:spMkLst>
        </pc:spChg>
        <pc:graphicFrameChg chg="del">
          <ac:chgData name="Сейтов Аман" userId="3f13e8e244e907fa" providerId="LiveId" clId="{456EA93E-A677-4ED5-BC73-50DA09557064}" dt="2022-08-16T17:49:13.935" v="0" actId="478"/>
          <ac:graphicFrameMkLst>
            <pc:docMk/>
            <pc:sldMk cId="2654770188" sldId="266"/>
            <ac:graphicFrameMk id="33" creationId="{00000000-0000-0000-0000-000000000000}"/>
          </ac:graphicFrameMkLst>
        </pc:graphicFrameChg>
        <pc:picChg chg="del">
          <ac:chgData name="Сейтов Аман" userId="3f13e8e244e907fa" providerId="LiveId" clId="{456EA93E-A677-4ED5-BC73-50DA09557064}" dt="2022-08-16T17:49:13.935" v="0" actId="478"/>
          <ac:picMkLst>
            <pc:docMk/>
            <pc:sldMk cId="2654770188" sldId="266"/>
            <ac:picMk id="2" creationId="{00000000-0000-0000-0000-000000000000}"/>
          </ac:picMkLst>
        </pc:picChg>
        <pc:picChg chg="mod">
          <ac:chgData name="Сейтов Аман" userId="3f13e8e244e907fa" providerId="LiveId" clId="{456EA93E-A677-4ED5-BC73-50DA09557064}" dt="2022-08-16T17:51:29.280" v="65" actId="1076"/>
          <ac:picMkLst>
            <pc:docMk/>
            <pc:sldMk cId="2654770188" sldId="266"/>
            <ac:picMk id="3" creationId="{00000000-0000-0000-0000-000000000000}"/>
          </ac:picMkLst>
        </pc:picChg>
        <pc:picChg chg="del">
          <ac:chgData name="Сейтов Аман" userId="3f13e8e244e907fa" providerId="LiveId" clId="{456EA93E-A677-4ED5-BC73-50DA09557064}" dt="2022-08-16T17:49:18.865" v="1" actId="478"/>
          <ac:picMkLst>
            <pc:docMk/>
            <pc:sldMk cId="2654770188" sldId="266"/>
            <ac:picMk id="6" creationId="{00000000-0000-0000-0000-000000000000}"/>
          </ac:picMkLst>
        </pc:picChg>
        <pc:picChg chg="del">
          <ac:chgData name="Сейтов Аман" userId="3f13e8e244e907fa" providerId="LiveId" clId="{456EA93E-A677-4ED5-BC73-50DA09557064}" dt="2022-08-16T17:49:13.935" v="0" actId="478"/>
          <ac:picMkLst>
            <pc:docMk/>
            <pc:sldMk cId="2654770188" sldId="266"/>
            <ac:picMk id="8" creationId="{00000000-0000-0000-0000-000000000000}"/>
          </ac:picMkLst>
        </pc:picChg>
        <pc:picChg chg="del">
          <ac:chgData name="Сейтов Аман" userId="3f13e8e244e907fa" providerId="LiveId" clId="{456EA93E-A677-4ED5-BC73-50DA09557064}" dt="2022-08-16T17:49:30.066" v="3" actId="21"/>
          <ac:picMkLst>
            <pc:docMk/>
            <pc:sldMk cId="2654770188" sldId="266"/>
            <ac:picMk id="17" creationId="{00000000-0000-0000-0000-000000000000}"/>
          </ac:picMkLst>
        </pc:picChg>
        <pc:picChg chg="del">
          <ac:chgData name="Сейтов Аман" userId="3f13e8e244e907fa" providerId="LiveId" clId="{456EA93E-A677-4ED5-BC73-50DA09557064}" dt="2022-08-16T17:49:13.935" v="0" actId="478"/>
          <ac:picMkLst>
            <pc:docMk/>
            <pc:sldMk cId="2654770188" sldId="266"/>
            <ac:picMk id="21" creationId="{00000000-0000-0000-0000-000000000000}"/>
          </ac:picMkLst>
        </pc:picChg>
        <pc:picChg chg="del">
          <ac:chgData name="Сейтов Аман" userId="3f13e8e244e907fa" providerId="LiveId" clId="{456EA93E-A677-4ED5-BC73-50DA09557064}" dt="2022-08-16T17:49:18.865" v="1" actId="478"/>
          <ac:picMkLst>
            <pc:docMk/>
            <pc:sldMk cId="2654770188" sldId="266"/>
            <ac:picMk id="24" creationId="{00000000-0000-0000-0000-000000000000}"/>
          </ac:picMkLst>
        </pc:picChg>
        <pc:picChg chg="del">
          <ac:chgData name="Сейтов Аман" userId="3f13e8e244e907fa" providerId="LiveId" clId="{456EA93E-A677-4ED5-BC73-50DA09557064}" dt="2022-08-16T17:49:13.935" v="0" actId="478"/>
          <ac:picMkLst>
            <pc:docMk/>
            <pc:sldMk cId="2654770188" sldId="266"/>
            <ac:picMk id="26" creationId="{00000000-0000-0000-0000-000000000000}"/>
          </ac:picMkLst>
        </pc:picChg>
        <pc:picChg chg="del">
          <ac:chgData name="Сейтов Аман" userId="3f13e8e244e907fa" providerId="LiveId" clId="{456EA93E-A677-4ED5-BC73-50DA09557064}" dt="2022-08-16T17:49:13.935" v="0" actId="478"/>
          <ac:picMkLst>
            <pc:docMk/>
            <pc:sldMk cId="2654770188" sldId="266"/>
            <ac:picMk id="29" creationId="{00000000-0000-0000-0000-000000000000}"/>
          </ac:picMkLst>
        </pc:picChg>
        <pc:picChg chg="del">
          <ac:chgData name="Сейтов Аман" userId="3f13e8e244e907fa" providerId="LiveId" clId="{456EA93E-A677-4ED5-BC73-50DA09557064}" dt="2022-08-16T17:49:13.935" v="0" actId="478"/>
          <ac:picMkLst>
            <pc:docMk/>
            <pc:sldMk cId="2654770188" sldId="266"/>
            <ac:picMk id="31" creationId="{00000000-0000-0000-0000-000000000000}"/>
          </ac:picMkLst>
        </pc:picChg>
        <pc:picChg chg="add mod">
          <ac:chgData name="Сейтов Аман" userId="3f13e8e244e907fa" providerId="LiveId" clId="{456EA93E-A677-4ED5-BC73-50DA09557064}" dt="2022-08-16T17:53:31.515" v="81" actId="1076"/>
          <ac:picMkLst>
            <pc:docMk/>
            <pc:sldMk cId="2654770188" sldId="266"/>
            <ac:picMk id="36" creationId="{6B4A0E58-60E4-E043-4A03-95DCE0181B1D}"/>
          </ac:picMkLst>
        </pc:picChg>
        <pc:picChg chg="add mod">
          <ac:chgData name="Сейтов Аман" userId="3f13e8e244e907fa" providerId="LiveId" clId="{456EA93E-A677-4ED5-BC73-50DA09557064}" dt="2022-08-16T17:53:15.232" v="78" actId="14100"/>
          <ac:picMkLst>
            <pc:docMk/>
            <pc:sldMk cId="2654770188" sldId="266"/>
            <ac:picMk id="37" creationId="{BA49EF68-6C9B-4076-F6E7-811D650485AA}"/>
          </ac:picMkLst>
        </pc:picChg>
      </pc:sldChg>
      <pc:sldMasterChg chg="delSldLayout">
        <pc:chgData name="Сейтов Аман" userId="3f13e8e244e907fa" providerId="LiveId" clId="{456EA93E-A677-4ED5-BC73-50DA09557064}" dt="2022-08-16T17:52:49.173" v="76" actId="2696"/>
        <pc:sldMasterMkLst>
          <pc:docMk/>
          <pc:sldMasterMk cId="0" sldId="2147483648"/>
        </pc:sldMasterMkLst>
        <pc:sldLayoutChg chg="del">
          <pc:chgData name="Сейтов Аман" userId="3f13e8e244e907fa" providerId="LiveId" clId="{456EA93E-A677-4ED5-BC73-50DA09557064}" dt="2022-08-16T17:52:49.173" v="76" actId="2696"/>
          <pc:sldLayoutMkLst>
            <pc:docMk/>
            <pc:sldMasterMk cId="0" sldId="2147483648"/>
            <pc:sldLayoutMk cId="3597861717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734" cy="340439"/>
          </a:xfrm>
          <a:prstGeom prst="rect">
            <a:avLst/>
          </a:prstGeom>
        </p:spPr>
        <p:txBody>
          <a:bodyPr vert="horz" lIns="107195" tIns="53598" rIns="107195" bIns="53598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466" y="1"/>
            <a:ext cx="4307734" cy="340439"/>
          </a:xfrm>
          <a:prstGeom prst="rect">
            <a:avLst/>
          </a:prstGeom>
        </p:spPr>
        <p:txBody>
          <a:bodyPr vert="horz" lIns="107195" tIns="53598" rIns="107195" bIns="53598" rtlCol="0"/>
          <a:lstStyle>
            <a:lvl1pPr algn="r">
              <a:defRPr sz="1400"/>
            </a:lvl1pPr>
          </a:lstStyle>
          <a:p>
            <a:fld id="{D0A8CF90-7677-4631-B074-44CD78F3BD38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195" tIns="53598" rIns="107195" bIns="535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204"/>
            <a:ext cx="7952740" cy="2681486"/>
          </a:xfrm>
          <a:prstGeom prst="rect">
            <a:avLst/>
          </a:prstGeom>
        </p:spPr>
        <p:txBody>
          <a:bodyPr vert="horz" lIns="107195" tIns="53598" rIns="107195" bIns="5359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8349"/>
            <a:ext cx="4307734" cy="340439"/>
          </a:xfrm>
          <a:prstGeom prst="rect">
            <a:avLst/>
          </a:prstGeom>
        </p:spPr>
        <p:txBody>
          <a:bodyPr vert="horz" lIns="107195" tIns="53598" rIns="107195" bIns="53598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466" y="6468349"/>
            <a:ext cx="4307734" cy="340439"/>
          </a:xfrm>
          <a:prstGeom prst="rect">
            <a:avLst/>
          </a:prstGeom>
        </p:spPr>
        <p:txBody>
          <a:bodyPr vert="horz" lIns="107195" tIns="53598" rIns="107195" bIns="53598" rtlCol="0" anchor="b"/>
          <a:lstStyle>
            <a:lvl1pPr algn="r">
              <a:defRPr sz="1400"/>
            </a:lvl1pPr>
          </a:lstStyle>
          <a:p>
            <a:fld id="{8DF76658-812F-4B9F-8BAF-B29E8F6A6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658-812F-4B9F-8BAF-B29E8F6A668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2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658-812F-4B9F-8BAF-B29E8F6A668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658-812F-4B9F-8BAF-B29E8F6A668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7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1A0-466B-4C51-845E-07D35B4904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9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1" y="589791"/>
            <a:ext cx="369874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57787" y="314325"/>
            <a:ext cx="3671888" cy="4500563"/>
          </a:xfrm>
          <a:custGeom>
            <a:avLst/>
            <a:gdLst>
              <a:gd name="connsiteX0" fmla="*/ 0 w 4895850"/>
              <a:gd name="connsiteY0" fmla="*/ 0 h 6000750"/>
              <a:gd name="connsiteX1" fmla="*/ 4895850 w 4895850"/>
              <a:gd name="connsiteY1" fmla="*/ 0 h 6000750"/>
              <a:gd name="connsiteX2" fmla="*/ 4895850 w 4895850"/>
              <a:gd name="connsiteY2" fmla="*/ 6000750 h 6000750"/>
              <a:gd name="connsiteX3" fmla="*/ 0 w 4895850"/>
              <a:gd name="connsiteY3" fmla="*/ 6000750 h 600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5850" h="6000750">
                <a:moveTo>
                  <a:pt x="0" y="0"/>
                </a:moveTo>
                <a:lnTo>
                  <a:pt x="4895850" y="0"/>
                </a:lnTo>
                <a:lnTo>
                  <a:pt x="4895850" y="6000750"/>
                </a:lnTo>
                <a:lnTo>
                  <a:pt x="0" y="60007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1172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AA260B-A2AB-453D-8B1B-10B8F471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80B6904F-C36B-4C83-8D0D-DD85710F03A3}" type="datetimeFigureOut">
              <a:rPr lang="x-none" smtClean="0"/>
              <a:t>28.08.2022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715F0E-002D-4355-B7D7-B8D0C8EB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E5702A-1920-4B0F-91F9-6C3214E3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1559" y="4976365"/>
            <a:ext cx="182879" cy="107722"/>
          </a:xfrm>
        </p:spPr>
        <p:txBody>
          <a:bodyPr/>
          <a:lstStyle/>
          <a:p>
            <a:fld id="{C7467300-FE0A-4DF2-BD52-9820CBE35B4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884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4239" y="98953"/>
            <a:ext cx="5495520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3111" y="1509319"/>
            <a:ext cx="4682490" cy="1174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21559" y="4976365"/>
            <a:ext cx="182879" cy="13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301" y="1425320"/>
            <a:ext cx="2064258" cy="20631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9275" y="3454909"/>
            <a:ext cx="1503045" cy="571824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ctr">
              <a:lnSpc>
                <a:spcPct val="99100"/>
              </a:lnSpc>
              <a:spcBef>
                <a:spcPts val="83"/>
              </a:spcBef>
            </a:pPr>
            <a:r>
              <a:rPr sz="1200" spc="-146" dirty="0">
                <a:latin typeface="Tahoma"/>
                <a:cs typeface="Tahoma"/>
              </a:rPr>
              <a:t>МИНИСТЕРСТВО </a:t>
            </a:r>
            <a:r>
              <a:rPr sz="1200" spc="-143" dirty="0">
                <a:latin typeface="Tahoma"/>
                <a:cs typeface="Tahoma"/>
              </a:rPr>
              <a:t> </a:t>
            </a:r>
            <a:r>
              <a:rPr lang="kk-KZ" sz="1200" spc="-143" dirty="0">
                <a:latin typeface="Tahoma"/>
                <a:cs typeface="Tahoma"/>
              </a:rPr>
              <a:t>ПРОСВЕЩЕНИЯ</a:t>
            </a:r>
          </a:p>
          <a:p>
            <a:pPr marL="9525" marR="3810" algn="ctr">
              <a:lnSpc>
                <a:spcPct val="99100"/>
              </a:lnSpc>
              <a:spcBef>
                <a:spcPts val="83"/>
              </a:spcBef>
            </a:pPr>
            <a:r>
              <a:rPr sz="1200" spc="-127" dirty="0">
                <a:latin typeface="Tahoma"/>
                <a:cs typeface="Tahoma"/>
              </a:rPr>
              <a:t>РЕС</a:t>
            </a:r>
            <a:r>
              <a:rPr sz="1200" spc="-131" dirty="0">
                <a:latin typeface="Tahoma"/>
                <a:cs typeface="Tahoma"/>
              </a:rPr>
              <a:t>ПУБЛ</a:t>
            </a:r>
            <a:r>
              <a:rPr sz="1200" spc="-146" dirty="0">
                <a:latin typeface="Tahoma"/>
                <a:cs typeface="Tahoma"/>
              </a:rPr>
              <a:t>И</a:t>
            </a:r>
            <a:r>
              <a:rPr sz="1200" spc="-116" dirty="0">
                <a:latin typeface="Tahoma"/>
                <a:cs typeface="Tahoma"/>
              </a:rPr>
              <a:t>К</a:t>
            </a:r>
            <a:r>
              <a:rPr sz="1200" spc="-153" dirty="0">
                <a:latin typeface="Tahoma"/>
                <a:cs typeface="Tahoma"/>
              </a:rPr>
              <a:t>И</a:t>
            </a:r>
            <a:r>
              <a:rPr sz="1200" spc="-105" dirty="0">
                <a:latin typeface="Tahoma"/>
                <a:cs typeface="Tahoma"/>
              </a:rPr>
              <a:t> </a:t>
            </a:r>
            <a:r>
              <a:rPr sz="1200" spc="-116" dirty="0">
                <a:latin typeface="Tahoma"/>
                <a:cs typeface="Tahoma"/>
              </a:rPr>
              <a:t>К</a:t>
            </a:r>
            <a:r>
              <a:rPr sz="1200" spc="-135" dirty="0">
                <a:latin typeface="Tahoma"/>
                <a:cs typeface="Tahoma"/>
              </a:rPr>
              <a:t>А</a:t>
            </a:r>
            <a:r>
              <a:rPr sz="1200" spc="-131" dirty="0">
                <a:latin typeface="Tahoma"/>
                <a:cs typeface="Tahoma"/>
              </a:rPr>
              <a:t>ЗАХСТАН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038" y="863918"/>
            <a:ext cx="1694021" cy="376193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ctr">
              <a:lnSpc>
                <a:spcPct val="99100"/>
              </a:lnSpc>
              <a:spcBef>
                <a:spcPts val="83"/>
              </a:spcBef>
            </a:pPr>
            <a:r>
              <a:rPr sz="1200" spc="-116" dirty="0">
                <a:latin typeface="Tahoma"/>
                <a:cs typeface="Tahoma"/>
              </a:rPr>
              <a:t>ҚАЗ</a:t>
            </a:r>
            <a:r>
              <a:rPr sz="1200" spc="-124" dirty="0">
                <a:latin typeface="Tahoma"/>
                <a:cs typeface="Tahoma"/>
              </a:rPr>
              <a:t>АҚ</a:t>
            </a:r>
            <a:r>
              <a:rPr sz="1200" spc="-113" dirty="0">
                <a:latin typeface="Tahoma"/>
                <a:cs typeface="Tahoma"/>
              </a:rPr>
              <a:t>С</a:t>
            </a:r>
            <a:r>
              <a:rPr sz="1200" spc="-161" dirty="0">
                <a:latin typeface="Tahoma"/>
                <a:cs typeface="Tahoma"/>
              </a:rPr>
              <a:t>ТАН</a:t>
            </a:r>
            <a:r>
              <a:rPr sz="1200" spc="-98" dirty="0">
                <a:latin typeface="Tahoma"/>
                <a:cs typeface="Tahoma"/>
              </a:rPr>
              <a:t> </a:t>
            </a:r>
            <a:r>
              <a:rPr sz="1200" spc="-127" dirty="0">
                <a:latin typeface="Tahoma"/>
                <a:cs typeface="Tahoma"/>
              </a:rPr>
              <a:t>РЕС</a:t>
            </a:r>
            <a:r>
              <a:rPr sz="1200" spc="-131" dirty="0">
                <a:latin typeface="Tahoma"/>
                <a:cs typeface="Tahoma"/>
              </a:rPr>
              <a:t>ПУБЛ</a:t>
            </a:r>
            <a:r>
              <a:rPr sz="1200" spc="-146" dirty="0">
                <a:latin typeface="Tahoma"/>
                <a:cs typeface="Tahoma"/>
              </a:rPr>
              <a:t>И</a:t>
            </a:r>
            <a:r>
              <a:rPr sz="1200" spc="-116" dirty="0">
                <a:latin typeface="Tahoma"/>
                <a:cs typeface="Tahoma"/>
              </a:rPr>
              <a:t>К</a:t>
            </a:r>
            <a:r>
              <a:rPr sz="1200" spc="-135" dirty="0">
                <a:latin typeface="Tahoma"/>
                <a:cs typeface="Tahoma"/>
              </a:rPr>
              <a:t>А</a:t>
            </a:r>
            <a:r>
              <a:rPr sz="1200" spc="-105" dirty="0">
                <a:latin typeface="Tahoma"/>
                <a:cs typeface="Tahoma"/>
              </a:rPr>
              <a:t>С</a:t>
            </a:r>
            <a:r>
              <a:rPr sz="1200" spc="-45" dirty="0">
                <a:latin typeface="Tahoma"/>
                <a:cs typeface="Tahoma"/>
              </a:rPr>
              <a:t>Ы  </a:t>
            </a:r>
            <a:r>
              <a:rPr lang="kk-KZ" sz="1200" spc="-45" dirty="0">
                <a:latin typeface="Tahoma"/>
                <a:cs typeface="Tahoma"/>
              </a:rPr>
              <a:t>ОҚУ-АҒАРТУ</a:t>
            </a:r>
            <a:r>
              <a:rPr sz="1200" spc="-75" dirty="0">
                <a:latin typeface="Tahoma"/>
                <a:cs typeface="Tahoma"/>
              </a:rPr>
              <a:t>  </a:t>
            </a:r>
            <a:r>
              <a:rPr sz="1200" spc="-143" dirty="0">
                <a:latin typeface="Tahoma"/>
                <a:cs typeface="Tahoma"/>
              </a:rPr>
              <a:t>МИНИСТРЛІГІ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8860" y="0"/>
            <a:ext cx="6849999" cy="51440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95600" y="1733549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 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 </a:t>
            </a:r>
          </a:p>
          <a:p>
            <a:pPr algn="ctr"/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 УЧЕБНОГО ГОДА</a:t>
            </a:r>
            <a:endParaRPr lang="x-none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3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955" y="588265"/>
            <a:ext cx="5980176" cy="34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40665" y="107811"/>
            <a:ext cx="40576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/>
              <a:t>НОВЫЙ</a:t>
            </a:r>
            <a:r>
              <a:rPr sz="1900" spc="10" dirty="0"/>
              <a:t> </a:t>
            </a:r>
            <a:r>
              <a:rPr sz="1900" spc="-5" dirty="0"/>
              <a:t>2022-2023</a:t>
            </a:r>
            <a:r>
              <a:rPr sz="1900" spc="45" dirty="0"/>
              <a:t> </a:t>
            </a:r>
            <a:r>
              <a:rPr sz="1900" spc="-10" dirty="0"/>
              <a:t>УЧЕБНЫЙ</a:t>
            </a:r>
            <a:r>
              <a:rPr sz="1900" spc="15" dirty="0"/>
              <a:t> </a:t>
            </a:r>
            <a:r>
              <a:rPr sz="1900" spc="-30" dirty="0"/>
              <a:t>ГОД</a:t>
            </a:r>
            <a:endParaRPr sz="1900"/>
          </a:p>
        </p:txBody>
      </p:sp>
      <p:sp>
        <p:nvSpPr>
          <p:cNvPr id="5" name="object 5"/>
          <p:cNvSpPr txBox="1"/>
          <p:nvPr/>
        </p:nvSpPr>
        <p:spPr>
          <a:xfrm>
            <a:off x="2724125" y="654414"/>
            <a:ext cx="13506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УЧЕБНЫЙ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ГОД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7576" y="1167383"/>
            <a:ext cx="571499" cy="5410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9600" y="2876986"/>
            <a:ext cx="51109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РАСПИСАНИЕ ЧЕТВЕРТЕЙ И КАНИКУЛ 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91000" y="3239917"/>
            <a:ext cx="1807924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1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Весенние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каникулы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100" spc="-15" dirty="0">
                <a:solidFill>
                  <a:srgbClr val="002060"/>
                </a:solidFill>
                <a:latin typeface="Microsoft Sans Serif"/>
                <a:cs typeface="Microsoft Sans Serif"/>
              </a:rPr>
              <a:t>18 марта – 26 </a:t>
            </a:r>
            <a:r>
              <a:rPr lang="ru-RU" sz="1100" spc="-15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марта</a:t>
            </a:r>
          </a:p>
          <a:p>
            <a:r>
              <a:rPr lang="ru-RU" sz="1100" spc="-1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-15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            (9 </a:t>
            </a:r>
            <a:r>
              <a:rPr lang="ru-RU" sz="1100" spc="-15" dirty="0">
                <a:solidFill>
                  <a:srgbClr val="002060"/>
                </a:solidFill>
                <a:latin typeface="Microsoft Sans Serif"/>
                <a:cs typeface="Microsoft Sans Serif"/>
              </a:rPr>
              <a:t>дней)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163235" y="4339417"/>
            <a:ext cx="178562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45"/>
              </a:lnSpc>
              <a:spcBef>
                <a:spcPts val="105"/>
              </a:spcBef>
            </a:pPr>
            <a:endParaRPr sz="1000" dirty="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7123" y="588263"/>
            <a:ext cx="2372868" cy="34747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902712" y="654414"/>
            <a:ext cx="1911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СЕТЬ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КОНТИНГЕНТ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67409" y="1734012"/>
            <a:ext cx="1232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7</a:t>
            </a:r>
            <a:r>
              <a:rPr sz="2400" b="1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637</a:t>
            </a:r>
            <a:r>
              <a:rPr sz="2400" b="1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Microsoft Sans Serif"/>
                <a:cs typeface="Microsoft Sans Serif"/>
              </a:rPr>
              <a:t>школ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87675" y="4336369"/>
            <a:ext cx="161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3,6</a:t>
            </a:r>
            <a:r>
              <a:rPr sz="2400" b="1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060"/>
                </a:solidFill>
                <a:latin typeface="Arial"/>
                <a:cs typeface="Arial"/>
              </a:rPr>
              <a:t>млн</a:t>
            </a:r>
            <a:r>
              <a:rPr sz="14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Microsoft Sans Serif"/>
                <a:cs typeface="Microsoft Sans Serif"/>
              </a:rPr>
              <a:t>учащихся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11440" y="3712464"/>
            <a:ext cx="467868" cy="467868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6516623" y="653802"/>
            <a:ext cx="0" cy="4224020"/>
          </a:xfrm>
          <a:custGeom>
            <a:avLst/>
            <a:gdLst/>
            <a:ahLst/>
            <a:cxnLst/>
            <a:rect l="l" t="t" r="r" b="b"/>
            <a:pathLst>
              <a:path h="4224020">
                <a:moveTo>
                  <a:pt x="0" y="4223677"/>
                </a:moveTo>
                <a:lnTo>
                  <a:pt x="0" y="0"/>
                </a:lnTo>
              </a:path>
            </a:pathLst>
          </a:custGeom>
          <a:ln w="12192">
            <a:solidFill>
              <a:srgbClr val="A7A8A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6406" y="460245"/>
            <a:ext cx="8684895" cy="1270"/>
          </a:xfrm>
          <a:custGeom>
            <a:avLst/>
            <a:gdLst/>
            <a:ahLst/>
            <a:cxnLst/>
            <a:rect l="l" t="t" r="r" b="b"/>
            <a:pathLst>
              <a:path w="8684895" h="1270">
                <a:moveTo>
                  <a:pt x="8684831" y="850"/>
                </a:moveTo>
                <a:lnTo>
                  <a:pt x="0" y="0"/>
                </a:lnTo>
              </a:path>
            </a:pathLst>
          </a:custGeom>
          <a:ln w="12192">
            <a:solidFill>
              <a:srgbClr val="1C69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55991" y="1121664"/>
            <a:ext cx="516635" cy="51663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592381" y="1140825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8504" y="1379219"/>
            <a:ext cx="176783" cy="17221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392959" y="1149950"/>
            <a:ext cx="363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36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27806" y="1101808"/>
            <a:ext cx="53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173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4715" y="2083308"/>
            <a:ext cx="583691" cy="556259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019352" y="3085951"/>
            <a:ext cx="1750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384</a:t>
            </a:r>
            <a:r>
              <a:rPr sz="2400" b="1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тыс.</a:t>
            </a:r>
            <a:r>
              <a:rPr sz="14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2060"/>
                </a:solidFill>
                <a:latin typeface="Microsoft Sans Serif"/>
                <a:cs typeface="Microsoft Sans Serif"/>
              </a:rPr>
              <a:t>педагогов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26095" y="2456688"/>
            <a:ext cx="504443" cy="502919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415432" y="1193575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0C0"/>
                </a:solidFill>
                <a:latin typeface="Symbol"/>
                <a:cs typeface="Symbol"/>
              </a:rPr>
              <a:t>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graphicFrame>
        <p:nvGraphicFramePr>
          <p:cNvPr id="33" name="objec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949238"/>
              </p:ext>
            </p:extLst>
          </p:nvPr>
        </p:nvGraphicFramePr>
        <p:xfrm>
          <a:off x="1253111" y="1509319"/>
          <a:ext cx="4692649" cy="1176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0146">
                <a:tc>
                  <a:txBody>
                    <a:bodyPr/>
                    <a:lstStyle/>
                    <a:p>
                      <a:pPr marL="111125">
                        <a:lnSpc>
                          <a:spcPts val="1350"/>
                        </a:lnSpc>
                      </a:pPr>
                      <a:r>
                        <a:rPr sz="1200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сентября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23876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400" b="1" spc="-5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117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2819">
                        <a:lnSpc>
                          <a:spcPts val="1325"/>
                        </a:lnSpc>
                      </a:pPr>
                      <a:r>
                        <a:rPr sz="1200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недель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  <a:tabLst>
                          <a:tab pos="1049655" algn="l"/>
                        </a:tabLst>
                      </a:pPr>
                      <a:r>
                        <a:rPr sz="4200" spc="-7" baseline="-4960" dirty="0">
                          <a:solidFill>
                            <a:srgbClr val="0070C0"/>
                          </a:solidFill>
                          <a:latin typeface="Symbol"/>
                          <a:cs typeface="Symbol"/>
                        </a:rPr>
                        <a:t></a:t>
                      </a:r>
                      <a:r>
                        <a:rPr sz="4200" spc="-7" baseline="-4960" dirty="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="1" spc="-1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75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solidFill>
                            <a:srgbClr val="0070C0"/>
                          </a:solidFill>
                          <a:latin typeface="Symbol"/>
                          <a:cs typeface="Symbol"/>
                        </a:rPr>
                        <a:t></a:t>
                      </a:r>
                      <a:endParaRPr sz="2400">
                        <a:latin typeface="Symbol"/>
                        <a:cs typeface="Symbo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00025" algn="ctr">
                        <a:lnSpc>
                          <a:spcPts val="944"/>
                        </a:lnSpc>
                      </a:pPr>
                      <a:r>
                        <a:rPr sz="1200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учебных</a:t>
                      </a:r>
                      <a:r>
                        <a:rPr sz="1200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дня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21615" marR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1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192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95">
                <a:tc>
                  <a:txBody>
                    <a:bodyPr/>
                    <a:lstStyle/>
                    <a:p>
                      <a:pPr marR="117475" algn="ctr">
                        <a:lnSpc>
                          <a:spcPts val="1140"/>
                        </a:lnSpc>
                      </a:pPr>
                      <a:r>
                        <a:rPr sz="1100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каникулярных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R="118745" algn="ctr">
                        <a:lnSpc>
                          <a:spcPts val="1235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дней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9285" algn="ctr">
                        <a:lnSpc>
                          <a:spcPts val="1100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выходных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628015" algn="ctr">
                        <a:lnSpc>
                          <a:spcPts val="1275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дней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2729" marR="3175">
                        <a:lnSpc>
                          <a:spcPts val="1380"/>
                        </a:lnSpc>
                      </a:pPr>
                      <a:r>
                        <a:rPr sz="1200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дня</a:t>
                      </a:r>
                      <a:r>
                        <a:rPr sz="1200" spc="-3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отдыха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" name="Picture 2" descr="Регламент - Cредняя школа №24 г.Борисова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460131" y="3244472"/>
            <a:ext cx="298937" cy="30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Регламент - Cредняя школа №24 г.Борисова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414496" y="4261360"/>
            <a:ext cx="308580" cy="30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Регламент - Cредняя школа №24 г.Борисова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3746778" y="3271973"/>
            <a:ext cx="311076" cy="31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Регламент - Cредняя школа №24 г.Борисова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3795346" y="4262388"/>
            <a:ext cx="311076" cy="31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-457201" y="3173224"/>
            <a:ext cx="44039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spc="-15" dirty="0">
                <a:solidFill>
                  <a:srgbClr val="FFC000"/>
                </a:solidFill>
                <a:latin typeface="Microsoft Sans Serif"/>
                <a:cs typeface="Microsoft Sans Serif"/>
              </a:rPr>
              <a:t>Осенние каникулы</a:t>
            </a:r>
          </a:p>
          <a:p>
            <a:pPr algn="ctr"/>
            <a:r>
              <a:rPr lang="ru-RU" sz="1100" spc="-15" dirty="0">
                <a:solidFill>
                  <a:srgbClr val="002060"/>
                </a:solidFill>
                <a:latin typeface="Microsoft Sans Serif"/>
                <a:cs typeface="Microsoft Sans Serif"/>
              </a:rPr>
              <a:t>31 октября – 6 ноября</a:t>
            </a:r>
          </a:p>
          <a:p>
            <a:pPr algn="ctr"/>
            <a:r>
              <a:rPr lang="ru-RU" sz="1100" spc="-15" dirty="0">
                <a:solidFill>
                  <a:srgbClr val="002060"/>
                </a:solidFill>
                <a:latin typeface="Microsoft Sans Serif"/>
                <a:cs typeface="Microsoft Sans Serif"/>
              </a:rPr>
              <a:t>(7 дней)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-381000" y="4095750"/>
            <a:ext cx="4454326" cy="87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Sans Serif"/>
                <a:cs typeface="Microsoft Sans Serif"/>
              </a:rPr>
              <a:t>Зимние каникулы</a:t>
            </a:r>
          </a:p>
          <a:p>
            <a:pPr algn="ctr"/>
            <a:r>
              <a:rPr lang="ru-RU" sz="1100" spc="-1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31 декабря – 8 января</a:t>
            </a:r>
          </a:p>
          <a:p>
            <a:pPr algn="ctr"/>
            <a:r>
              <a:rPr lang="ru-RU" sz="1100" spc="-1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(9 дней)</a:t>
            </a:r>
          </a:p>
          <a:p>
            <a:r>
              <a:rPr lang="ru-RU" sz="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lang="ru-RU" sz="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6-12 февраля дополнительные </a:t>
            </a:r>
            <a:endParaRPr lang="ru-RU" sz="8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каникулы </a:t>
            </a:r>
            <a:r>
              <a:rPr lang="ru-RU" sz="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первоклассников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343400" y="4243060"/>
            <a:ext cx="19827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каникулы </a:t>
            </a:r>
          </a:p>
          <a:p>
            <a:r>
              <a:rPr lang="ru-RU" sz="1100" spc="-15" dirty="0">
                <a:solidFill>
                  <a:srgbClr val="002060"/>
                </a:solidFill>
                <a:latin typeface="Microsoft Sans Serif"/>
                <a:cs typeface="Microsoft Sans Serif"/>
              </a:rPr>
              <a:t>1 июня – 31 </a:t>
            </a:r>
            <a:r>
              <a:rPr lang="ru-RU" sz="1100" spc="-15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августа</a:t>
            </a:r>
          </a:p>
          <a:p>
            <a:r>
              <a:rPr lang="ru-RU" sz="1100" spc="-15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          (92 дня)</a:t>
            </a:r>
            <a:endParaRPr lang="ru-RU" sz="1100" spc="-15" dirty="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7453" y="75840"/>
            <a:ext cx="51676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5" dirty="0"/>
              <a:t>ОСОБЕННОСТИ</a:t>
            </a:r>
            <a:r>
              <a:rPr sz="1900" spc="10" dirty="0"/>
              <a:t> </a:t>
            </a:r>
            <a:r>
              <a:rPr sz="1900" spc="-20" dirty="0"/>
              <a:t>НОВОГО</a:t>
            </a:r>
            <a:r>
              <a:rPr sz="1900" spc="-5" dirty="0"/>
              <a:t> </a:t>
            </a:r>
            <a:r>
              <a:rPr sz="1900" spc="-10" dirty="0"/>
              <a:t>УЧЕБНОГО</a:t>
            </a:r>
            <a:r>
              <a:rPr sz="1900" spc="5" dirty="0"/>
              <a:t> </a:t>
            </a:r>
            <a:r>
              <a:rPr sz="1900" spc="-15" dirty="0"/>
              <a:t>ГОДА</a:t>
            </a:r>
            <a:endParaRPr sz="1900"/>
          </a:p>
        </p:txBody>
      </p:sp>
      <p:sp>
        <p:nvSpPr>
          <p:cNvPr id="3" name="object 3"/>
          <p:cNvSpPr txBox="1"/>
          <p:nvPr/>
        </p:nvSpPr>
        <p:spPr>
          <a:xfrm>
            <a:off x="822302" y="684154"/>
            <a:ext cx="3162888" cy="42498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ИЗМЕНЕНИЯ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В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ПРОГРАММАХ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 dirty="0">
              <a:latin typeface="Arial"/>
              <a:cs typeface="Arial"/>
            </a:endParaRPr>
          </a:p>
          <a:p>
            <a:pPr marL="31750" algn="just">
              <a:lnSpc>
                <a:spcPct val="100000"/>
              </a:lnSpc>
            </a:pP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1</a:t>
            </a:r>
            <a:r>
              <a:rPr sz="1050" b="1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класс</a:t>
            </a:r>
            <a:endParaRPr sz="1050" dirty="0">
              <a:latin typeface="Arial"/>
              <a:cs typeface="Arial"/>
            </a:endParaRPr>
          </a:p>
          <a:p>
            <a:pPr marL="31115" marR="568960" indent="-172720">
              <a:lnSpc>
                <a:spcPct val="100000"/>
              </a:lnSpc>
              <a:buChar char="-"/>
              <a:tabLst>
                <a:tab pos="203835" algn="l"/>
                <a:tab pos="204470" algn="l"/>
              </a:tabLst>
            </a:pPr>
            <a:r>
              <a:rPr sz="1000" spc="-5" dirty="0">
                <a:latin typeface="Microsoft Sans Serif"/>
                <a:cs typeface="Microsoft Sans Serif"/>
              </a:rPr>
              <a:t>в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классах с казахским языком обучения  изучается казахский язык</a:t>
            </a:r>
          </a:p>
          <a:p>
            <a:pPr marL="31115" marR="5080" indent="-172720">
              <a:lnSpc>
                <a:spcPct val="100000"/>
              </a:lnSpc>
              <a:buChar char="-"/>
              <a:tabLst>
                <a:tab pos="203835" algn="l"/>
                <a:tab pos="204470" algn="l"/>
              </a:tabLst>
            </a:pPr>
            <a:r>
              <a:rPr sz="1000" spc="-15" dirty="0">
                <a:latin typeface="Microsoft Sans Serif"/>
                <a:cs typeface="Microsoft Sans Serif"/>
              </a:rPr>
              <a:t>в классах с русским </a:t>
            </a:r>
            <a:r>
              <a:rPr sz="1000" spc="-30" dirty="0">
                <a:latin typeface="Microsoft Sans Serif"/>
                <a:cs typeface="Microsoft Sans Serif"/>
              </a:rPr>
              <a:t>языком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обучения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изучаются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казахский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и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русский</a:t>
            </a:r>
            <a:r>
              <a:rPr sz="1000" spc="5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языки</a:t>
            </a:r>
            <a:endParaRPr sz="1000" dirty="0">
              <a:latin typeface="Microsoft Sans Serif"/>
              <a:cs typeface="Microsoft Sans Serif"/>
            </a:endParaRPr>
          </a:p>
          <a:p>
            <a:pPr marL="31750" marR="189865" algn="just">
              <a:lnSpc>
                <a:spcPct val="100000"/>
              </a:lnSpc>
              <a:spcBef>
                <a:spcPts val="630"/>
              </a:spcBef>
            </a:pPr>
            <a:endParaRPr lang="ru-RU" sz="105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1750" marR="189865" algn="just">
              <a:lnSpc>
                <a:spcPct val="100000"/>
              </a:lnSpc>
              <a:spcBef>
                <a:spcPts val="630"/>
              </a:spcBef>
            </a:pPr>
            <a:r>
              <a:rPr lang="ru-RU" sz="1050" b="1" dirty="0">
                <a:solidFill>
                  <a:srgbClr val="002060"/>
                </a:solidFill>
                <a:latin typeface="Arial"/>
                <a:cs typeface="Arial"/>
              </a:rPr>
              <a:t>в</a:t>
            </a:r>
            <a:r>
              <a:rPr sz="1050" b="1" spc="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школах</a:t>
            </a:r>
            <a:r>
              <a:rPr sz="1050" b="1" spc="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с</a:t>
            </a:r>
            <a:r>
              <a:rPr sz="1050" b="1" spc="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казахским</a:t>
            </a:r>
            <a:r>
              <a:rPr sz="1050" b="1" spc="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2060"/>
                </a:solidFill>
                <a:latin typeface="Arial"/>
                <a:cs typeface="Arial"/>
              </a:rPr>
              <a:t>языком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2060"/>
                </a:solidFill>
                <a:latin typeface="Arial"/>
                <a:cs typeface="Arial"/>
              </a:rPr>
              <a:t>обучения 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2060"/>
                </a:solidFill>
                <a:latin typeface="Arial"/>
                <a:cs typeface="Arial"/>
              </a:rPr>
              <a:t>русский</a:t>
            </a:r>
            <a:r>
              <a:rPr sz="1050" b="1" spc="2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язык</a:t>
            </a:r>
            <a:r>
              <a:rPr sz="1050" b="1" spc="2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изучается</a:t>
            </a:r>
            <a:r>
              <a:rPr sz="1050" b="1" spc="2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со</a:t>
            </a:r>
            <a:r>
              <a:rPr sz="1050" b="1" spc="2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2  </a:t>
            </a:r>
            <a:r>
              <a:rPr sz="1050" b="1" spc="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класса, </a:t>
            </a:r>
            <a:r>
              <a:rPr sz="1050" b="1" spc="-2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spc="-25" dirty="0">
                <a:latin typeface="Microsoft Sans Serif"/>
                <a:cs typeface="Microsoft Sans Serif"/>
              </a:rPr>
              <a:t>к</a:t>
            </a:r>
            <a:r>
              <a:rPr sz="1000" spc="-25" dirty="0">
                <a:latin typeface="Microsoft Sans Serif"/>
                <a:cs typeface="Microsoft Sans Serif"/>
              </a:rPr>
              <a:t>огда </a:t>
            </a:r>
            <a:r>
              <a:rPr sz="1000" spc="-5" dirty="0">
                <a:latin typeface="Microsoft Sans Serif"/>
                <a:cs typeface="Microsoft Sans Serif"/>
              </a:rPr>
              <a:t>у обучающихся </a:t>
            </a:r>
            <a:r>
              <a:rPr sz="1000" spc="-15" dirty="0">
                <a:latin typeface="Microsoft Sans Serif"/>
                <a:cs typeface="Microsoft Sans Serif"/>
              </a:rPr>
              <a:t>заложена база знаний </a:t>
            </a:r>
            <a:r>
              <a:rPr sz="1000" spc="-5" dirty="0">
                <a:latin typeface="Microsoft Sans Serif"/>
                <a:cs typeface="Microsoft Sans Serif"/>
              </a:rPr>
              <a:t>на 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родном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языке</a:t>
            </a:r>
            <a:endParaRPr sz="1000" dirty="0">
              <a:latin typeface="Microsoft Sans Serif"/>
              <a:cs typeface="Microsoft Sans Serif"/>
            </a:endParaRPr>
          </a:p>
          <a:p>
            <a:pPr marL="36830" algn="just">
              <a:lnSpc>
                <a:spcPct val="100000"/>
              </a:lnSpc>
              <a:spcBef>
                <a:spcPts val="819"/>
              </a:spcBef>
            </a:pPr>
            <a:endParaRPr lang="ru-RU" sz="1050" b="1" spc="-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6830" algn="just">
              <a:lnSpc>
                <a:spcPct val="100000"/>
              </a:lnSpc>
              <a:spcBef>
                <a:spcPts val="819"/>
              </a:spcBef>
            </a:pPr>
            <a:r>
              <a:rPr lang="ru-RU" sz="1050" b="1" spc="-5" dirty="0">
                <a:solidFill>
                  <a:srgbClr val="002060"/>
                </a:solidFill>
                <a:latin typeface="Arial"/>
                <a:cs typeface="Arial"/>
              </a:rPr>
              <a:t>и</a:t>
            </a:r>
            <a:r>
              <a:rPr sz="1050" b="1" spc="-5" dirty="0" err="1">
                <a:solidFill>
                  <a:srgbClr val="002060"/>
                </a:solidFill>
                <a:latin typeface="Arial"/>
                <a:cs typeface="Arial"/>
              </a:rPr>
              <a:t>зучение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 английского</a:t>
            </a:r>
            <a:r>
              <a:rPr sz="1050" b="1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языка</a:t>
            </a:r>
            <a:r>
              <a:rPr sz="1050" b="1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с</a:t>
            </a:r>
            <a:r>
              <a:rPr sz="105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r>
              <a:rPr sz="1050" b="1" spc="2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класса:</a:t>
            </a:r>
            <a:endParaRPr sz="1050" dirty="0">
              <a:latin typeface="Arial"/>
              <a:cs typeface="Arial"/>
            </a:endParaRPr>
          </a:p>
          <a:p>
            <a:pPr marL="208915" marR="484505" indent="-172720">
              <a:lnSpc>
                <a:spcPct val="100000"/>
              </a:lnSpc>
              <a:spcBef>
                <a:spcPts val="5"/>
              </a:spcBef>
              <a:buChar char="-"/>
              <a:tabLst>
                <a:tab pos="208915" algn="l"/>
                <a:tab pos="20955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соответствует</a:t>
            </a:r>
            <a:r>
              <a:rPr sz="1000" spc="7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возрастным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особенностям </a:t>
            </a:r>
            <a:r>
              <a:rPr sz="1000" spc="-2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обучающихся</a:t>
            </a:r>
            <a:endParaRPr sz="1000" dirty="0">
              <a:latin typeface="Microsoft Sans Serif"/>
              <a:cs typeface="Microsoft Sans Serif"/>
            </a:endParaRPr>
          </a:p>
          <a:p>
            <a:pPr marL="208915" indent="-172720">
              <a:lnSpc>
                <a:spcPct val="100000"/>
              </a:lnSpc>
              <a:buChar char="-"/>
              <a:tabLst>
                <a:tab pos="208915" algn="l"/>
                <a:tab pos="209550" algn="l"/>
              </a:tabLst>
            </a:pPr>
            <a:r>
              <a:rPr sz="1000" spc="-15" dirty="0">
                <a:latin typeface="Microsoft Sans Serif"/>
                <a:cs typeface="Microsoft Sans Serif"/>
              </a:rPr>
              <a:t>позволит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избежать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трудностей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в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изучении</a:t>
            </a:r>
            <a:endParaRPr sz="1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900" dirty="0">
              <a:latin typeface="Microsoft Sans Serif"/>
              <a:cs typeface="Microsoft Sans Serif"/>
            </a:endParaRPr>
          </a:p>
          <a:p>
            <a:pPr marL="12700" marR="211454" algn="just">
              <a:lnSpc>
                <a:spcPct val="100000"/>
              </a:lnSpc>
            </a:pPr>
            <a:endParaRPr lang="ru-RU" sz="1050" dirty="0">
              <a:latin typeface="Microsoft Sans Serif"/>
              <a:cs typeface="Microsoft Sans Serif"/>
            </a:endParaRPr>
          </a:p>
          <a:p>
            <a:pPr marL="12700" marR="211454" algn="just">
              <a:lnSpc>
                <a:spcPct val="100000"/>
              </a:lnSpc>
            </a:pPr>
            <a:r>
              <a:rPr lang="ru-RU" sz="1050" dirty="0">
                <a:latin typeface="Microsoft Sans Serif"/>
                <a:cs typeface="Microsoft Sans Serif"/>
              </a:rPr>
              <a:t>в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1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классе</a:t>
            </a:r>
            <a:r>
              <a:rPr sz="1050" spc="-5" dirty="0">
                <a:latin typeface="Microsoft Sans Serif"/>
                <a:cs typeface="Microsoft Sans Serif"/>
              </a:rPr>
              <a:t> введены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предметы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b="1" spc="-5" dirty="0">
                <a:solidFill>
                  <a:srgbClr val="002060"/>
                </a:solidFill>
                <a:latin typeface="Arial"/>
                <a:cs typeface="Arial"/>
              </a:rPr>
              <a:t>«Трудовое 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 обучение» и </a:t>
            </a:r>
            <a:r>
              <a:rPr sz="1050" b="1" spc="-5" dirty="0">
                <a:solidFill>
                  <a:srgbClr val="002060"/>
                </a:solidFill>
                <a:latin typeface="Arial"/>
                <a:cs typeface="Arial"/>
              </a:rPr>
              <a:t>«Изобразительное искусство» </a:t>
            </a:r>
            <a:r>
              <a:rPr sz="105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(вместо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предмета «Художественный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труд»)</a:t>
            </a:r>
            <a:endParaRPr sz="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356" y="2130193"/>
            <a:ext cx="416052" cy="4160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784" y="1197864"/>
            <a:ext cx="426720" cy="4267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412" y="3047862"/>
            <a:ext cx="416051" cy="41605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264152" y="743718"/>
            <a:ext cx="0" cy="4224020"/>
          </a:xfrm>
          <a:custGeom>
            <a:avLst/>
            <a:gdLst/>
            <a:ahLst/>
            <a:cxnLst/>
            <a:rect l="l" t="t" r="r" b="b"/>
            <a:pathLst>
              <a:path h="4224020">
                <a:moveTo>
                  <a:pt x="0" y="4223677"/>
                </a:moveTo>
                <a:lnTo>
                  <a:pt x="0" y="0"/>
                </a:lnTo>
              </a:path>
            </a:pathLst>
          </a:custGeom>
          <a:ln w="12192">
            <a:solidFill>
              <a:srgbClr val="A7A8A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412" y="3970044"/>
            <a:ext cx="377951" cy="3794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48200" y="596904"/>
            <a:ext cx="3998976" cy="420624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216406" y="460245"/>
            <a:ext cx="8684895" cy="1270"/>
          </a:xfrm>
          <a:custGeom>
            <a:avLst/>
            <a:gdLst/>
            <a:ahLst/>
            <a:cxnLst/>
            <a:rect l="l" t="t" r="r" b="b"/>
            <a:pathLst>
              <a:path w="8684895" h="1270">
                <a:moveTo>
                  <a:pt x="8684831" y="850"/>
                </a:moveTo>
                <a:lnTo>
                  <a:pt x="0" y="0"/>
                </a:lnTo>
              </a:path>
            </a:pathLst>
          </a:custGeom>
          <a:ln w="12192">
            <a:solidFill>
              <a:srgbClr val="1C69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89679" y="1919326"/>
            <a:ext cx="384047" cy="38404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89679" y="1143253"/>
            <a:ext cx="393191" cy="393191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90068" y="596904"/>
            <a:ext cx="25575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8745" algn="ctr"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ИЗМЕНЕНИЯ В ПРОГРАММАХ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71518" y="2999230"/>
            <a:ext cx="39914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15" algn="just">
              <a:spcAft>
                <a:spcPts val="0"/>
              </a:spcAft>
              <a:tabLst>
                <a:tab pos="203835" algn="l"/>
                <a:tab pos="204470" algn="l"/>
              </a:tabLst>
            </a:pPr>
            <a:r>
              <a:rPr lang="ru-RU" sz="1050" spc="-10" dirty="0">
                <a:latin typeface="Microsoft Sans Serif"/>
                <a:cs typeface="Microsoft Sans Serif"/>
              </a:rPr>
              <a:t>в Типовых учебных планах с неказахским языком обучения часов, выделяемых на инвариантный компонент, больше, так как </a:t>
            </a:r>
            <a:r>
              <a:rPr lang="ru-RU" sz="1050" b="1" spc="-1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казахский язык</a:t>
            </a:r>
            <a:r>
              <a:rPr lang="ru-RU" sz="1050" spc="-10" dirty="0">
                <a:latin typeface="Microsoft Sans Serif"/>
                <a:cs typeface="Microsoft Sans Serif"/>
              </a:rPr>
              <a:t>, как государственный язык, изучается от </a:t>
            </a:r>
            <a:r>
              <a:rPr lang="ru-RU" sz="1050" b="1" spc="-5" dirty="0">
                <a:solidFill>
                  <a:srgbClr val="002060"/>
                </a:solidFill>
                <a:latin typeface="Arial"/>
                <a:cs typeface="Arial"/>
              </a:rPr>
              <a:t>2 </a:t>
            </a:r>
            <a:r>
              <a:rPr lang="ru-RU" sz="1050" spc="-5" dirty="0">
                <a:latin typeface="Arial"/>
                <a:cs typeface="Arial"/>
              </a:rPr>
              <a:t>до</a:t>
            </a:r>
            <a:r>
              <a:rPr lang="ru-RU" sz="1050" b="1" spc="-5" dirty="0">
                <a:solidFill>
                  <a:srgbClr val="002060"/>
                </a:solidFill>
                <a:latin typeface="Arial"/>
                <a:cs typeface="Arial"/>
              </a:rPr>
              <a:t> 5 </a:t>
            </a:r>
            <a:r>
              <a:rPr lang="ru-RU" sz="1050" spc="-10" dirty="0">
                <a:latin typeface="Microsoft Sans Serif"/>
                <a:cs typeface="Microsoft Sans Serif"/>
              </a:rPr>
              <a:t>часов в неделю с 1 по 11 классы.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852171" y="1132099"/>
            <a:ext cx="3795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" marR="280670" indent="-635" algn="just">
              <a:lnSpc>
                <a:spcPct val="100000"/>
              </a:lnSpc>
              <a:spcBef>
                <a:spcPts val="5"/>
              </a:spcBef>
            </a:pPr>
            <a:r>
              <a:rPr lang="ru-RU" sz="1050" dirty="0">
                <a:latin typeface="Microsoft Sans Serif"/>
                <a:cs typeface="Microsoft Sans Serif"/>
              </a:rPr>
              <a:t>обучение игре на домбре в 6 классах  в рамках предмета «Музыка» (</a:t>
            </a:r>
            <a:r>
              <a:rPr lang="ru-RU" sz="900" spc="-5" dirty="0">
                <a:latin typeface="Microsoft Sans Serif"/>
                <a:cs typeface="Microsoft Sans Serif"/>
              </a:rPr>
              <a:t>по выбору)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52999" y="1919326"/>
            <a:ext cx="36941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" marR="113030" algn="just">
              <a:lnSpc>
                <a:spcPct val="100000"/>
              </a:lnSpc>
              <a:spcBef>
                <a:spcPts val="790"/>
              </a:spcBef>
              <a:tabLst>
                <a:tab pos="984250" algn="l"/>
                <a:tab pos="2032635" algn="l"/>
                <a:tab pos="2301240" algn="l"/>
              </a:tabLst>
            </a:pPr>
            <a:r>
              <a:rPr lang="ru-RU" sz="1050" dirty="0">
                <a:latin typeface="Microsoft Sans Serif"/>
                <a:cs typeface="Microsoft Sans Serif"/>
              </a:rPr>
              <a:t>вовлечение	обучающихся	в	шахматное  движение (увеличение факультативов)</a:t>
            </a: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E6170AFD-EF81-4F4D-946C-9AD66BBE324C}"/>
              </a:ext>
            </a:extLst>
          </p:cNvPr>
          <p:cNvSpPr/>
          <p:nvPr/>
        </p:nvSpPr>
        <p:spPr>
          <a:xfrm>
            <a:off x="4473780" y="2999642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7453" y="75840"/>
            <a:ext cx="51676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5" dirty="0"/>
              <a:t>ОСОБЕННОСТИ</a:t>
            </a:r>
            <a:r>
              <a:rPr sz="1900" spc="10" dirty="0"/>
              <a:t> </a:t>
            </a:r>
            <a:r>
              <a:rPr sz="1900" spc="-20" dirty="0"/>
              <a:t>НОВОГО</a:t>
            </a:r>
            <a:r>
              <a:rPr sz="1900" spc="-5" dirty="0"/>
              <a:t> </a:t>
            </a:r>
            <a:r>
              <a:rPr sz="1900" spc="-10" dirty="0"/>
              <a:t>УЧЕБНОГО</a:t>
            </a:r>
            <a:r>
              <a:rPr sz="1900" spc="5" dirty="0"/>
              <a:t> </a:t>
            </a:r>
            <a:r>
              <a:rPr sz="1900" spc="-15" dirty="0"/>
              <a:t>ГОДА</a:t>
            </a:r>
            <a:endParaRPr sz="1900" dirty="0"/>
          </a:p>
        </p:txBody>
      </p:sp>
      <p:sp>
        <p:nvSpPr>
          <p:cNvPr id="7" name="object 7"/>
          <p:cNvSpPr/>
          <p:nvPr/>
        </p:nvSpPr>
        <p:spPr>
          <a:xfrm>
            <a:off x="4312982" y="878744"/>
            <a:ext cx="76200" cy="3423155"/>
          </a:xfrm>
          <a:custGeom>
            <a:avLst/>
            <a:gdLst/>
            <a:ahLst/>
            <a:cxnLst/>
            <a:rect l="l" t="t" r="r" b="b"/>
            <a:pathLst>
              <a:path h="4224020">
                <a:moveTo>
                  <a:pt x="0" y="4223677"/>
                </a:moveTo>
                <a:lnTo>
                  <a:pt x="0" y="0"/>
                </a:lnTo>
              </a:path>
            </a:pathLst>
          </a:custGeom>
          <a:ln w="12192">
            <a:solidFill>
              <a:srgbClr val="A7A8A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7445" y="589791"/>
            <a:ext cx="4532376" cy="420624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216406" y="460245"/>
            <a:ext cx="8684895" cy="1270"/>
          </a:xfrm>
          <a:custGeom>
            <a:avLst/>
            <a:gdLst/>
            <a:ahLst/>
            <a:cxnLst/>
            <a:rect l="l" t="t" r="r" b="b"/>
            <a:pathLst>
              <a:path w="8684895" h="1270">
                <a:moveTo>
                  <a:pt x="8684831" y="850"/>
                </a:moveTo>
                <a:lnTo>
                  <a:pt x="0" y="0"/>
                </a:lnTo>
              </a:path>
            </a:pathLst>
          </a:custGeom>
          <a:ln w="12192">
            <a:solidFill>
              <a:srgbClr val="1C69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67445" y="673002"/>
            <a:ext cx="4454113" cy="2916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745" algn="ctr"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ДЕЛЕНИЕ КЛАССА</a:t>
            </a:r>
          </a:p>
          <a:p>
            <a:endParaRPr lang="ru-RU" spc="-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  <a:tabLst>
                <a:tab pos="203835" algn="l"/>
                <a:tab pos="204470" algn="l"/>
              </a:tabLst>
            </a:pPr>
            <a:r>
              <a:rPr lang="ru-RU" sz="1000" spc="-5" dirty="0">
                <a:latin typeface="Microsoft Sans Serif"/>
                <a:cs typeface="Microsoft Sans Serif"/>
              </a:rPr>
              <a:t>у организаций образования есть возможность выбора по предмету </a:t>
            </a:r>
            <a:r>
              <a:rPr lang="ru-RU" sz="1000" b="1" spc="-5" dirty="0">
                <a:latin typeface="Microsoft Sans Serif"/>
                <a:cs typeface="Microsoft Sans Serif"/>
              </a:rPr>
              <a:t>«Казахский язык и литература» </a:t>
            </a:r>
            <a:r>
              <a:rPr lang="ru-RU" sz="1000" spc="-5" dirty="0">
                <a:latin typeface="Microsoft Sans Serif"/>
                <a:cs typeface="Microsoft Sans Serif"/>
              </a:rPr>
              <a:t>при нагрузке 4 часа в неделю делить класс на 2 группы или выбрать нагрузку по 5 часов в неделю, но без деления на группы</a:t>
            </a:r>
          </a:p>
          <a:p>
            <a:pPr marL="202565" indent="-171450">
              <a:buFont typeface="Wingdings" panose="05000000000000000000" pitchFamily="2" charset="2"/>
              <a:buChar char="Ø"/>
              <a:tabLst>
                <a:tab pos="203835" algn="l"/>
                <a:tab pos="204470" algn="l"/>
              </a:tabLst>
            </a:pPr>
            <a:endParaRPr lang="ru-RU" sz="1000" spc="-5" dirty="0">
              <a:latin typeface="Microsoft Sans Serif"/>
              <a:cs typeface="Microsoft Sans Serif"/>
            </a:endParaRPr>
          </a:p>
          <a:p>
            <a:pPr marL="202565" indent="-171450">
              <a:buFont typeface="Wingdings" panose="05000000000000000000" pitchFamily="2" charset="2"/>
              <a:buChar char="Ø"/>
              <a:tabLst>
                <a:tab pos="203835" algn="l"/>
                <a:tab pos="204470" algn="l"/>
              </a:tabLst>
            </a:pPr>
            <a:r>
              <a:rPr lang="ru-RU" sz="1000" spc="-5" dirty="0">
                <a:latin typeface="Microsoft Sans Serif"/>
                <a:cs typeface="Microsoft Sans Serif"/>
              </a:rPr>
              <a:t>с нового учебного года класс по предмету </a:t>
            </a:r>
            <a:r>
              <a:rPr lang="ru-RU" sz="1000" b="1" spc="-5" dirty="0">
                <a:latin typeface="Microsoft Sans Serif"/>
                <a:cs typeface="Microsoft Sans Serif"/>
              </a:rPr>
              <a:t>«Физическая культура»</a:t>
            </a:r>
            <a:r>
              <a:rPr lang="ru-RU" sz="1000" spc="-5" dirty="0">
                <a:latin typeface="Microsoft Sans Serif"/>
                <a:cs typeface="Microsoft Sans Serif"/>
              </a:rPr>
              <a:t> на подгруппы не будет делиться </a:t>
            </a:r>
          </a:p>
          <a:p>
            <a:pPr marL="31115">
              <a:tabLst>
                <a:tab pos="203835" algn="l"/>
                <a:tab pos="204470" algn="l"/>
              </a:tabLst>
            </a:pPr>
            <a:r>
              <a:rPr lang="ru-RU" sz="1000" spc="-5" dirty="0">
                <a:latin typeface="Microsoft Sans Serif"/>
                <a:cs typeface="Microsoft Sans Serif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spc="-5" dirty="0">
                <a:latin typeface="Microsoft Sans Serif"/>
                <a:cs typeface="Microsoft Sans Serif"/>
              </a:rPr>
              <a:t>       - в большинстве школ имеется один спортивный зал, где одновременно от 2 до 3 классов (до 4-6 подгрупп);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000" spc="-5" dirty="0">
              <a:latin typeface="Microsoft Sans Serif"/>
              <a:cs typeface="Microsoft Sans Serif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spc="-5" dirty="0">
                <a:latin typeface="Microsoft Sans Serif"/>
                <a:cs typeface="Microsoft Sans Serif"/>
              </a:rPr>
              <a:t>        - большинство спортивных площадок по оснащенности и безопасности не соответствуют современным требованиям; </a:t>
            </a:r>
          </a:p>
          <a:p>
            <a:pPr marL="31115">
              <a:tabLst>
                <a:tab pos="203835" algn="l"/>
                <a:tab pos="204470" algn="l"/>
              </a:tabLst>
            </a:pPr>
            <a:endParaRPr lang="ru-RU" sz="1000" spc="-5" dirty="0">
              <a:latin typeface="Microsoft Sans Serif"/>
              <a:cs typeface="Microsoft Sans Serif"/>
            </a:endParaRPr>
          </a:p>
          <a:p>
            <a:pPr marL="31115">
              <a:tabLst>
                <a:tab pos="203835" algn="l"/>
                <a:tab pos="204470" algn="l"/>
              </a:tabLst>
            </a:pPr>
            <a:endParaRPr lang="ru-RU" sz="1000" spc="-5" dirty="0">
              <a:latin typeface="Microsoft Sans Serif"/>
              <a:cs typeface="Microsoft Sans Serif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994" y="1010415"/>
            <a:ext cx="37784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15">
              <a:tabLst>
                <a:tab pos="203835" algn="l"/>
                <a:tab pos="204470" algn="l"/>
              </a:tabLst>
            </a:pPr>
            <a:r>
              <a:rPr lang="ru-RU" sz="1000" spc="-15" dirty="0">
                <a:latin typeface="Microsoft Sans Serif"/>
                <a:cs typeface="Microsoft Sans Serif"/>
              </a:rPr>
              <a:t>Деление осуществляется при наполнении классов в 24 и более обучающихся</a:t>
            </a:r>
          </a:p>
          <a:p>
            <a:pPr marL="31115">
              <a:tabLst>
                <a:tab pos="203835" algn="l"/>
                <a:tab pos="204470" algn="l"/>
              </a:tabLst>
            </a:pPr>
            <a:r>
              <a:rPr lang="ru-RU" sz="1000" b="1" spc="-15" dirty="0">
                <a:latin typeface="Microsoft Sans Serif"/>
                <a:cs typeface="Microsoft Sans Serif"/>
              </a:rPr>
              <a:t>в начальной школе по: </a:t>
            </a:r>
          </a:p>
          <a:p>
            <a:pPr marL="31115">
              <a:spcAft>
                <a:spcPts val="0"/>
              </a:spcAft>
              <a:tabLst>
                <a:tab pos="203835" algn="l"/>
                <a:tab pos="204470" algn="l"/>
              </a:tabLst>
            </a:pPr>
            <a:r>
              <a:rPr lang="ru-RU" sz="1000" spc="-15" dirty="0">
                <a:latin typeface="Microsoft Sans Serif"/>
                <a:cs typeface="Microsoft Sans Serif"/>
              </a:rPr>
              <a:t>1) казахскому языку в классах с неказахским языком обучения;</a:t>
            </a:r>
          </a:p>
          <a:p>
            <a:pPr marL="31115">
              <a:spcAft>
                <a:spcPts val="0"/>
              </a:spcAft>
              <a:tabLst>
                <a:tab pos="203835" algn="l"/>
                <a:tab pos="204470" algn="l"/>
              </a:tabLst>
            </a:pPr>
            <a:r>
              <a:rPr lang="ru-RU" sz="1000" spc="-15" dirty="0">
                <a:latin typeface="Microsoft Sans Serif"/>
                <a:cs typeface="Microsoft Sans Serif"/>
              </a:rPr>
              <a:t>2) иностранному языку;</a:t>
            </a:r>
          </a:p>
          <a:p>
            <a:pPr marL="31115">
              <a:tabLst>
                <a:tab pos="203835" algn="l"/>
                <a:tab pos="204470" algn="l"/>
              </a:tabLst>
            </a:pPr>
            <a:r>
              <a:rPr lang="ru-RU" sz="1000" spc="-15" dirty="0">
                <a:latin typeface="Microsoft Sans Serif"/>
                <a:cs typeface="Microsoft Sans Serif"/>
              </a:rPr>
              <a:t>3) цифровой грамотности (кроме 1 класса).</a:t>
            </a:r>
          </a:p>
          <a:p>
            <a:pPr marL="203835" indent="-172720">
              <a:buChar char="-"/>
              <a:tabLst>
                <a:tab pos="203835" algn="l"/>
                <a:tab pos="204470" algn="l"/>
              </a:tabLst>
            </a:pPr>
            <a:endParaRPr lang="ru-RU" sz="1000" spc="-15" dirty="0">
              <a:latin typeface="Microsoft Sans Serif"/>
              <a:cs typeface="Microsoft Sans Serif"/>
            </a:endParaRPr>
          </a:p>
          <a:p>
            <a:pPr marL="31115">
              <a:tabLst>
                <a:tab pos="203835" algn="l"/>
                <a:tab pos="204470" algn="l"/>
              </a:tabLst>
            </a:pPr>
            <a:r>
              <a:rPr lang="kk-KZ" sz="1000" b="1" spc="-15" dirty="0">
                <a:latin typeface="Microsoft Sans Serif"/>
                <a:cs typeface="Microsoft Sans Serif"/>
              </a:rPr>
              <a:t>в основной школе</a:t>
            </a:r>
            <a:r>
              <a:rPr lang="ru-RU" sz="1000" b="1" spc="-15" dirty="0">
                <a:latin typeface="Microsoft Sans Serif"/>
                <a:cs typeface="Microsoft Sans Serif"/>
              </a:rPr>
              <a:t> по:</a:t>
            </a:r>
          </a:p>
          <a:p>
            <a:pPr marL="31115">
              <a:tabLst>
                <a:tab pos="203835" algn="l"/>
                <a:tab pos="204470" algn="l"/>
              </a:tabLst>
            </a:pPr>
            <a:r>
              <a:rPr lang="ru-RU" sz="1000" spc="-15" dirty="0">
                <a:latin typeface="Microsoft Sans Serif"/>
                <a:cs typeface="Microsoft Sans Serif"/>
              </a:rPr>
              <a:t>1) казахскому языку и литературе – в классах с неказахским языком обучения;</a:t>
            </a:r>
          </a:p>
          <a:p>
            <a:pPr marL="31115">
              <a:tabLst>
                <a:tab pos="203835" algn="l"/>
                <a:tab pos="204470" algn="l"/>
              </a:tabLst>
            </a:pPr>
            <a:r>
              <a:rPr lang="ru-RU" sz="1000" spc="-15" dirty="0">
                <a:latin typeface="Microsoft Sans Serif"/>
                <a:cs typeface="Microsoft Sans Serif"/>
              </a:rPr>
              <a:t>2) иностранному языку;</a:t>
            </a:r>
          </a:p>
          <a:p>
            <a:pPr marL="31115">
              <a:tabLst>
                <a:tab pos="203835" algn="l"/>
                <a:tab pos="204470" algn="l"/>
              </a:tabLst>
            </a:pPr>
            <a:r>
              <a:rPr lang="ru-RU" sz="1000" spc="-15" dirty="0">
                <a:latin typeface="Microsoft Sans Serif"/>
                <a:cs typeface="Microsoft Sans Serif"/>
              </a:rPr>
              <a:t>3) художественному труду;</a:t>
            </a:r>
          </a:p>
          <a:p>
            <a:pPr marL="31115">
              <a:tabLst>
                <a:tab pos="203835" algn="l"/>
                <a:tab pos="204470" algn="l"/>
              </a:tabLst>
            </a:pPr>
            <a:r>
              <a:rPr lang="ru-RU" sz="1000" spc="-15" dirty="0">
                <a:latin typeface="Microsoft Sans Serif"/>
                <a:cs typeface="Microsoft Sans Serif"/>
              </a:rPr>
              <a:t>4) информатике.</a:t>
            </a:r>
          </a:p>
          <a:p>
            <a:pPr marL="203835" indent="-172720">
              <a:buChar char="-"/>
              <a:tabLst>
                <a:tab pos="203835" algn="l"/>
                <a:tab pos="204470" algn="l"/>
              </a:tabLst>
            </a:pPr>
            <a:endParaRPr lang="ru-RU" sz="1000" spc="-15" dirty="0">
              <a:latin typeface="Microsoft Sans Serif"/>
              <a:cs typeface="Microsoft Sans Serif"/>
            </a:endParaRPr>
          </a:p>
          <a:p>
            <a:pPr marL="31115">
              <a:tabLst>
                <a:tab pos="203835" algn="l"/>
                <a:tab pos="204470" algn="l"/>
              </a:tabLst>
            </a:pPr>
            <a:r>
              <a:rPr lang="kk-KZ" sz="1000" b="1" spc="-15" dirty="0">
                <a:latin typeface="Microsoft Sans Serif"/>
                <a:cs typeface="Microsoft Sans Serif"/>
              </a:rPr>
              <a:t>в средней школе по:</a:t>
            </a:r>
            <a:endParaRPr lang="ru-RU" sz="1000" b="1" spc="-15" dirty="0">
              <a:latin typeface="Microsoft Sans Serif"/>
              <a:cs typeface="Microsoft Sans Serif"/>
            </a:endParaRPr>
          </a:p>
          <a:p>
            <a:pPr marL="31115">
              <a:tabLst>
                <a:tab pos="203835" algn="l"/>
                <a:tab pos="204470" algn="l"/>
              </a:tabLst>
            </a:pPr>
            <a:r>
              <a:rPr lang="kk-KZ" sz="1000" spc="-15" dirty="0">
                <a:latin typeface="Microsoft Sans Serif"/>
                <a:cs typeface="Microsoft Sans Serif"/>
              </a:rPr>
              <a:t>1) казахскому языку и литературе – в классах с неказахским языком обучения;</a:t>
            </a:r>
            <a:endParaRPr lang="ru-RU" sz="1000" spc="-15" dirty="0">
              <a:latin typeface="Microsoft Sans Serif"/>
              <a:cs typeface="Microsoft Sans Serif"/>
            </a:endParaRPr>
          </a:p>
          <a:p>
            <a:pPr marL="31115">
              <a:tabLst>
                <a:tab pos="203835" algn="l"/>
                <a:tab pos="204470" algn="l"/>
              </a:tabLst>
            </a:pPr>
            <a:r>
              <a:rPr lang="kk-KZ" sz="1000" spc="-15" dirty="0">
                <a:latin typeface="Microsoft Sans Serif"/>
                <a:cs typeface="Microsoft Sans Serif"/>
              </a:rPr>
              <a:t>3) иностранному языку;</a:t>
            </a:r>
            <a:endParaRPr lang="ru-RU" sz="1000" spc="-15" dirty="0">
              <a:latin typeface="Microsoft Sans Serif"/>
              <a:cs typeface="Microsoft Sans Serif"/>
            </a:endParaRPr>
          </a:p>
          <a:p>
            <a:pPr marL="31115">
              <a:tabLst>
                <a:tab pos="203835" algn="l"/>
                <a:tab pos="204470" algn="l"/>
              </a:tabLst>
            </a:pPr>
            <a:r>
              <a:rPr lang="kk-KZ" sz="1000" spc="-15" dirty="0">
                <a:latin typeface="Microsoft Sans Serif"/>
                <a:cs typeface="Microsoft Sans Serif"/>
              </a:rPr>
              <a:t>4) информатике.</a:t>
            </a:r>
          </a:p>
          <a:p>
            <a:pPr marL="31115">
              <a:tabLst>
                <a:tab pos="203835" algn="l"/>
                <a:tab pos="204470" algn="l"/>
              </a:tabLst>
            </a:pPr>
            <a:endParaRPr lang="kk-KZ" sz="1000" spc="-15" dirty="0">
              <a:latin typeface="Microsoft Sans Serif"/>
              <a:cs typeface="Microsoft Sans Serif"/>
            </a:endParaRPr>
          </a:p>
          <a:p>
            <a:pPr marL="31115">
              <a:tabLst>
                <a:tab pos="203835" algn="l"/>
                <a:tab pos="204470" algn="l"/>
              </a:tabLst>
            </a:pPr>
            <a:endParaRPr lang="kk-KZ" sz="1000" spc="-15" dirty="0">
              <a:latin typeface="Microsoft Sans Serif"/>
              <a:cs typeface="Microsoft Sans Serif"/>
            </a:endParaRPr>
          </a:p>
          <a:p>
            <a:pPr marL="31115">
              <a:tabLst>
                <a:tab pos="203835" algn="l"/>
                <a:tab pos="204470" algn="l"/>
              </a:tabLst>
            </a:pPr>
            <a:endParaRPr lang="kk-KZ" sz="1000" spc="-15" dirty="0">
              <a:latin typeface="Microsoft Sans Serif"/>
              <a:cs typeface="Microsoft Sans Serif"/>
            </a:endParaRPr>
          </a:p>
          <a:p>
            <a:pPr marL="31115">
              <a:tabLst>
                <a:tab pos="203835" algn="l"/>
                <a:tab pos="204470" algn="l"/>
              </a:tabLst>
            </a:pPr>
            <a:endParaRPr lang="ru-RU" sz="1000" spc="-15" dirty="0">
              <a:latin typeface="Microsoft Sans Serif"/>
              <a:cs typeface="Microsoft Sans Serif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09684" y="609320"/>
            <a:ext cx="17209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8745" algn="ctr"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ДЕЛЕНИЕ КЛАССА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4544" y="4399695"/>
            <a:ext cx="830580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203835" algn="l"/>
                <a:tab pos="204470" algn="l"/>
              </a:tabLst>
            </a:pPr>
            <a:r>
              <a:rPr lang="kk-KZ" sz="1000" spc="-5" dirty="0">
                <a:latin typeface="Microsoft Sans Serif"/>
                <a:cs typeface="Microsoft Sans Serif"/>
              </a:rPr>
              <a:t>Деление класса на две группы допустимо по решению Местных исполнительных органов в организациях образования при наполнении класса в 24 и более обучающихся </a:t>
            </a:r>
            <a:r>
              <a:rPr lang="kk-KZ" sz="1000" b="1" spc="-5" dirty="0">
                <a:latin typeface="Microsoft Sans Serif"/>
                <a:cs typeface="Microsoft Sans Serif"/>
              </a:rPr>
              <a:t>по русскому языку и литературе </a:t>
            </a:r>
            <a:r>
              <a:rPr lang="kk-KZ" sz="1000" spc="-5" dirty="0">
                <a:latin typeface="Microsoft Sans Serif"/>
                <a:cs typeface="Microsoft Sans Serif"/>
              </a:rPr>
              <a:t>– во всех классах с нерусским языком обучения</a:t>
            </a:r>
            <a:endParaRPr lang="ru-RU" sz="1000" spc="-5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40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99464"/>
              </p:ext>
            </p:extLst>
          </p:nvPr>
        </p:nvGraphicFramePr>
        <p:xfrm>
          <a:off x="323073" y="514349"/>
          <a:ext cx="8527011" cy="40718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8111">
                  <a:extLst>
                    <a:ext uri="{9D8B030D-6E8A-4147-A177-3AD203B41FA5}">
                      <a16:colId xmlns:a16="http://schemas.microsoft.com/office/drawing/2014/main" val="1473930759"/>
                    </a:ext>
                  </a:extLst>
                </a:gridCol>
                <a:gridCol w="1292630">
                  <a:extLst>
                    <a:ext uri="{9D8B030D-6E8A-4147-A177-3AD203B41FA5}">
                      <a16:colId xmlns:a16="http://schemas.microsoft.com/office/drawing/2014/main" val="1170812134"/>
                    </a:ext>
                  </a:extLst>
                </a:gridCol>
                <a:gridCol w="380185">
                  <a:extLst>
                    <a:ext uri="{9D8B030D-6E8A-4147-A177-3AD203B41FA5}">
                      <a16:colId xmlns:a16="http://schemas.microsoft.com/office/drawing/2014/main" val="2965342909"/>
                    </a:ext>
                  </a:extLst>
                </a:gridCol>
                <a:gridCol w="38018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0185">
                  <a:extLst>
                    <a:ext uri="{9D8B030D-6E8A-4147-A177-3AD203B41FA5}">
                      <a16:colId xmlns:a16="http://schemas.microsoft.com/office/drawing/2014/main" val="3178577822"/>
                    </a:ext>
                  </a:extLst>
                </a:gridCol>
                <a:gridCol w="380185">
                  <a:extLst>
                    <a:ext uri="{9D8B030D-6E8A-4147-A177-3AD203B41FA5}">
                      <a16:colId xmlns:a16="http://schemas.microsoft.com/office/drawing/2014/main" val="1521152917"/>
                    </a:ext>
                  </a:extLst>
                </a:gridCol>
                <a:gridCol w="608297">
                  <a:extLst>
                    <a:ext uri="{9D8B030D-6E8A-4147-A177-3AD203B41FA5}">
                      <a16:colId xmlns:a16="http://schemas.microsoft.com/office/drawing/2014/main" val="2818617615"/>
                    </a:ext>
                  </a:extLst>
                </a:gridCol>
                <a:gridCol w="608297">
                  <a:extLst>
                    <a:ext uri="{9D8B030D-6E8A-4147-A177-3AD203B41FA5}">
                      <a16:colId xmlns:a16="http://schemas.microsoft.com/office/drawing/2014/main" val="3014837120"/>
                    </a:ext>
                  </a:extLst>
                </a:gridCol>
                <a:gridCol w="1444704">
                  <a:extLst>
                    <a:ext uri="{9D8B030D-6E8A-4147-A177-3AD203B41FA5}">
                      <a16:colId xmlns:a16="http://schemas.microsoft.com/office/drawing/2014/main" val="122627991"/>
                    </a:ext>
                  </a:extLst>
                </a:gridCol>
                <a:gridCol w="456222">
                  <a:extLst>
                    <a:ext uri="{9D8B030D-6E8A-4147-A177-3AD203B41FA5}">
                      <a16:colId xmlns:a16="http://schemas.microsoft.com/office/drawing/2014/main" val="2171979024"/>
                    </a:ext>
                  </a:extLst>
                </a:gridCol>
                <a:gridCol w="37089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8624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99419">
                  <a:extLst>
                    <a:ext uri="{9D8B030D-6E8A-4147-A177-3AD203B41FA5}">
                      <a16:colId xmlns:a16="http://schemas.microsoft.com/office/drawing/2014/main" val="3653736388"/>
                    </a:ext>
                  </a:extLst>
                </a:gridCol>
                <a:gridCol w="520982">
                  <a:extLst>
                    <a:ext uri="{9D8B030D-6E8A-4147-A177-3AD203B41FA5}">
                      <a16:colId xmlns:a16="http://schemas.microsoft.com/office/drawing/2014/main" val="3081239978"/>
                    </a:ext>
                  </a:extLst>
                </a:gridCol>
                <a:gridCol w="590463">
                  <a:extLst>
                    <a:ext uri="{9D8B030D-6E8A-4147-A177-3AD203B41FA5}">
                      <a16:colId xmlns:a16="http://schemas.microsoft.com/office/drawing/2014/main" val="301508786"/>
                    </a:ext>
                  </a:extLst>
                </a:gridCol>
              </a:tblGrid>
              <a:tr h="127383">
                <a:tc rowSpan="3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en-US" sz="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УЧЕБНЫЕ ПРЕДМЕТЫ</a:t>
                      </a: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2022-2023 учебный год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703" marR="25703" marT="15422" marB="1542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 сокращенной нагрузкой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703" marR="25703" marT="15422" marB="1542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520687"/>
                  </a:ext>
                </a:extLst>
              </a:tr>
              <a:tr h="223458">
                <a:tc vMerge="1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703" marR="25703" marT="15422" marB="1542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703" marR="25703" marT="15422" marB="1542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  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7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бщая</a:t>
                      </a:r>
                      <a:r>
                        <a:rPr lang="ru-RU" sz="7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нагрузка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УЧЕБНЫЕ ПРЕДМЕТЫ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7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лассы  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7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бщая</a:t>
                      </a:r>
                      <a:r>
                        <a:rPr lang="ru-RU" sz="7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нагрузка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17575"/>
                  </a:ext>
                </a:extLst>
              </a:tr>
              <a:tr h="321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b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недельная</a:t>
                      </a:r>
                      <a:endParaRPr lang="en-US" sz="7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годовая</a:t>
                      </a:r>
                      <a:endParaRPr lang="en-US" sz="7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703" marR="25703" marT="15422" marB="1542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недельная</a:t>
                      </a:r>
                      <a:endParaRPr lang="en-US" sz="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годовая</a:t>
                      </a:r>
                      <a:endParaRPr lang="en-US" sz="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672818"/>
                  </a:ext>
                </a:extLst>
              </a:tr>
              <a:tr h="163814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Букварь, </a:t>
                      </a:r>
                      <a:r>
                        <a:rPr lang="kk-KZ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Обуч.грамоте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Букварь, </a:t>
                      </a:r>
                      <a:r>
                        <a:rPr lang="kk-KZ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Обуч.грамоте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16812"/>
                  </a:ext>
                </a:extLst>
              </a:tr>
              <a:tr h="17004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</a:t>
                      </a:r>
                      <a:r>
                        <a:rPr lang="ru-RU" sz="7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язык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</a:t>
                      </a:r>
                      <a:r>
                        <a:rPr lang="ru-RU" sz="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язык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584671"/>
                  </a:ext>
                </a:extLst>
              </a:tr>
              <a:tr h="163814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Литературное чтение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Литературное чтение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01908"/>
                  </a:ext>
                </a:extLst>
              </a:tr>
              <a:tr h="17004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Казахский язык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Казахский язык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528214"/>
                  </a:ext>
                </a:extLst>
              </a:tr>
              <a:tr h="17004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870704"/>
                  </a:ext>
                </a:extLst>
              </a:tr>
              <a:tr h="17004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663443"/>
                  </a:ext>
                </a:extLst>
              </a:tr>
              <a:tr h="21302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</a:t>
                      </a:r>
                      <a:r>
                        <a:rPr lang="kk-KZ" sz="7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грамотность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</a:t>
                      </a:r>
                      <a:r>
                        <a:rPr lang="kk-KZ" sz="8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грамотность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76000"/>
                  </a:ext>
                </a:extLst>
              </a:tr>
              <a:tr h="14233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Естествознание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Естествознание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spc="1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506331"/>
                  </a:ext>
                </a:extLst>
              </a:tr>
              <a:tr h="14233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Познание мира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Познание мира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673247"/>
                  </a:ext>
                </a:extLst>
              </a:tr>
              <a:tr h="17004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Художественный труд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Художественный труд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11188"/>
                  </a:ext>
                </a:extLst>
              </a:tr>
              <a:tr h="18464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k-KZ" sz="7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Трудовое</a:t>
                      </a:r>
                      <a:r>
                        <a:rPr lang="kk-KZ" sz="700" b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обучение</a:t>
                      </a:r>
                      <a:endParaRPr lang="en-US" sz="7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k-KZ" sz="8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Трудовое</a:t>
                      </a:r>
                      <a:r>
                        <a:rPr lang="kk-KZ" sz="800" b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обучение</a:t>
                      </a:r>
                      <a:endParaRPr lang="en-US" sz="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564917"/>
                  </a:ext>
                </a:extLst>
              </a:tr>
              <a:tr h="17004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b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Изобразительное</a:t>
                      </a:r>
                      <a:r>
                        <a:rPr lang="kk-KZ" sz="700" b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искусство</a:t>
                      </a:r>
                      <a:endParaRPr lang="en-US" sz="7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b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Изобразительное</a:t>
                      </a:r>
                      <a:r>
                        <a:rPr lang="kk-KZ" sz="800" b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искусство</a:t>
                      </a:r>
                      <a:endParaRPr lang="en-US" sz="8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64237"/>
                  </a:ext>
                </a:extLst>
              </a:tr>
              <a:tr h="14233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Музыка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Музыка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948500"/>
                  </a:ext>
                </a:extLst>
              </a:tr>
              <a:tr h="22345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429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49114"/>
                  </a:ext>
                </a:extLst>
              </a:tr>
              <a:tr h="163814">
                <a:tc gridSpan="2"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Инвар.</a:t>
                      </a:r>
                      <a:r>
                        <a:rPr lang="ru-RU" sz="7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учебная нагрузка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b="1" spc="1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b="1" spc="1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97,5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3489,5</a:t>
                      </a:r>
                      <a:endParaRPr lang="en-US" sz="800" b="1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Инвар.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учебная нагрузка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3202,5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108681"/>
                  </a:ext>
                </a:extLst>
              </a:tr>
              <a:tr h="298032">
                <a:tc gridSpan="2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Индивид. и групповые занятия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культура: спортивные игры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869498"/>
                  </a:ext>
                </a:extLst>
              </a:tr>
              <a:tr h="163814">
                <a:tc gridSpan="2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Вариативный компонент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Вариативная учебная нагрузка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220156"/>
                  </a:ext>
                </a:extLst>
              </a:tr>
              <a:tr h="298032">
                <a:tc grid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spc="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учебная нагрузка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77" marR="19277" marT="11567" marB="1156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b="1" spc="1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b="1" spc="1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97,5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3489,5</a:t>
                      </a:r>
                      <a:endParaRPr lang="en-US" sz="800" b="1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277" marR="19277" marT="11567" marB="115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учебная нагрузка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3345,5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52736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072" y="23083"/>
            <a:ext cx="8527014" cy="2462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классов с русским языком обучения 1-4 класс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flipV="1">
            <a:off x="4354182" y="4448111"/>
            <a:ext cx="2503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AutoNum type="arabicParenR"/>
            </a:pPr>
            <a:endParaRPr lang="kk-KZ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1185182" y="28575"/>
            <a:ext cx="6901544" cy="2539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Типовой учебный план основного среднего образования для классов с русским языком обучения </a:t>
            </a:r>
          </a:p>
        </p:txBody>
      </p:sp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844304"/>
              </p:ext>
            </p:extLst>
          </p:nvPr>
        </p:nvGraphicFramePr>
        <p:xfrm>
          <a:off x="122928" y="320043"/>
          <a:ext cx="8758748" cy="45001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7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631">
                  <a:extLst>
                    <a:ext uri="{9D8B030D-6E8A-4147-A177-3AD203B41FA5}">
                      <a16:colId xmlns:a16="http://schemas.microsoft.com/office/drawing/2014/main" val="2312618550"/>
                    </a:ext>
                  </a:extLst>
                </a:gridCol>
                <a:gridCol w="266952">
                  <a:extLst>
                    <a:ext uri="{9D8B030D-6E8A-4147-A177-3AD203B41FA5}">
                      <a16:colId xmlns:a16="http://schemas.microsoft.com/office/drawing/2014/main" val="1896618443"/>
                    </a:ext>
                  </a:extLst>
                </a:gridCol>
                <a:gridCol w="416447">
                  <a:extLst>
                    <a:ext uri="{9D8B030D-6E8A-4147-A177-3AD203B41FA5}">
                      <a16:colId xmlns:a16="http://schemas.microsoft.com/office/drawing/2014/main" val="4119947004"/>
                    </a:ext>
                  </a:extLst>
                </a:gridCol>
                <a:gridCol w="384412">
                  <a:extLst>
                    <a:ext uri="{9D8B030D-6E8A-4147-A177-3AD203B41FA5}">
                      <a16:colId xmlns:a16="http://schemas.microsoft.com/office/drawing/2014/main" val="1158650750"/>
                    </a:ext>
                  </a:extLst>
                </a:gridCol>
                <a:gridCol w="341699">
                  <a:extLst>
                    <a:ext uri="{9D8B030D-6E8A-4147-A177-3AD203B41FA5}">
                      <a16:colId xmlns:a16="http://schemas.microsoft.com/office/drawing/2014/main" val="1614533847"/>
                    </a:ext>
                  </a:extLst>
                </a:gridCol>
                <a:gridCol w="470806">
                  <a:extLst>
                    <a:ext uri="{9D8B030D-6E8A-4147-A177-3AD203B41FA5}">
                      <a16:colId xmlns:a16="http://schemas.microsoft.com/office/drawing/2014/main" val="30771489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55045289"/>
                    </a:ext>
                  </a:extLst>
                </a:gridCol>
                <a:gridCol w="1250113">
                  <a:extLst>
                    <a:ext uri="{9D8B030D-6E8A-4147-A177-3AD203B41FA5}">
                      <a16:colId xmlns:a16="http://schemas.microsoft.com/office/drawing/2014/main" val="1665882873"/>
                    </a:ext>
                  </a:extLst>
                </a:gridCol>
                <a:gridCol w="801733">
                  <a:extLst>
                    <a:ext uri="{9D8B030D-6E8A-4147-A177-3AD203B41FA5}">
                      <a16:colId xmlns:a16="http://schemas.microsoft.com/office/drawing/2014/main" val="1295927439"/>
                    </a:ext>
                  </a:extLst>
                </a:gridCol>
                <a:gridCol w="439805">
                  <a:extLst>
                    <a:ext uri="{9D8B030D-6E8A-4147-A177-3AD203B41FA5}">
                      <a16:colId xmlns:a16="http://schemas.microsoft.com/office/drawing/2014/main" val="1613042007"/>
                    </a:ext>
                  </a:extLst>
                </a:gridCol>
                <a:gridCol w="439805">
                  <a:extLst>
                    <a:ext uri="{9D8B030D-6E8A-4147-A177-3AD203B41FA5}">
                      <a16:colId xmlns:a16="http://schemas.microsoft.com/office/drawing/2014/main" val="1745168845"/>
                    </a:ext>
                  </a:extLst>
                </a:gridCol>
                <a:gridCol w="439805">
                  <a:extLst>
                    <a:ext uri="{9D8B030D-6E8A-4147-A177-3AD203B41FA5}">
                      <a16:colId xmlns:a16="http://schemas.microsoft.com/office/drawing/2014/main" val="2258522988"/>
                    </a:ext>
                  </a:extLst>
                </a:gridCol>
                <a:gridCol w="362539">
                  <a:extLst>
                    <a:ext uri="{9D8B030D-6E8A-4147-A177-3AD203B41FA5}">
                      <a16:colId xmlns:a16="http://schemas.microsoft.com/office/drawing/2014/main" val="701435851"/>
                    </a:ext>
                  </a:extLst>
                </a:gridCol>
                <a:gridCol w="517071">
                  <a:extLst>
                    <a:ext uri="{9D8B030D-6E8A-4147-A177-3AD203B41FA5}">
                      <a16:colId xmlns:a16="http://schemas.microsoft.com/office/drawing/2014/main" val="2742199839"/>
                    </a:ext>
                  </a:extLst>
                </a:gridCol>
                <a:gridCol w="439805">
                  <a:extLst>
                    <a:ext uri="{9D8B030D-6E8A-4147-A177-3AD203B41FA5}">
                      <a16:colId xmlns:a16="http://schemas.microsoft.com/office/drawing/2014/main" val="1774344722"/>
                    </a:ext>
                  </a:extLst>
                </a:gridCol>
              </a:tblGrid>
              <a:tr h="11109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1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2022-2023</a:t>
                      </a:r>
                      <a:r>
                        <a:rPr lang="ru-RU" sz="900" b="1" spc="1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учебный год</a:t>
                      </a:r>
                      <a:endParaRPr lang="ru-RU" sz="900" b="1" spc="1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spc="10" dirty="0">
                        <a:effectLst/>
                      </a:endParaRPr>
                    </a:p>
                  </a:txBody>
                  <a:tcPr marL="21841" marR="21841" marT="13104" marB="1310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spc="1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1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сокращением учебной нагрузки</a:t>
                      </a:r>
                      <a:endParaRPr lang="ru-RU" sz="900" b="1" spc="1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spc="10" dirty="0">
                        <a:effectLst/>
                      </a:endParaRPr>
                    </a:p>
                  </a:txBody>
                  <a:tcPr marL="21841" marR="21841" marT="13104" marB="1310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984271"/>
                  </a:ext>
                </a:extLst>
              </a:tr>
              <a:tr h="15941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области и учебные предметы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1" marR="21841" marT="13104" marB="13104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часов в неделю по классам</a:t>
                      </a: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1841" marR="21841" marT="13104" marB="1310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1841" marR="21841" marT="13104" marB="1310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1841" marR="21841" marT="13104" marB="1310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1841" marR="21841" marT="13104" marB="1310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Нагрузка, часы</a:t>
                      </a: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1841" marR="21841" marT="13104" marB="1310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области и учебные предметы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часов в неделю по классам</a:t>
                      </a: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1841" marR="21841" marT="13104" marB="1310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1841" marR="21841" marT="13104" marB="1310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1841" marR="21841" marT="13104" marB="1310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1841" marR="21841" marT="13104" marB="1310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Нагрузка, часы</a:t>
                      </a: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1841" marR="21841" marT="13104" marB="1310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7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Инвариантный компонент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1" marR="21841" marT="13104" marB="13104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недельная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годовая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Инвариантный компонент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недельная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годовая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41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Русская литература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Русская литература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155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Казахский язык и литература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Казахский язык и литература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Иностранный язык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Иностранный язык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Алгебра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Алгебра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Геометрия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Геометрия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Информатика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Информатика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Естествознание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Естествознание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Физика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Физика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Химия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Химия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Биология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Биология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География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География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История Казахстана</a:t>
                      </a:r>
                      <a:endParaRPr lang="ru-RU" sz="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История Казахстана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Всемирная история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Всемирная история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Основы права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Основы права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Музыка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Музыка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Художественный труд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Художественный труд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Физическая культура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Физическая культура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4664">
                <a:tc gridSpan="2"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Инвариантная учебная нагрузка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5652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2182">
                <a:tc gridSpan="2"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Глобальные </a:t>
                      </a:r>
                      <a:r>
                        <a:rPr lang="ru-RU" sz="600" spc="1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Глобальные компетенции 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5644">
                <a:tc gridSpan="2"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 предмета по выбору из инвариантного компонента*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415817"/>
                  </a:ext>
                </a:extLst>
              </a:tr>
              <a:tr h="140684">
                <a:tc gridSpan="2"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Элективные курсы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Элективные курсы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5644">
                <a:tc gridSpan="2"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spc="1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</a:t>
                      </a:r>
                      <a:r>
                        <a:rPr lang="ru-RU" sz="600" spc="1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 групповая работа</a:t>
                      </a: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kern="1200" spc="1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kern="1200" spc="1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kern="1200" spc="1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kern="1200" spc="1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kern="1200" spc="1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kern="1200" spc="1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kern="1200" spc="1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культура: спортивные игры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487346"/>
                  </a:ext>
                </a:extLst>
              </a:tr>
              <a:tr h="195644">
                <a:tc gridSpan="2"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Вариативная учебная нагрузка</a:t>
                      </a:r>
                      <a:endParaRPr lang="ru-RU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Вариативная учебная нагрузка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8250">
                <a:tc gridSpan="2"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максимальной учебной нагрузки</a:t>
                      </a:r>
                      <a:endParaRPr lang="ru-RU" sz="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6381" marR="16381" marT="9828" marB="982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5760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21431" marB="2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учебная нагрузка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5436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6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b="29663"/>
          <a:stretch/>
        </p:blipFill>
        <p:spPr>
          <a:xfrm>
            <a:off x="8335" y="457200"/>
            <a:ext cx="9144000" cy="4287441"/>
          </a:xfrm>
          <a:prstGeom prst="rect">
            <a:avLst/>
          </a:prstGeom>
          <a:solidFill>
            <a:schemeClr val="bg1">
              <a:alpha val="9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82" y="375047"/>
            <a:ext cx="9152335" cy="4376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00025" algn="just">
              <a:lnSpc>
                <a:spcPct val="107000"/>
              </a:lnSpc>
              <a:defRPr/>
            </a:pPr>
            <a:endParaRPr lang="kk-KZ" sz="13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00025" algn="just">
              <a:lnSpc>
                <a:spcPct val="107000"/>
              </a:lnSpc>
              <a:defRPr/>
            </a:pPr>
            <a:endParaRPr lang="kk-KZ" sz="13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00025" algn="just">
              <a:lnSpc>
                <a:spcPct val="107000"/>
              </a:lnSpc>
              <a:defRPr/>
            </a:pPr>
            <a:endParaRPr lang="kk-KZ" sz="13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00025" algn="just">
              <a:lnSpc>
                <a:spcPct val="107000"/>
              </a:lnSpc>
              <a:defRPr/>
            </a:pPr>
            <a:endParaRPr lang="kk-KZ" sz="13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00025" algn="just">
              <a:lnSpc>
                <a:spcPct val="107000"/>
              </a:lnSpc>
              <a:defRPr/>
            </a:pPr>
            <a:endParaRPr lang="kk-KZ" sz="13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00025" algn="just">
              <a:lnSpc>
                <a:spcPct val="107000"/>
              </a:lnSpc>
              <a:defRPr/>
            </a:pPr>
            <a:endParaRPr lang="kk-KZ" sz="13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00025" algn="just">
              <a:lnSpc>
                <a:spcPct val="107000"/>
              </a:lnSpc>
              <a:defRPr/>
            </a:pPr>
            <a:endParaRPr lang="kk-KZ" sz="13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00025" algn="just">
              <a:lnSpc>
                <a:spcPct val="107000"/>
              </a:lnSpc>
              <a:defRPr/>
            </a:pPr>
            <a:endParaRPr lang="kk-KZ" sz="900" b="1" dirty="0">
              <a:solidFill>
                <a:schemeClr val="bg1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indent="200025" algn="just">
              <a:lnSpc>
                <a:spcPct val="107000"/>
              </a:lnSpc>
              <a:defRPr/>
            </a:pPr>
            <a:endParaRPr lang="kk-KZ" sz="13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00025" algn="just">
              <a:lnSpc>
                <a:spcPct val="107000"/>
              </a:lnSpc>
              <a:defRPr/>
            </a:pPr>
            <a:endParaRPr lang="kk-KZ" sz="105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00025" algn="just">
              <a:lnSpc>
                <a:spcPct val="107000"/>
              </a:lnSpc>
              <a:defRPr/>
            </a:pPr>
            <a:endParaRPr lang="kk-KZ" sz="105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00025" algn="just">
              <a:lnSpc>
                <a:spcPct val="107000"/>
              </a:lnSpc>
              <a:defRPr/>
            </a:pPr>
            <a:r>
              <a:rPr lang="kk-KZ" sz="1050" i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</a:p>
          <a:p>
            <a:pPr indent="200025" algn="just">
              <a:lnSpc>
                <a:spcPct val="107000"/>
              </a:lnSpc>
              <a:defRPr/>
            </a:pPr>
            <a:endParaRPr lang="kk-KZ" sz="1050" i="1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00025" algn="r">
              <a:lnSpc>
                <a:spcPct val="107000"/>
              </a:lnSpc>
              <a:defRPr/>
            </a:pPr>
            <a:r>
              <a:rPr lang="kk-KZ" sz="1050" b="1" i="1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</a:p>
          <a:p>
            <a:pPr marL="31115" indent="-214313" algn="ctr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203835" algn="l"/>
                <a:tab pos="204470" algn="l"/>
              </a:tabLst>
              <a:defRPr/>
            </a:pPr>
            <a:r>
              <a:rPr lang="kk-KZ" sz="10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Объем учебной нагрузки:</a:t>
            </a:r>
          </a:p>
          <a:p>
            <a:pPr marL="31115" indent="200025" algn="ctr">
              <a:lnSpc>
                <a:spcPct val="107000"/>
              </a:lnSpc>
              <a:tabLst>
                <a:tab pos="203835" algn="l"/>
                <a:tab pos="204470" algn="l"/>
              </a:tabLst>
              <a:defRPr/>
            </a:pPr>
            <a:r>
              <a:rPr lang="kk-KZ" sz="10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                    </a:t>
            </a:r>
            <a:r>
              <a:rPr lang="kk-KZ" sz="1000" spc="-15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 с </a:t>
            </a:r>
            <a:r>
              <a:rPr lang="kk-KZ" sz="10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5 по 8 классы </a:t>
            </a:r>
            <a:r>
              <a:rPr lang="kk-KZ" sz="1000" spc="-15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– по 0,5 часов в каждом класса - 18 часов в год </a:t>
            </a:r>
            <a:endParaRPr lang="kk-KZ" sz="1000" spc="-15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31115" indent="200025" algn="ctr">
              <a:lnSpc>
                <a:spcPct val="107000"/>
              </a:lnSpc>
              <a:tabLst>
                <a:tab pos="203835" algn="l"/>
                <a:tab pos="204470" algn="l"/>
              </a:tabLst>
              <a:defRPr/>
            </a:pPr>
            <a:r>
              <a:rPr lang="ru-RU" sz="10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               </a:t>
            </a:r>
            <a:r>
              <a:rPr lang="ru-RU" sz="1000" spc="-15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  с </a:t>
            </a:r>
            <a:r>
              <a:rPr lang="ru-RU" sz="10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9 по 11 классы </a:t>
            </a:r>
            <a:r>
              <a:rPr lang="ru-RU" sz="1000" spc="-15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– по 1часу в каждом классе - 36 часов в год </a:t>
            </a:r>
            <a:endParaRPr lang="ru-RU" sz="1000" spc="-15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31115" indent="200025" algn="ctr">
              <a:lnSpc>
                <a:spcPct val="107000"/>
              </a:lnSpc>
              <a:tabLst>
                <a:tab pos="203835" algn="l"/>
                <a:tab pos="204470" algn="l"/>
              </a:tabLst>
              <a:defRPr/>
            </a:pPr>
            <a:endParaRPr lang="kk-KZ" sz="1000" spc="-15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31115" algn="r">
              <a:lnSpc>
                <a:spcPct val="107000"/>
              </a:lnSpc>
              <a:tabLst>
                <a:tab pos="203835" algn="l"/>
                <a:tab pos="204470" algn="l"/>
              </a:tabLst>
              <a:defRPr/>
            </a:pPr>
            <a:r>
              <a:rPr lang="ru-RU" sz="10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        9 класс  - включен  курс  «Светскость и основы религиоведения»</a:t>
            </a:r>
          </a:p>
          <a:p>
            <a:pPr marL="31115" algn="r">
              <a:lnSpc>
                <a:spcPct val="107000"/>
              </a:lnSpc>
              <a:tabLst>
                <a:tab pos="203835" algn="l"/>
                <a:tab pos="204470" algn="l"/>
              </a:tabLst>
              <a:defRPr/>
            </a:pPr>
            <a:r>
              <a:rPr lang="ru-RU" sz="10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11 класс –  «Основы предпринимательства и финансовая грамотность»</a:t>
            </a:r>
          </a:p>
          <a:p>
            <a:pPr marL="31115" indent="202406" algn="r">
              <a:lnSpc>
                <a:spcPct val="107000"/>
              </a:lnSpc>
              <a:tabLst>
                <a:tab pos="203835" algn="l"/>
                <a:tab pos="204470" algn="l"/>
              </a:tabLst>
              <a:defRPr/>
            </a:pPr>
            <a:endParaRPr lang="ru-RU" sz="1000" spc="-15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31115" indent="-214313" algn="r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203835" algn="l"/>
                <a:tab pos="204470" algn="l"/>
              </a:tabLst>
              <a:defRPr/>
            </a:pPr>
            <a:r>
              <a:rPr lang="ru-RU" sz="10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Материалы включены в Инструктивно-методическое письмо </a:t>
            </a:r>
          </a:p>
          <a:p>
            <a:pPr marL="31115" algn="r">
              <a:lnSpc>
                <a:spcPct val="107000"/>
              </a:lnSpc>
              <a:tabLst>
                <a:tab pos="203835" algn="l"/>
                <a:tab pos="204470" algn="l"/>
              </a:tabLst>
              <a:defRPr/>
            </a:pPr>
            <a:r>
              <a:rPr lang="ru-RU" sz="10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«Об особенностях учебно-воспитательного процесса</a:t>
            </a:r>
          </a:p>
          <a:p>
            <a:pPr marL="31115" algn="r">
              <a:lnSpc>
                <a:spcPct val="107000"/>
              </a:lnSpc>
              <a:tabLst>
                <a:tab pos="203835" algn="l"/>
                <a:tab pos="204470" algn="l"/>
              </a:tabLst>
              <a:defRPr/>
            </a:pPr>
            <a:r>
              <a:rPr lang="ru-RU" sz="10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в организациях среднего образования РК в 2022-2023 учебном году</a:t>
            </a:r>
            <a:r>
              <a:rPr lang="ru-RU" sz="1050" dirty="0">
                <a:solidFill>
                  <a:srgbClr val="002060"/>
                </a:solidFill>
                <a:latin typeface="Montserrat" panose="00000500000000000000" pitchFamily="2" charset="-52"/>
              </a:rPr>
              <a:t>»</a:t>
            </a:r>
            <a:endParaRPr lang="ru-RU" sz="1050" i="1" dirty="0">
              <a:solidFill>
                <a:srgbClr val="002060"/>
              </a:solidFill>
              <a:latin typeface="Montserrat" panose="000005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02406" algn="r">
              <a:lnSpc>
                <a:spcPct val="107000"/>
              </a:lnSpc>
              <a:defRPr/>
            </a:pPr>
            <a:endParaRPr lang="kk-KZ" sz="1050" i="1" dirty="0">
              <a:solidFill>
                <a:schemeClr val="accent4">
                  <a:lumMod val="50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18663"/>
            <a:ext cx="9144000" cy="224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k-KZ" sz="1350">
              <a:solidFill>
                <a:prstClr val="white"/>
              </a:solidFill>
            </a:endParaRPr>
          </a:p>
        </p:txBody>
      </p:sp>
      <p:pic>
        <p:nvPicPr>
          <p:cNvPr id="10245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6" y="4919662"/>
            <a:ext cx="1727597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80210" y="672704"/>
            <a:ext cx="2603897" cy="259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1115" algn="ctr">
              <a:lnSpc>
                <a:spcPct val="120000"/>
              </a:lnSpc>
              <a:spcBef>
                <a:spcPct val="0"/>
              </a:spcBef>
              <a:tabLst>
                <a:tab pos="203835" algn="l"/>
                <a:tab pos="204470" algn="l"/>
              </a:tabLst>
              <a:defRPr/>
            </a:pPr>
            <a:r>
              <a:rPr lang="ru-RU" sz="1000" spc="-15" dirty="0">
                <a:latin typeface="Microsoft Sans Serif"/>
                <a:cs typeface="Microsoft Sans Serif"/>
              </a:rPr>
              <a:t>СТРУКТУРА  ПРОГРАММЫ </a:t>
            </a:r>
          </a:p>
        </p:txBody>
      </p:sp>
      <p:grpSp>
        <p:nvGrpSpPr>
          <p:cNvPr id="10247" name="Группа 40"/>
          <p:cNvGrpSpPr>
            <a:grpSpLocks/>
          </p:cNvGrpSpPr>
          <p:nvPr/>
        </p:nvGrpSpPr>
        <p:grpSpPr bwMode="auto">
          <a:xfrm>
            <a:off x="3792142" y="879873"/>
            <a:ext cx="2183606" cy="135731"/>
            <a:chOff x="1722826" y="2526194"/>
            <a:chExt cx="2292339" cy="192042"/>
          </a:xfrm>
        </p:grpSpPr>
        <p:cxnSp>
          <p:nvCxnSpPr>
            <p:cNvPr id="38" name="Прямая соединительная линия 37"/>
            <p:cNvCxnSpPr>
              <a:cxnSpLocks/>
            </p:cNvCxnSpPr>
            <p:nvPr/>
          </p:nvCxnSpPr>
          <p:spPr>
            <a:xfrm flipV="1">
              <a:off x="1722826" y="2694652"/>
              <a:ext cx="2292339" cy="10107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cxnSpLocks/>
            </p:cNvCxnSpPr>
            <p:nvPr/>
          </p:nvCxnSpPr>
          <p:spPr>
            <a:xfrm>
              <a:off x="4015165" y="2526194"/>
              <a:ext cx="0" cy="192042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8" name="Группа 43"/>
          <p:cNvGrpSpPr>
            <a:grpSpLocks/>
          </p:cNvGrpSpPr>
          <p:nvPr/>
        </p:nvGrpSpPr>
        <p:grpSpPr bwMode="auto">
          <a:xfrm>
            <a:off x="6898482" y="821531"/>
            <a:ext cx="1802606" cy="133350"/>
            <a:chOff x="1636990" y="2685028"/>
            <a:chExt cx="2242013" cy="206213"/>
          </a:xfrm>
        </p:grpSpPr>
        <p:cxnSp>
          <p:nvCxnSpPr>
            <p:cNvPr id="45" name="Прямая соединительная линия 44"/>
            <p:cNvCxnSpPr>
              <a:cxnSpLocks/>
            </p:cNvCxnSpPr>
            <p:nvPr/>
          </p:nvCxnSpPr>
          <p:spPr>
            <a:xfrm>
              <a:off x="1636990" y="2885718"/>
              <a:ext cx="2242013" cy="552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>
              <a:cxnSpLocks/>
            </p:cNvCxnSpPr>
            <p:nvPr/>
          </p:nvCxnSpPr>
          <p:spPr>
            <a:xfrm>
              <a:off x="3873080" y="2685028"/>
              <a:ext cx="2962" cy="1841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TextBox 46"/>
          <p:cNvSpPr txBox="1">
            <a:spLocks noChangeArrowheads="1"/>
          </p:cNvSpPr>
          <p:nvPr/>
        </p:nvSpPr>
        <p:spPr bwMode="auto">
          <a:xfrm>
            <a:off x="6850856" y="664369"/>
            <a:ext cx="1910954" cy="259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1115" algn="ctr">
              <a:lnSpc>
                <a:spcPct val="120000"/>
              </a:lnSpc>
              <a:spcBef>
                <a:spcPct val="0"/>
              </a:spcBef>
              <a:buFontTx/>
              <a:buNone/>
              <a:tabLst>
                <a:tab pos="203835" algn="l"/>
                <a:tab pos="204470" algn="l"/>
              </a:tabLst>
              <a:defRPr/>
            </a:pPr>
            <a:r>
              <a:rPr lang="ru-RU" altLang="ru-RU" sz="1000" spc="-15" dirty="0">
                <a:latin typeface="Microsoft Sans Serif"/>
                <a:cs typeface="Microsoft Sans Serif"/>
              </a:rPr>
              <a:t>СТРУКТУРА ГАЙДА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29000" y="1204913"/>
            <a:ext cx="3024188" cy="166314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indent="-257175" algn="just">
              <a:buFontTx/>
              <a:buAutoNum type="arabicPeriod"/>
              <a:tabLst>
                <a:tab pos="2219325" algn="l"/>
              </a:tabLst>
              <a:defRPr/>
            </a:pPr>
            <a:r>
              <a:rPr lang="ru-RU" sz="1000" spc="-15" dirty="0">
                <a:latin typeface="Microsoft Sans Serif"/>
                <a:cs typeface="Microsoft Sans Serif"/>
              </a:rPr>
              <a:t>ОБЩИЕ ПОЛОЖЕНИЯ </a:t>
            </a:r>
          </a:p>
          <a:p>
            <a:pPr algn="just">
              <a:tabLst>
                <a:tab pos="2219325" algn="l"/>
              </a:tabLst>
              <a:defRPr/>
            </a:pPr>
            <a:r>
              <a:rPr lang="ru-RU" sz="1000" spc="-15" dirty="0">
                <a:latin typeface="Microsoft Sans Serif"/>
                <a:cs typeface="Microsoft Sans Serif"/>
              </a:rPr>
              <a:t>       ЦЕЛЬ И ЗАДАЧИ КУРСА</a:t>
            </a:r>
          </a:p>
          <a:p>
            <a:pPr algn="just">
              <a:tabLst>
                <a:tab pos="2219325" algn="l"/>
              </a:tabLst>
              <a:defRPr/>
            </a:pPr>
            <a:endParaRPr lang="ru-RU" sz="1000" spc="-15" dirty="0">
              <a:latin typeface="Microsoft Sans Serif"/>
              <a:cs typeface="Microsoft Sans Serif"/>
            </a:endParaRPr>
          </a:p>
          <a:p>
            <a:pPr algn="just">
              <a:tabLst>
                <a:tab pos="2219325" algn="l"/>
              </a:tabLst>
              <a:defRPr/>
            </a:pPr>
            <a:r>
              <a:rPr lang="ru-RU" sz="1000" spc="-15" dirty="0">
                <a:latin typeface="Microsoft Sans Serif"/>
                <a:cs typeface="Microsoft Sans Serif"/>
              </a:rPr>
              <a:t>2.     СОДЕРЖАНИЕ  УЧЕБНОГО     </a:t>
            </a:r>
          </a:p>
          <a:p>
            <a:pPr algn="just">
              <a:tabLst>
                <a:tab pos="2219325" algn="l"/>
              </a:tabLst>
              <a:defRPr/>
            </a:pPr>
            <a:r>
              <a:rPr lang="ru-RU" sz="1000" spc="-15" dirty="0">
                <a:latin typeface="Microsoft Sans Serif"/>
                <a:cs typeface="Microsoft Sans Serif"/>
              </a:rPr>
              <a:t>        КУРСА</a:t>
            </a:r>
          </a:p>
          <a:p>
            <a:pPr algn="just">
              <a:tabLst>
                <a:tab pos="2219325" algn="l"/>
              </a:tabLst>
              <a:defRPr/>
            </a:pPr>
            <a:endParaRPr lang="ru-RU" sz="1000" spc="-15" dirty="0">
              <a:latin typeface="Microsoft Sans Serif"/>
              <a:cs typeface="Microsoft Sans Serif"/>
            </a:endParaRPr>
          </a:p>
          <a:p>
            <a:pPr algn="just">
              <a:tabLst>
                <a:tab pos="2219325" algn="l"/>
              </a:tabLst>
              <a:defRPr/>
            </a:pPr>
            <a:r>
              <a:rPr lang="ru-RU" sz="1000" spc="-15" dirty="0">
                <a:latin typeface="Microsoft Sans Serif"/>
                <a:cs typeface="Microsoft Sans Serif"/>
              </a:rPr>
              <a:t>3.     ТРЕБОВАНИЯ К УРОВНЮ   </a:t>
            </a:r>
          </a:p>
          <a:p>
            <a:pPr algn="just">
              <a:tabLst>
                <a:tab pos="2219325" algn="l"/>
              </a:tabLst>
              <a:defRPr/>
            </a:pPr>
            <a:r>
              <a:rPr lang="ru-RU" sz="1000" spc="-15" dirty="0">
                <a:latin typeface="Microsoft Sans Serif"/>
                <a:cs typeface="Microsoft Sans Serif"/>
              </a:rPr>
              <a:t>        ПОДГОТОВКИ  </a:t>
            </a:r>
          </a:p>
          <a:p>
            <a:pPr algn="just">
              <a:tabLst>
                <a:tab pos="2219325" algn="l"/>
              </a:tabLst>
              <a:defRPr/>
            </a:pPr>
            <a:r>
              <a:rPr lang="ru-RU" sz="1000" spc="-15" dirty="0">
                <a:latin typeface="Microsoft Sans Serif"/>
                <a:cs typeface="Microsoft Sans Serif"/>
              </a:rPr>
              <a:t>        ОБУЧАЮЩИХСЯ</a:t>
            </a:r>
          </a:p>
          <a:p>
            <a:pPr marL="257175" indent="-257175">
              <a:lnSpc>
                <a:spcPct val="120000"/>
              </a:lnSpc>
              <a:buFontTx/>
              <a:buAutoNum type="arabicPeriod"/>
              <a:tabLst>
                <a:tab pos="2219325" algn="l"/>
              </a:tabLst>
              <a:defRPr/>
            </a:pPr>
            <a:endParaRPr lang="ru-RU" sz="1050" dirty="0">
              <a:solidFill>
                <a:srgbClr val="00206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0116" y="1090613"/>
            <a:ext cx="2489597" cy="15440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just">
              <a:spcAft>
                <a:spcPts val="450"/>
              </a:spcAft>
              <a:tabLst>
                <a:tab pos="2219325" algn="l"/>
              </a:tabLst>
              <a:defRPr/>
            </a:pPr>
            <a:r>
              <a:rPr lang="ru-RU" sz="1000" spc="-15" dirty="0">
                <a:latin typeface="Microsoft Sans Serif"/>
                <a:cs typeface="Microsoft Sans Serif"/>
              </a:rPr>
              <a:t>ГЛОССАРИЙ </a:t>
            </a:r>
          </a:p>
          <a:p>
            <a:pPr indent="-257175" algn="just">
              <a:spcAft>
                <a:spcPts val="450"/>
              </a:spcAft>
              <a:buFontTx/>
              <a:buAutoNum type="arabicPeriod"/>
              <a:tabLst>
                <a:tab pos="2219325" algn="l"/>
              </a:tabLst>
              <a:defRPr/>
            </a:pPr>
            <a:r>
              <a:rPr lang="ru-RU" sz="1000" spc="-15" dirty="0">
                <a:latin typeface="Microsoft Sans Serif"/>
                <a:cs typeface="Microsoft Sans Serif"/>
              </a:rPr>
              <a:t>ЦЕЛЬ И ЗАДАЧИ ГАЙДА</a:t>
            </a:r>
          </a:p>
          <a:p>
            <a:pPr indent="-257175" algn="just">
              <a:spcAft>
                <a:spcPts val="450"/>
              </a:spcAft>
              <a:buFontTx/>
              <a:buAutoNum type="arabicPeriod"/>
              <a:tabLst>
                <a:tab pos="2219325" algn="l"/>
              </a:tabLst>
              <a:defRPr/>
            </a:pPr>
            <a:r>
              <a:rPr lang="ru-RU" sz="1000" spc="-15" dirty="0">
                <a:latin typeface="Microsoft Sans Serif"/>
                <a:cs typeface="Microsoft Sans Serif"/>
              </a:rPr>
              <a:t>СТРУКТУРА КУРСА </a:t>
            </a:r>
          </a:p>
          <a:p>
            <a:pPr indent="-257175" algn="just">
              <a:spcAft>
                <a:spcPts val="450"/>
              </a:spcAft>
              <a:buFontTx/>
              <a:buAutoNum type="arabicPeriod"/>
              <a:tabLst>
                <a:tab pos="2219325" algn="l"/>
              </a:tabLst>
              <a:defRPr/>
            </a:pPr>
            <a:r>
              <a:rPr lang="ru-RU" sz="1000" spc="-15" dirty="0">
                <a:latin typeface="Microsoft Sans Serif"/>
                <a:cs typeface="Microsoft Sans Serif"/>
              </a:rPr>
              <a:t>НАВЫКИ И КОМПЕТЕНЦИИ</a:t>
            </a:r>
            <a:br>
              <a:rPr lang="ru-RU" sz="1000" spc="-15" dirty="0">
                <a:latin typeface="Microsoft Sans Serif"/>
                <a:cs typeface="Microsoft Sans Serif"/>
              </a:rPr>
            </a:br>
            <a:r>
              <a:rPr lang="ru-RU" sz="1000" spc="-15" dirty="0">
                <a:latin typeface="Microsoft Sans Serif"/>
                <a:cs typeface="Microsoft Sans Serif"/>
              </a:rPr>
              <a:t>5.     ОЦЕНИВАНИЕ</a:t>
            </a:r>
          </a:p>
          <a:p>
            <a:pPr indent="-257175" algn="just">
              <a:spcAft>
                <a:spcPts val="450"/>
              </a:spcAft>
              <a:buFontTx/>
              <a:buAutoNum type="arabicPeriod"/>
              <a:tabLst>
                <a:tab pos="2219325" algn="l"/>
              </a:tabLst>
              <a:defRPr/>
            </a:pPr>
            <a:r>
              <a:rPr lang="ru-RU" sz="1000" spc="-15" dirty="0">
                <a:latin typeface="Microsoft Sans Serif"/>
                <a:cs typeface="Microsoft Sans Serif"/>
              </a:rPr>
              <a:t>МЕТОДИКА И ТЕХНОЛОГИИ</a:t>
            </a:r>
          </a:p>
          <a:p>
            <a:pPr indent="-257175" algn="just">
              <a:spcAft>
                <a:spcPts val="450"/>
              </a:spcAft>
              <a:buFontTx/>
              <a:buAutoNum type="arabicPeriod"/>
              <a:tabLst>
                <a:tab pos="2219325" algn="l"/>
              </a:tabLst>
              <a:defRPr/>
            </a:pPr>
            <a:r>
              <a:rPr lang="ru-RU" sz="1000" spc="-15" dirty="0">
                <a:latin typeface="Microsoft Sans Serif"/>
                <a:cs typeface="Microsoft Sans Serif"/>
              </a:rPr>
              <a:t>РЕСУРСЫ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35" y="25312"/>
            <a:ext cx="912137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95"/>
              </a:spcBef>
              <a:defRPr/>
            </a:pPr>
            <a:r>
              <a:rPr lang="ru-RU" sz="1900" b="1" spc="-15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КУРС «ГЛОБАЛЬНЫЕ КОМПЕТЕНЦИИ»</a:t>
            </a:r>
            <a:endParaRPr lang="kk-KZ" sz="1900" b="1" spc="-15" dirty="0">
              <a:solidFill>
                <a:srgbClr val="00206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3153" y="1352417"/>
            <a:ext cx="2141935" cy="2308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ЮНИТЫ КУРСА</a:t>
            </a:r>
            <a:endParaRPr lang="kk-KZ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5" name="TextBox 38"/>
          <p:cNvSpPr txBox="1">
            <a:spLocks noChangeArrowheads="1"/>
          </p:cNvSpPr>
          <p:nvPr/>
        </p:nvSpPr>
        <p:spPr bwMode="auto">
          <a:xfrm>
            <a:off x="866775" y="1877616"/>
            <a:ext cx="2141935" cy="259366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1115" algn="ctr">
              <a:lnSpc>
                <a:spcPct val="120000"/>
              </a:lnSpc>
              <a:spcBef>
                <a:spcPct val="0"/>
              </a:spcBef>
              <a:buFontTx/>
              <a:buNone/>
              <a:tabLst>
                <a:tab pos="203835" algn="l"/>
                <a:tab pos="204470" algn="l"/>
              </a:tabLst>
            </a:pPr>
            <a:r>
              <a:rPr lang="ru-RU" altLang="ru-RU" sz="1000" spc="-15" dirty="0">
                <a:latin typeface="Microsoft Sans Serif"/>
                <a:cs typeface="Microsoft Sans Serif"/>
              </a:rPr>
              <a:t>Добропорядочность И ЭТИКА</a:t>
            </a:r>
          </a:p>
        </p:txBody>
      </p:sp>
      <p:pic>
        <p:nvPicPr>
          <p:cNvPr id="10256" name="Рисунок 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3" y="1693069"/>
            <a:ext cx="47267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TextBox 42"/>
          <p:cNvSpPr txBox="1">
            <a:spLocks noChangeArrowheads="1"/>
          </p:cNvSpPr>
          <p:nvPr/>
        </p:nvSpPr>
        <p:spPr bwMode="auto">
          <a:xfrm>
            <a:off x="858442" y="2396729"/>
            <a:ext cx="2163365" cy="25936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1115" algn="ctr">
              <a:lnSpc>
                <a:spcPct val="120000"/>
              </a:lnSpc>
              <a:spcBef>
                <a:spcPct val="0"/>
              </a:spcBef>
              <a:buNone/>
              <a:tabLst>
                <a:tab pos="203835" algn="l"/>
                <a:tab pos="204470" algn="l"/>
              </a:tabLst>
            </a:pPr>
            <a:r>
              <a:rPr lang="ru-RU" altLang="ru-RU" sz="1000" spc="-15" dirty="0">
                <a:latin typeface="Microsoft Sans Serif"/>
                <a:cs typeface="Microsoft Sans Serif"/>
              </a:rPr>
              <a:t>Гражданственность и патриотизм</a:t>
            </a:r>
          </a:p>
        </p:txBody>
      </p:sp>
      <p:pic>
        <p:nvPicPr>
          <p:cNvPr id="10258" name="Рисунок 8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5" y="2210991"/>
            <a:ext cx="47267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Рисунок 8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5" y="3412331"/>
            <a:ext cx="47267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" descr="https://e7.pngegg.com/pngimages/253/997/png-clipart-planet-symbols-computer-icons-earth-symbol-science-miscellaneous-lea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5" y="2796779"/>
            <a:ext cx="522684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1" name="TextBox 51"/>
          <p:cNvSpPr txBox="1">
            <a:spLocks noChangeArrowheads="1"/>
          </p:cNvSpPr>
          <p:nvPr/>
        </p:nvSpPr>
        <p:spPr bwMode="auto">
          <a:xfrm>
            <a:off x="845346" y="2924019"/>
            <a:ext cx="2155031" cy="25936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1115" algn="ctr">
              <a:lnSpc>
                <a:spcPct val="120000"/>
              </a:lnSpc>
              <a:spcBef>
                <a:spcPct val="0"/>
              </a:spcBef>
              <a:buNone/>
              <a:tabLst>
                <a:tab pos="203835" algn="l"/>
                <a:tab pos="204470" algn="l"/>
              </a:tabLst>
            </a:pPr>
            <a:r>
              <a:rPr lang="ru-RU" altLang="ru-RU" sz="1000" spc="-15" dirty="0">
                <a:latin typeface="Microsoft Sans Serif"/>
                <a:cs typeface="Microsoft Sans Serif"/>
              </a:rPr>
              <a:t>Экологическая культура</a:t>
            </a:r>
          </a:p>
        </p:txBody>
      </p:sp>
      <p:sp>
        <p:nvSpPr>
          <p:cNvPr id="10262" name="TextBox 52"/>
          <p:cNvSpPr txBox="1">
            <a:spLocks noChangeArrowheads="1"/>
          </p:cNvSpPr>
          <p:nvPr/>
        </p:nvSpPr>
        <p:spPr bwMode="auto">
          <a:xfrm>
            <a:off x="866775" y="3475661"/>
            <a:ext cx="2168129" cy="46166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1115" algn="ctr">
              <a:lnSpc>
                <a:spcPct val="120000"/>
              </a:lnSpc>
              <a:spcBef>
                <a:spcPct val="0"/>
              </a:spcBef>
              <a:buNone/>
              <a:tabLst>
                <a:tab pos="203835" algn="l"/>
                <a:tab pos="204470" algn="l"/>
              </a:tabLst>
            </a:pPr>
            <a:r>
              <a:rPr lang="ru-RU" altLang="ru-RU" sz="1000" spc="-15" dirty="0">
                <a:latin typeface="Microsoft Sans Serif"/>
                <a:cs typeface="Microsoft Sans Serif"/>
              </a:rPr>
              <a:t>Безопасность жизнедеятельности</a:t>
            </a:r>
          </a:p>
        </p:txBody>
      </p:sp>
      <p:sp>
        <p:nvSpPr>
          <p:cNvPr id="10263" name="TextBox 53"/>
          <p:cNvSpPr txBox="1">
            <a:spLocks noChangeArrowheads="1"/>
          </p:cNvSpPr>
          <p:nvPr/>
        </p:nvSpPr>
        <p:spPr bwMode="auto">
          <a:xfrm>
            <a:off x="878681" y="4080273"/>
            <a:ext cx="2163366" cy="44403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59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1115" algn="ctr">
              <a:lnSpc>
                <a:spcPct val="120000"/>
              </a:lnSpc>
              <a:spcBef>
                <a:spcPct val="0"/>
              </a:spcBef>
              <a:buNone/>
              <a:tabLst>
                <a:tab pos="203835" algn="l"/>
                <a:tab pos="204470" algn="l"/>
              </a:tabLst>
            </a:pPr>
            <a:r>
              <a:rPr lang="ru-RU" altLang="ru-RU" sz="1000" spc="-15" dirty="0" err="1">
                <a:latin typeface="Microsoft Sans Serif"/>
                <a:cs typeface="Microsoft Sans Serif"/>
              </a:rPr>
              <a:t>Медиаграмотность</a:t>
            </a:r>
            <a:r>
              <a:rPr lang="ru-RU" altLang="ru-RU" sz="1000" spc="-15" dirty="0">
                <a:latin typeface="Microsoft Sans Serif"/>
                <a:cs typeface="Microsoft Sans Serif"/>
              </a:rPr>
              <a:t>  </a:t>
            </a:r>
          </a:p>
          <a:p>
            <a:pPr marL="31115" algn="ctr">
              <a:lnSpc>
                <a:spcPct val="120000"/>
              </a:lnSpc>
              <a:spcBef>
                <a:spcPct val="0"/>
              </a:spcBef>
              <a:buNone/>
              <a:tabLst>
                <a:tab pos="203835" algn="l"/>
                <a:tab pos="204470" algn="l"/>
              </a:tabLst>
            </a:pPr>
            <a:r>
              <a:rPr lang="ru-RU" altLang="ru-RU" sz="1000" spc="-15" dirty="0">
                <a:latin typeface="Microsoft Sans Serif"/>
                <a:cs typeface="Microsoft Sans Serif"/>
              </a:rPr>
              <a:t>и финансовая грамотность</a:t>
            </a:r>
          </a:p>
        </p:txBody>
      </p:sp>
      <p:pic>
        <p:nvPicPr>
          <p:cNvPr id="10264" name="Рисунок 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5" y="4031456"/>
            <a:ext cx="47267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bject 16"/>
          <p:cNvSpPr/>
          <p:nvPr/>
        </p:nvSpPr>
        <p:spPr>
          <a:xfrm>
            <a:off x="216406" y="460245"/>
            <a:ext cx="8684895" cy="1270"/>
          </a:xfrm>
          <a:custGeom>
            <a:avLst/>
            <a:gdLst/>
            <a:ahLst/>
            <a:cxnLst/>
            <a:rect l="l" t="t" r="r" b="b"/>
            <a:pathLst>
              <a:path w="8684895" h="1270">
                <a:moveTo>
                  <a:pt x="8684831" y="850"/>
                </a:moveTo>
                <a:lnTo>
                  <a:pt x="0" y="0"/>
                </a:lnTo>
              </a:path>
            </a:pathLst>
          </a:custGeom>
          <a:ln w="12192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336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40665" y="107811"/>
            <a:ext cx="4057650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900" spc="-10" dirty="0"/>
              <a:t>ШКОЛЬНАЯ ФОРМА</a:t>
            </a:r>
            <a:endParaRPr sz="1900" dirty="0"/>
          </a:p>
        </p:txBody>
      </p:sp>
      <p:sp>
        <p:nvSpPr>
          <p:cNvPr id="23" name="object 23"/>
          <p:cNvSpPr/>
          <p:nvPr/>
        </p:nvSpPr>
        <p:spPr>
          <a:xfrm>
            <a:off x="216406" y="460245"/>
            <a:ext cx="8684895" cy="1270"/>
          </a:xfrm>
          <a:custGeom>
            <a:avLst/>
            <a:gdLst/>
            <a:ahLst/>
            <a:cxnLst/>
            <a:rect l="l" t="t" r="r" b="b"/>
            <a:pathLst>
              <a:path w="8684895" h="1270">
                <a:moveTo>
                  <a:pt x="8684831" y="850"/>
                </a:moveTo>
                <a:lnTo>
                  <a:pt x="0" y="0"/>
                </a:lnTo>
              </a:path>
            </a:pathLst>
          </a:custGeom>
          <a:ln w="12192">
            <a:solidFill>
              <a:srgbClr val="1C69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F1CE329-B2D3-A099-8AE5-AD7CDED29A87}"/>
              </a:ext>
            </a:extLst>
          </p:cNvPr>
          <p:cNvSpPr/>
          <p:nvPr/>
        </p:nvSpPr>
        <p:spPr>
          <a:xfrm>
            <a:off x="304800" y="796028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  <a:tabLst>
                <a:tab pos="203835" algn="l"/>
                <a:tab pos="204470" algn="l"/>
              </a:tabLst>
            </a:pPr>
            <a:r>
              <a:rPr lang="kk-KZ" sz="1400" spc="-5" dirty="0">
                <a:latin typeface="Microsoft Sans Serif"/>
                <a:cs typeface="Microsoft Sans Serif"/>
              </a:rPr>
              <a:t>Требования в школьной форме введены с 2016 года (приказ МОН РК от 14.01.2016 года № 26)</a:t>
            </a:r>
            <a:endParaRPr lang="ru-RU" sz="1400" spc="-5" dirty="0">
              <a:latin typeface="Microsoft Sans Serif"/>
              <a:cs typeface="Microsoft Sans Serif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B4A0E58-60E4-E043-4A03-95DCE0181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80951"/>
            <a:ext cx="838199" cy="12373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A49EF68-6C9B-4076-F6E7-811D65048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26612"/>
            <a:ext cx="838200" cy="1231285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EE4D6FD-4CF1-6A11-693B-067CB2FA51AA}"/>
              </a:ext>
            </a:extLst>
          </p:cNvPr>
          <p:cNvSpPr/>
          <p:nvPr/>
        </p:nvSpPr>
        <p:spPr>
          <a:xfrm>
            <a:off x="110610" y="4624278"/>
            <a:ext cx="8804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spc="-5" dirty="0">
                <a:latin typeface="Microsoft Sans Serif"/>
                <a:cs typeface="Microsoft Sans Serif"/>
              </a:rPr>
              <a:t>Родители самостоятельны в выборе производителя и приобретении школьной формы в любой торговой сети по выгодным ценам</a:t>
            </a:r>
            <a:endParaRPr lang="ru-RU" sz="1200" spc="-5" dirty="0">
              <a:latin typeface="Microsoft Sans Serif"/>
              <a:cs typeface="Microsoft Sans Serif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02C12AC-A660-6A60-E73E-1AE5F1F6598E}"/>
              </a:ext>
            </a:extLst>
          </p:cNvPr>
          <p:cNvSpPr/>
          <p:nvPr/>
        </p:nvSpPr>
        <p:spPr>
          <a:xfrm>
            <a:off x="305909" y="1378902"/>
            <a:ext cx="8152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  <a:tabLst>
                <a:tab pos="203835" algn="l"/>
                <a:tab pos="204470" algn="l"/>
              </a:tabLst>
            </a:pPr>
            <a:r>
              <a:rPr lang="ru-RU" sz="1400" spc="-5" dirty="0">
                <a:latin typeface="Microsoft Sans Serif"/>
                <a:cs typeface="Microsoft Sans Serif"/>
              </a:rPr>
              <a:t>Требования к школьной форме в этом учебном году остаются прежними (действуют те же законодательные нормы, что и в прошлом году)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B767846-0812-350D-E0BA-65C1380E78BC}"/>
              </a:ext>
            </a:extLst>
          </p:cNvPr>
          <p:cNvSpPr/>
          <p:nvPr/>
        </p:nvSpPr>
        <p:spPr>
          <a:xfrm>
            <a:off x="304800" y="2116021"/>
            <a:ext cx="8152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  <a:tabLst>
                <a:tab pos="203835" algn="l"/>
                <a:tab pos="204470" algn="l"/>
              </a:tabLst>
            </a:pPr>
            <a:r>
              <a:rPr lang="ru-RU" sz="1400" spc="-5" dirty="0">
                <a:latin typeface="Microsoft Sans Serif"/>
                <a:cs typeface="Microsoft Sans Serif"/>
              </a:rPr>
              <a:t>Школьники без каких-либо запретов могут приходить в школу в той форме, которую им купили </a:t>
            </a:r>
            <a:r>
              <a:rPr lang="kk-KZ" sz="1400" spc="-5" dirty="0">
                <a:latin typeface="Microsoft Sans Serif"/>
                <a:cs typeface="Microsoft Sans Serif"/>
              </a:rPr>
              <a:t>ранее </a:t>
            </a:r>
            <a:r>
              <a:rPr lang="ru-RU" sz="1400" spc="-5" dirty="0">
                <a:latin typeface="Microsoft Sans Serif"/>
                <a:cs typeface="Microsoft Sans Serif"/>
              </a:rPr>
              <a:t>или приобрели </a:t>
            </a:r>
            <a:r>
              <a:rPr lang="kk-KZ" sz="1400" spc="-5" dirty="0">
                <a:latin typeface="Microsoft Sans Serif"/>
                <a:cs typeface="Microsoft Sans Serif"/>
              </a:rPr>
              <a:t>в этом учебном году</a:t>
            </a:r>
            <a:endParaRPr lang="ru-RU" sz="1400" spc="-5" dirty="0">
              <a:latin typeface="Microsoft Sans Serif"/>
              <a:cs typeface="Microsoft Sans Serif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6876ECB-1E4F-7DC0-8E00-86963968AFD8}"/>
              </a:ext>
            </a:extLst>
          </p:cNvPr>
          <p:cNvSpPr/>
          <p:nvPr/>
        </p:nvSpPr>
        <p:spPr>
          <a:xfrm>
            <a:off x="304800" y="2853141"/>
            <a:ext cx="7751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  <a:tabLst>
                <a:tab pos="203835" algn="l"/>
                <a:tab pos="204470" algn="l"/>
              </a:tabLst>
            </a:pPr>
            <a:r>
              <a:rPr lang="kk-KZ" sz="1400" spc="-5" dirty="0">
                <a:latin typeface="Microsoft Sans Serif"/>
                <a:cs typeface="Microsoft Sans Serif"/>
              </a:rPr>
              <a:t>Не допускается отдавать предпочтение отдельным производителям школьной формы</a:t>
            </a:r>
            <a:endParaRPr lang="ru-RU" sz="1400" spc="-5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654770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1576</Words>
  <Application>Microsoft Office PowerPoint</Application>
  <PresentationFormat>Экран (16:9)</PresentationFormat>
  <Paragraphs>870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맑은 고딕</vt:lpstr>
      <vt:lpstr>Arial</vt:lpstr>
      <vt:lpstr>Calibri</vt:lpstr>
      <vt:lpstr>Microsoft Sans Serif</vt:lpstr>
      <vt:lpstr>Montserrat</vt:lpstr>
      <vt:lpstr>Symbol</vt:lpstr>
      <vt:lpstr>Tahoma</vt:lpstr>
      <vt:lpstr>Times New Roman</vt:lpstr>
      <vt:lpstr>Wingdings</vt:lpstr>
      <vt:lpstr>Office Theme</vt:lpstr>
      <vt:lpstr>Презентация PowerPoint</vt:lpstr>
      <vt:lpstr>НОВЫЙ 2022-2023 УЧЕБНЫЙ ГОД</vt:lpstr>
      <vt:lpstr>ОСОБЕННОСТИ НОВОГО УЧЕБНОГО ГОДА</vt:lpstr>
      <vt:lpstr>ОСОБЕННОСТИ НОВОГО УЧЕБНОГО ГОДА</vt:lpstr>
      <vt:lpstr>Презентация PowerPoint</vt:lpstr>
      <vt:lpstr>Презентация PowerPoint</vt:lpstr>
      <vt:lpstr>Презентация PowerPoint</vt:lpstr>
      <vt:lpstr>ШКОЛЬНАЯ ФОРМА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user</cp:lastModifiedBy>
  <cp:revision>59</cp:revision>
  <cp:lastPrinted>2022-08-17T07:51:39Z</cp:lastPrinted>
  <dcterms:created xsi:type="dcterms:W3CDTF">2022-08-16T06:46:05Z</dcterms:created>
  <dcterms:modified xsi:type="dcterms:W3CDTF">2022-08-28T08:42:21Z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2022-08-15T00:00:00Z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2022-08-16T00:00:00Z</vt:filetime>
  </property>
</Properties>
</file>