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theme/theme10.xml" ContentType="application/vnd.openxmlformats-officedocument.theme+xml"/>
  <Override PartName="/ppt/slideLayouts/slideLayout22.xml" ContentType="application/vnd.openxmlformats-officedocument.presentationml.slideLayout+xml"/>
  <Override PartName="/ppt/theme/theme11.xml" ContentType="application/vnd.openxmlformats-officedocument.theme+xml"/>
  <Override PartName="/ppt/slideLayouts/slideLayout23.xml" ContentType="application/vnd.openxmlformats-officedocument.presentationml.slideLayout+xml"/>
  <Override PartName="/ppt/theme/theme12.xml" ContentType="application/vnd.openxmlformats-officedocument.theme+xml"/>
  <Override PartName="/ppt/slideLayouts/slideLayout24.xml" ContentType="application/vnd.openxmlformats-officedocument.presentationml.slideLayout+xml"/>
  <Override PartName="/ppt/theme/theme13.xml" ContentType="application/vnd.openxmlformats-officedocument.theme+xml"/>
  <Override PartName="/ppt/slideLayouts/slideLayout25.xml" ContentType="application/vnd.openxmlformats-officedocument.presentationml.slideLayout+xml"/>
  <Override PartName="/ppt/theme/theme14.xml" ContentType="application/vnd.openxmlformats-officedocument.theme+xml"/>
  <Override PartName="/ppt/slideLayouts/slideLayout26.xml" ContentType="application/vnd.openxmlformats-officedocument.presentationml.slideLayout+xml"/>
  <Override PartName="/ppt/theme/theme15.xml" ContentType="application/vnd.openxmlformats-officedocument.theme+xml"/>
  <Override PartName="/ppt/slideLayouts/slideLayout27.xml" ContentType="application/vnd.openxmlformats-officedocument.presentationml.slideLayout+xml"/>
  <Override PartName="/ppt/theme/theme16.xml" ContentType="application/vnd.openxmlformats-officedocument.theme+xml"/>
  <Override PartName="/ppt/slideLayouts/slideLayout28.xml" ContentType="application/vnd.openxmlformats-officedocument.presentationml.slideLayout+xml"/>
  <Override PartName="/ppt/theme/theme17.xml" ContentType="application/vnd.openxmlformats-officedocument.theme+xml"/>
  <Override PartName="/ppt/slideLayouts/slideLayout29.xml" ContentType="application/vnd.openxmlformats-officedocument.presentationml.slideLayout+xml"/>
  <Override PartName="/ppt/theme/theme18.xml" ContentType="application/vnd.openxmlformats-officedocument.theme+xml"/>
  <Override PartName="/ppt/slideLayouts/slideLayout30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1" r:id="rId1"/>
    <p:sldMasterId id="2147483692" r:id="rId2"/>
    <p:sldMasterId id="2147483694" r:id="rId3"/>
    <p:sldMasterId id="2147483695" r:id="rId4"/>
    <p:sldMasterId id="2147483696" r:id="rId5"/>
    <p:sldMasterId id="2147483697" r:id="rId6"/>
    <p:sldMasterId id="2147483698" r:id="rId7"/>
    <p:sldMasterId id="2147483699" r:id="rId8"/>
    <p:sldMasterId id="2147483700" r:id="rId9"/>
    <p:sldMasterId id="2147483701" r:id="rId10"/>
    <p:sldMasterId id="2147483702" r:id="rId11"/>
    <p:sldMasterId id="2147483703" r:id="rId12"/>
    <p:sldMasterId id="2147483704" r:id="rId13"/>
    <p:sldMasterId id="2147483705" r:id="rId14"/>
    <p:sldMasterId id="2147483706" r:id="rId15"/>
    <p:sldMasterId id="2147483707" r:id="rId16"/>
    <p:sldMasterId id="2147483708" r:id="rId17"/>
    <p:sldMasterId id="2147483709" r:id="rId18"/>
    <p:sldMasterId id="2147483710" r:id="rId19"/>
  </p:sldMasterIdLst>
  <p:notesMasterIdLst>
    <p:notesMasterId r:id="rId31"/>
  </p:notesMasterIdLst>
  <p:sldIdLst>
    <p:sldId id="256" r:id="rId20"/>
    <p:sldId id="257" r:id="rId21"/>
    <p:sldId id="278" r:id="rId22"/>
    <p:sldId id="258" r:id="rId23"/>
    <p:sldId id="259" r:id="rId24"/>
    <p:sldId id="280" r:id="rId25"/>
    <p:sldId id="261" r:id="rId26"/>
    <p:sldId id="263" r:id="rId27"/>
    <p:sldId id="266" r:id="rId28"/>
    <p:sldId id="267" r:id="rId29"/>
    <p:sldId id="276" r:id="rId30"/>
  </p:sldIdLst>
  <p:sldSz cx="9144000" cy="6858000" type="screen4x3"/>
  <p:notesSz cx="6761163" cy="99425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87531D-B2E3-4475-B50C-A0B293BE318E}">
  <a:tblStyle styleId="{B887531D-B2E3-4475-B50C-A0B293BE318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29837" cy="49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29760" y="0"/>
            <a:ext cx="2929837" cy="49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4277"/>
            <a:ext cx="2929837" cy="49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29760" y="9444277"/>
            <a:ext cx="2929837" cy="49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110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350" name="Google Shape;3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2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31" name="Google Shape;5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21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603" name="Google Shape;60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359" name="Google Shape;3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359" name="Google Shape;3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238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376" name="Google Shape;3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383" name="Google Shape;3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383" name="Google Shape;3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1547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99" name="Google Shape;399;p6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400" name="Google Shape;400;p6:notes"/>
          <p:cNvSpPr txBox="1"/>
          <p:nvPr/>
        </p:nvSpPr>
        <p:spPr>
          <a:xfrm>
            <a:off x="3829760" y="9444277"/>
            <a:ext cx="2929837" cy="49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842" tIns="45421" rIns="90842" bIns="45421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8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429" name="Google Shape;4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11:notes"/>
          <p:cNvSpPr txBox="1">
            <a:spLocks noGrp="1"/>
          </p:cNvSpPr>
          <p:nvPr>
            <p:ph type="body" idx="1"/>
          </p:nvPr>
        </p:nvSpPr>
        <p:spPr>
          <a:xfrm>
            <a:off x="676117" y="4722138"/>
            <a:ext cx="5408930" cy="4474757"/>
          </a:xfrm>
          <a:prstGeom prst="rect">
            <a:avLst/>
          </a:prstGeom>
        </p:spPr>
        <p:txBody>
          <a:bodyPr spcFirstLastPara="1" wrap="square" lIns="90842" tIns="45421" rIns="90842" bIns="45421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24" name="Google Shape;52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213043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ctrTitle"/>
          </p:nvPr>
        </p:nvSpPr>
        <p:spPr>
          <a:xfrm>
            <a:off x="685800" y="213043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9pPr>
          </a:lstStyle>
          <a:p>
            <a:endParaRPr/>
          </a:p>
        </p:txBody>
      </p:sp>
      <p:sp>
        <p:nvSpPr>
          <p:cNvPr id="187" name="Google Shape;187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3" name="Google Shape;213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Right Half Image">
  <p:cSld name="1_Right Half Image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>
            <a:spLocks noGrp="1"/>
          </p:cNvSpPr>
          <p:nvPr>
            <p:ph type="pic" idx="2"/>
          </p:nvPr>
        </p:nvSpPr>
        <p:spPr>
          <a:xfrm>
            <a:off x="3387853" y="0"/>
            <a:ext cx="57561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ight Half Image">
  <p:cSld name="Right Half Image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6"/>
          <p:cNvSpPr>
            <a:spLocks noGrp="1"/>
          </p:cNvSpPr>
          <p:nvPr>
            <p:ph type="pic" idx="2"/>
          </p:nvPr>
        </p:nvSpPr>
        <p:spPr>
          <a:xfrm>
            <a:off x="4550229" y="0"/>
            <a:ext cx="45939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ft Half Image">
  <p:cSld name="Left Half Image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7"/>
          <p:cNvSpPr>
            <a:spLocks noGrp="1"/>
          </p:cNvSpPr>
          <p:nvPr>
            <p:ph type="pic" idx="2"/>
          </p:nvPr>
        </p:nvSpPr>
        <p:spPr>
          <a:xfrm>
            <a:off x="0" y="0"/>
            <a:ext cx="45939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">
  <p:cSld name="Full image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9"/>
          <p:cNvSpPr>
            <a:spLocks noGrp="1"/>
          </p:cNvSpPr>
          <p:nvPr>
            <p:ph type="pic" idx="2"/>
          </p:nvPr>
        </p:nvSpPr>
        <p:spPr>
          <a:xfrm>
            <a:off x="740664" y="1481328"/>
            <a:ext cx="2647200" cy="35295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kew image">
  <p:cSld name="Skew image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0"/>
          <p:cNvSpPr>
            <a:spLocks noGrp="1"/>
          </p:cNvSpPr>
          <p:nvPr>
            <p:ph type="pic" idx="2"/>
          </p:nvPr>
        </p:nvSpPr>
        <p:spPr>
          <a:xfrm>
            <a:off x="0" y="0"/>
            <a:ext cx="4443900" cy="6858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5"/>
          <p:cNvSpPr txBox="1">
            <a:spLocks noGrp="1"/>
          </p:cNvSpPr>
          <p:nvPr>
            <p:ph type="ctrTitle"/>
          </p:nvPr>
        </p:nvSpPr>
        <p:spPr>
          <a:xfrm>
            <a:off x="579968" y="407991"/>
            <a:ext cx="7772400" cy="5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3" name="Google Shape;253;p45"/>
          <p:cNvSpPr txBox="1">
            <a:spLocks noGrp="1"/>
          </p:cNvSpPr>
          <p:nvPr>
            <p:ph type="body" idx="1"/>
          </p:nvPr>
        </p:nvSpPr>
        <p:spPr>
          <a:xfrm>
            <a:off x="579444" y="1663702"/>
            <a:ext cx="7955100" cy="3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4" name="Google Shape;254;p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5" name="Google Shape;255;p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Custom Layout">
  <p:cSld name="4_Custom Layout"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7"/>
          <p:cNvSpPr txBox="1">
            <a:spLocks noGrp="1"/>
          </p:cNvSpPr>
          <p:nvPr>
            <p:ph type="ctrTitle"/>
          </p:nvPr>
        </p:nvSpPr>
        <p:spPr>
          <a:xfrm>
            <a:off x="579968" y="407991"/>
            <a:ext cx="7772400" cy="5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4" name="Google Shape;264;p47"/>
          <p:cNvSpPr txBox="1">
            <a:spLocks noGrp="1"/>
          </p:cNvSpPr>
          <p:nvPr>
            <p:ph type="body" idx="1"/>
          </p:nvPr>
        </p:nvSpPr>
        <p:spPr>
          <a:xfrm>
            <a:off x="579444" y="2362200"/>
            <a:ext cx="7955100" cy="27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5" name="Google Shape;265;p47"/>
          <p:cNvSpPr txBox="1">
            <a:spLocks noGrp="1"/>
          </p:cNvSpPr>
          <p:nvPr>
            <p:ph type="body" idx="2"/>
          </p:nvPr>
        </p:nvSpPr>
        <p:spPr>
          <a:xfrm>
            <a:off x="579438" y="1665288"/>
            <a:ext cx="7955100" cy="6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6" name="Google Shape;266;p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9"/>
          <p:cNvSpPr txBox="1">
            <a:spLocks noGrp="1"/>
          </p:cNvSpPr>
          <p:nvPr>
            <p:ph type="ctrTitle"/>
          </p:nvPr>
        </p:nvSpPr>
        <p:spPr>
          <a:xfrm>
            <a:off x="579968" y="407991"/>
            <a:ext cx="7772400" cy="5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6" name="Google Shape;276;p49"/>
          <p:cNvSpPr>
            <a:spLocks noGrp="1"/>
          </p:cNvSpPr>
          <p:nvPr>
            <p:ph type="chart" idx="2"/>
          </p:nvPr>
        </p:nvSpPr>
        <p:spPr>
          <a:xfrm>
            <a:off x="579438" y="2413002"/>
            <a:ext cx="7772400" cy="31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7" name="Google Shape;277;p49"/>
          <p:cNvSpPr txBox="1">
            <a:spLocks noGrp="1"/>
          </p:cNvSpPr>
          <p:nvPr>
            <p:ph type="body" idx="1"/>
          </p:nvPr>
        </p:nvSpPr>
        <p:spPr>
          <a:xfrm>
            <a:off x="579438" y="1562102"/>
            <a:ext cx="7772400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8" name="Google Shape;278;p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ustom Layout">
  <p:cSld name="3_Custom Layout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1"/>
          <p:cNvSpPr txBox="1">
            <a:spLocks noGrp="1"/>
          </p:cNvSpPr>
          <p:nvPr>
            <p:ph type="body" idx="1"/>
          </p:nvPr>
        </p:nvSpPr>
        <p:spPr>
          <a:xfrm>
            <a:off x="584200" y="393701"/>
            <a:ext cx="4572000" cy="26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44285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9" name="Google Shape;289;p51"/>
          <p:cNvSpPr txBox="1">
            <a:spLocks noGrp="1"/>
          </p:cNvSpPr>
          <p:nvPr>
            <p:ph type="body" idx="2"/>
          </p:nvPr>
        </p:nvSpPr>
        <p:spPr>
          <a:xfrm>
            <a:off x="584200" y="3479805"/>
            <a:ext cx="4572000" cy="31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3714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0" name="Google Shape;290;p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1" name="Google Shape;301;p55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2" name="Google Shape;302;p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5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7"/>
          <p:cNvSpPr txBox="1">
            <a:spLocks noGrp="1"/>
          </p:cNvSpPr>
          <p:nvPr>
            <p:ph type="title"/>
          </p:nvPr>
        </p:nvSpPr>
        <p:spPr>
          <a:xfrm>
            <a:off x="722313" y="4406904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1" name="Google Shape;311;p5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2" name="Google Shape;312;p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5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5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1" name="Google Shape;321;p59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2" name="Google Shape;322;p59"/>
          <p:cNvSpPr txBox="1">
            <a:spLocks noGrp="1"/>
          </p:cNvSpPr>
          <p:nvPr>
            <p:ph type="body" idx="2"/>
          </p:nvPr>
        </p:nvSpPr>
        <p:spPr>
          <a:xfrm>
            <a:off x="4648200" y="160020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3" name="Google Shape;323;p5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6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2" name="Google Shape;332;p6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3" name="Google Shape;333;p6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4" name="Google Shape;334;p61"/>
          <p:cNvSpPr txBox="1">
            <a:spLocks noGrp="1"/>
          </p:cNvSpPr>
          <p:nvPr>
            <p:ph type="body" idx="3"/>
          </p:nvPr>
        </p:nvSpPr>
        <p:spPr>
          <a:xfrm>
            <a:off x="4645030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5" name="Google Shape;335;p61"/>
          <p:cNvSpPr txBox="1">
            <a:spLocks noGrp="1"/>
          </p:cNvSpPr>
          <p:nvPr>
            <p:ph type="body" idx="4"/>
          </p:nvPr>
        </p:nvSpPr>
        <p:spPr>
          <a:xfrm>
            <a:off x="4645030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6" name="Google Shape;336;p6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6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6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1792288" y="4800601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1792288" y="5367339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63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5" name="Google Shape;345;p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7" name="Google Shape;347;p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57205" y="273049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1"/>
          </p:nvPr>
        </p:nvSpPr>
        <p:spPr>
          <a:xfrm>
            <a:off x="3575050" y="273054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2"/>
          </p:nvPr>
        </p:nvSpPr>
        <p:spPr>
          <a:xfrm>
            <a:off x="457205" y="1435104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3"/>
          </p:nvPr>
        </p:nvSpPr>
        <p:spPr>
          <a:xfrm>
            <a:off x="4645030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4"/>
          </p:nvPr>
        </p:nvSpPr>
        <p:spPr>
          <a:xfrm>
            <a:off x="4645030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body" idx="2"/>
          </p:nvPr>
        </p:nvSpPr>
        <p:spPr>
          <a:xfrm>
            <a:off x="4648200" y="1600204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722313" y="4406904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1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2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3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4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5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6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7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8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9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presentation-creation.ru/" TargetMode="Externa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hyperlink" Target="http://presentation-creation.ru/" TargetMode="External"/><Relationship Id="rId2" Type="http://schemas.openxmlformats.org/officeDocument/2006/relationships/image" Target="../media/image2.jpg"/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4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9" name="Google Shape;249;p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0" name="Google Shape;250;p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6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0" name="Google Shape;260;p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1" name="Google Shape;261;p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8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2" name="Google Shape;272;p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3" name="Google Shape;273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0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63500" dist="23000" dir="540000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3" name="Google Shape;283;p50" descr="UNICEF logo_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2087" y="5916612"/>
            <a:ext cx="2012950" cy="484187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5" name="Google Shape;285;p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6" name="Google Shape;286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5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7" name="Google Shape;297;p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8" name="Google Shape;298;p5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7" name="Google Shape;307;p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8" name="Google Shape;308;p5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7" name="Google Shape;317;p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8" name="Google Shape;318;p5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6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8" name="Google Shape;328;p6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9" name="Google Shape;329;p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1" name="Google Shape;341;p6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2" name="Google Shape;342;p6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2F2F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" name="Google Shape;26;p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781800" y="5287962"/>
            <a:ext cx="2362200" cy="157003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 txBox="1"/>
          <p:nvPr/>
        </p:nvSpPr>
        <p:spPr>
          <a:xfrm rot="-5400000">
            <a:off x="6504899" y="5564999"/>
            <a:ext cx="1569900" cy="101610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 txBox="1"/>
          <p:nvPr/>
        </p:nvSpPr>
        <p:spPr>
          <a:xfrm>
            <a:off x="6781800" y="5278437"/>
            <a:ext cx="2362200" cy="101610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 txBox="1"/>
          <p:nvPr/>
        </p:nvSpPr>
        <p:spPr>
          <a:xfrm rot="10800000">
            <a:off x="6767512" y="2803437"/>
            <a:ext cx="2362200" cy="247500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 txBox="1"/>
          <p:nvPr/>
        </p:nvSpPr>
        <p:spPr>
          <a:xfrm rot="5400000">
            <a:off x="4412412" y="4439399"/>
            <a:ext cx="2362200" cy="247500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3" name="Google Shape;183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4" name="Google Shape;184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9"/>
          <p:cNvSpPr txBox="1"/>
          <p:nvPr/>
        </p:nvSpPr>
        <p:spPr>
          <a:xfrm>
            <a:off x="5937250" y="6488112"/>
            <a:ext cx="32067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http://presentation-creation.ru/</a:t>
            </a:r>
            <a:endParaRPr/>
          </a:p>
        </p:txBody>
      </p:sp>
      <p:sp>
        <p:nvSpPr>
          <p:cNvPr id="193" name="Google Shape;193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Google Shape;194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5" name="Google Shape;195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7" name="Google Shape;197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6" name="Google Shape;206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7" name="Google Shape;207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8" name="Google Shape;208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Google Shape;209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8" name="Google Shape;218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9" name="Google Shape;219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6" name="Google Shape;236;p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7" name="Google Shape;237;p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8" name="Google Shape;238;p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9" name="Google Shape;239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2" name="Google Shape;242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3" name="Google Shape;243;p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4" name="Google Shape;24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43"/>
          <p:cNvSpPr txBox="1"/>
          <p:nvPr/>
        </p:nvSpPr>
        <p:spPr>
          <a:xfrm>
            <a:off x="5937250" y="6488112"/>
            <a:ext cx="32067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http://presentation-creation.ru/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64"/>
          <p:cNvSpPr txBox="1"/>
          <p:nvPr/>
        </p:nvSpPr>
        <p:spPr>
          <a:xfrm>
            <a:off x="12700" y="0"/>
            <a:ext cx="9144000" cy="1079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64"/>
          <p:cNvSpPr txBox="1"/>
          <p:nvPr/>
        </p:nvSpPr>
        <p:spPr>
          <a:xfrm>
            <a:off x="1281112" y="2444750"/>
            <a:ext cx="70056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>
              <a:solidFill>
                <a:srgbClr val="63252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>
              <a:solidFill>
                <a:srgbClr val="63252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rgbClr val="6325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64"/>
          <p:cNvSpPr txBox="1"/>
          <p:nvPr/>
        </p:nvSpPr>
        <p:spPr>
          <a:xfrm>
            <a:off x="2916237" y="5445125"/>
            <a:ext cx="35274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КГУ «</a:t>
            </a:r>
            <a:r>
              <a:rPr lang="ru-RU" sz="2000" b="0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ОШ 1» 25.11.</a:t>
            </a:r>
            <a:r>
              <a:rPr lang="en-US" sz="2000" b="0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000" b="0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</a:t>
            </a:r>
            <a:r>
              <a:rPr lang="ru-RU" sz="2000" b="0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</a:t>
            </a:r>
            <a:r>
              <a:rPr lang="en-US" sz="2000" b="0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000" b="0" i="0" u="none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г.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6" name="Google Shape;356;p64"/>
          <p:cNvSpPr txBox="1"/>
          <p:nvPr/>
        </p:nvSpPr>
        <p:spPr>
          <a:xfrm>
            <a:off x="568036" y="1571625"/>
            <a:ext cx="8021782" cy="26781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779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1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79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en-US" sz="2400" b="1" i="0" u="none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ОБ ОСОБЕННОСТЯХ ОРГАНИЗАЦИИ ОБРАЗОВАТЕЛЬНОГО ПРОЦЕССА В ОБЩЕОБРАЗОВАТЕЛЬНЫХ ШКОЛАХ 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79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en-US" sz="2400" b="1" i="0" u="none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РЕСПУБЛИКИ КАЗАХСТАН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79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en-US" sz="2400" b="1" i="0" u="none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В </a:t>
            </a:r>
            <a:r>
              <a:rPr lang="en-US" sz="2400" b="1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</a:t>
            </a:r>
            <a:r>
              <a:rPr lang="ru-RU" sz="2400" b="1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</a:t>
            </a:r>
            <a:r>
              <a:rPr lang="en-US" sz="2400" b="1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-202</a:t>
            </a:r>
            <a:r>
              <a:rPr lang="ru-RU" sz="2400" b="1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</a:t>
            </a:r>
            <a:r>
              <a:rPr lang="en-US" sz="2400" b="1" i="0" u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400" b="1" i="0" u="none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УЧЕБНОМ ГОДУ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79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en-US" sz="2400" b="0" i="0" u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75"/>
          <p:cNvSpPr txBox="1">
            <a:spLocks noGrp="1"/>
          </p:cNvSpPr>
          <p:nvPr>
            <p:ph type="title"/>
          </p:nvPr>
        </p:nvSpPr>
        <p:spPr>
          <a:xfrm>
            <a:off x="0" y="99312"/>
            <a:ext cx="9144000" cy="4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 Narrow"/>
              <a:buNone/>
            </a:pP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ФОРМАТИВНОЕ ОЦЕНИВАНИЕ УЧЕБНЫХ ДОСТИЖЕНИЙ ОБУЧАЮЩИХСЯ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4" name="Google Shape;534;p75"/>
          <p:cNvSpPr txBox="1"/>
          <p:nvPr/>
        </p:nvSpPr>
        <p:spPr>
          <a:xfrm>
            <a:off x="179387" y="731610"/>
            <a:ext cx="6624638" cy="707846"/>
          </a:xfrm>
          <a:prstGeom prst="rect">
            <a:avLst/>
          </a:prstGeom>
          <a:solidFill>
            <a:srgbClr val="DCE6F2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lang="en-US" sz="2000" b="1" i="1" u="none" dirty="0">
                <a:solidFill>
                  <a:schemeClr val="bg2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 </a:t>
            </a:r>
            <a:r>
              <a:rPr lang="ru-RU" sz="2000" b="1" i="1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1. </a:t>
            </a:r>
            <a:r>
              <a:rPr lang="en-US" sz="2000" b="1" i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Результаты</a:t>
            </a:r>
            <a:r>
              <a:rPr lang="en-US" sz="2000" b="1" i="1" u="none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формативного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оценивания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ежедневно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выставляются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в </a:t>
            </a:r>
            <a:r>
              <a:rPr lang="en-US" sz="2000" b="1" i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электронный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журнал </a:t>
            </a:r>
            <a:r>
              <a:rPr lang="en-US" sz="2000" b="1" i="1" u="none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в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виде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баллов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5" name="Google Shape;535;p75"/>
          <p:cNvSpPr txBox="1"/>
          <p:nvPr/>
        </p:nvSpPr>
        <p:spPr>
          <a:xfrm>
            <a:off x="340446" y="4574906"/>
            <a:ext cx="5988000" cy="1071022"/>
          </a:xfrm>
          <a:prstGeom prst="rect">
            <a:avLst/>
          </a:prstGeom>
          <a:solidFill>
            <a:srgbClr val="DCE6F2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lang="ru-RU" sz="2000" b="1" i="1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3.</a:t>
            </a:r>
            <a:r>
              <a:rPr lang="en-US" sz="2000" b="1" i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Учитель</a:t>
            </a:r>
            <a:r>
              <a:rPr lang="en-US" sz="2000" b="1" i="1" u="none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ежедневно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фиксирует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в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журнале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прогресс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учебных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достижений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обучающихся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в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виде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баллов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,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согласно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дифференциации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6" name="Google Shape;536;p75"/>
          <p:cNvSpPr txBox="1"/>
          <p:nvPr/>
        </p:nvSpPr>
        <p:spPr>
          <a:xfrm>
            <a:off x="2902382" y="2129430"/>
            <a:ext cx="6048300" cy="1723508"/>
          </a:xfrm>
          <a:prstGeom prst="rect">
            <a:avLst/>
          </a:prstGeom>
          <a:solidFill>
            <a:srgbClr val="F2DCDB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lang="ru-RU" sz="2000" b="1" i="1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2. </a:t>
            </a:r>
            <a:r>
              <a:rPr lang="en-US" sz="2000" b="1" i="1" u="none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Максимальный</a:t>
            </a:r>
            <a:r>
              <a:rPr lang="en-US" sz="2000" b="1" i="1" u="none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за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формативное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оценивание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составляет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не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более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10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баллов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во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2-11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классах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,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при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этом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1-3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баллов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соответствует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критериям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низкого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уровня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, 4-7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баллов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–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среднего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уровня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, 8-10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баллов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–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высокого</a:t>
            </a:r>
            <a:r>
              <a:rPr lang="en-US" sz="2000" b="1" i="1" u="none" dirty="0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 </a:t>
            </a:r>
            <a:r>
              <a:rPr lang="en-US" sz="2000" b="1" i="1" u="none" dirty="0" err="1">
                <a:solidFill>
                  <a:srgbClr val="0070C0"/>
                </a:solidFill>
                <a:latin typeface="Times New Roman" panose="02020603050405020304" pitchFamily="18" charset="0"/>
                <a:ea typeface="Arial Narrow"/>
                <a:cs typeface="Times New Roman" panose="02020603050405020304" pitchFamily="18" charset="0"/>
                <a:sym typeface="Arial Narrow"/>
              </a:rPr>
              <a:t>уровня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37" name="Google Shape;537;p75" descr="О чём тебе можно написать свой рассказ. — Трикки — тесты для девоче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04025" y="591937"/>
            <a:ext cx="2146657" cy="1294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38" name="Google Shape;538;p75"/>
          <p:cNvPicPr preferRelativeResize="0"/>
          <p:nvPr/>
        </p:nvPicPr>
        <p:blipFill rotWithShape="1">
          <a:blip r:embed="rId4">
            <a:alphaModFix/>
          </a:blip>
          <a:srcRect l="5713" t="22630" r="7322"/>
          <a:stretch/>
        </p:blipFill>
        <p:spPr>
          <a:xfrm>
            <a:off x="340446" y="2370782"/>
            <a:ext cx="2418195" cy="15805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84"/>
          <p:cNvSpPr txBox="1">
            <a:spLocks noGrp="1"/>
          </p:cNvSpPr>
          <p:nvPr>
            <p:ph type="title"/>
          </p:nvPr>
        </p:nvSpPr>
        <p:spPr>
          <a:xfrm>
            <a:off x="539750" y="24209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Calibri"/>
              <a:buNone/>
            </a:pPr>
            <a:r>
              <a:rPr lang="en-US" sz="48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С</a:t>
            </a:r>
            <a:r>
              <a:rPr lang="en-US" sz="44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ПАСИБО ЗА ВНИМАНИЕ!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65"/>
          <p:cNvSpPr txBox="1">
            <a:spLocks noGrp="1"/>
          </p:cNvSpPr>
          <p:nvPr>
            <p:ph type="title"/>
          </p:nvPr>
        </p:nvSpPr>
        <p:spPr>
          <a:xfrm>
            <a:off x="468312" y="115887"/>
            <a:ext cx="8229600" cy="4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Calibri"/>
              <a:buNone/>
            </a:pPr>
            <a:r>
              <a:rPr lang="en-US" sz="2400" b="1" i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ОСОБЕННОСТИ  </a:t>
            </a:r>
            <a:r>
              <a:rPr lang="en-US" sz="24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202</a:t>
            </a:r>
            <a:r>
              <a:rPr lang="ru-RU" sz="24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1</a:t>
            </a:r>
            <a:r>
              <a:rPr lang="en-US" sz="24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-202</a:t>
            </a:r>
            <a:r>
              <a:rPr lang="ru-RU" sz="24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2</a:t>
            </a:r>
            <a:r>
              <a:rPr lang="en-US" sz="24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400" b="1" i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УЧЕБНОГО ГОДА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2" name="Google Shape;362;p65"/>
          <p:cNvGrpSpPr/>
          <p:nvPr/>
        </p:nvGrpSpPr>
        <p:grpSpPr>
          <a:xfrm>
            <a:off x="158926" y="765131"/>
            <a:ext cx="2036826" cy="1511058"/>
            <a:chOff x="3857620" y="2357430"/>
            <a:chExt cx="1714500" cy="785700"/>
          </a:xfrm>
        </p:grpSpPr>
        <p:sp>
          <p:nvSpPr>
            <p:cNvPr id="363" name="Google Shape;363;p65"/>
            <p:cNvSpPr/>
            <p:nvPr/>
          </p:nvSpPr>
          <p:spPr>
            <a:xfrm>
              <a:off x="3857620" y="2357430"/>
              <a:ext cx="1714500" cy="785700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39639D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5400000" rotWithShape="0">
                <a:srgbClr val="000000">
                  <a:alpha val="349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64" name="Google Shape;364;p65"/>
            <p:cNvSpPr/>
            <p:nvPr/>
          </p:nvSpPr>
          <p:spPr>
            <a:xfrm>
              <a:off x="4000495" y="2500306"/>
              <a:ext cx="1450821" cy="571500"/>
            </a:xfrm>
            <a:prstGeom prst="ellipse">
              <a:avLst/>
            </a:prstGeom>
            <a:solidFill>
              <a:srgbClr val="C5D8F1"/>
            </a:solidFill>
            <a:ln w="9525" cap="flat" cmpd="sng">
              <a:solidFill>
                <a:srgbClr val="39639D"/>
              </a:solidFill>
              <a:prstDash val="solid"/>
              <a:round/>
              <a:headEnd type="none" w="sm" len="sm"/>
              <a:tailEnd type="none" w="sm" len="sm"/>
            </a:ln>
            <a:effectLst>
              <a:glow rad="139700">
                <a:srgbClr val="7D4CB9">
                  <a:alpha val="40000"/>
                </a:srgbClr>
              </a:glow>
              <a:outerShdw blurRad="50800" dist="38100" dir="5400000" rotWithShape="0">
                <a:srgbClr val="000000">
                  <a:alpha val="349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Pts val="1400"/>
                <a:buFont typeface="Calibri"/>
                <a:buNone/>
              </a:pPr>
              <a:r>
                <a:rPr lang="en-US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202</a:t>
              </a:r>
              <a:r>
                <a:rPr lang="ru-RU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1</a:t>
              </a:r>
              <a:r>
                <a:rPr lang="en-US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-202</a:t>
              </a:r>
              <a:r>
                <a:rPr lang="ru-RU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2</a:t>
              </a:r>
              <a:r>
                <a:rPr lang="en-US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 </a:t>
              </a:r>
              <a:r>
                <a:rPr lang="en-US" sz="1600" b="1" i="0" u="none" strike="noStrike" cap="none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учебный</a:t>
              </a:r>
              <a:r>
                <a:rPr lang="en-US" sz="1600" b="1" i="0" u="none" strike="noStrike" cap="none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 </a:t>
              </a:r>
              <a:r>
                <a:rPr lang="en-US" sz="1600" b="1" i="0" u="none" strike="noStrike" cap="none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год</a:t>
              </a:r>
              <a:endParaRPr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5" name="Google Shape;365;p65"/>
          <p:cNvSpPr/>
          <p:nvPr/>
        </p:nvSpPr>
        <p:spPr>
          <a:xfrm>
            <a:off x="3578624" y="765174"/>
            <a:ext cx="5565376" cy="1057829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центре образовательного процесса – ученик, и весь процесс обучения должен быть направлен на создание дружелюбной и безопасной для него образовательной среды.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6" name="Google Shape;366;p65"/>
          <p:cNvSpPr/>
          <p:nvPr/>
        </p:nvSpPr>
        <p:spPr>
          <a:xfrm>
            <a:off x="2479963" y="2016682"/>
            <a:ext cx="6359873" cy="8082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18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Возвращена продолжительность урока 45 минут</a:t>
            </a:r>
            <a:r>
              <a:rPr lang="ru-RU" sz="1600" b="1" dirty="0"/>
              <a:t>.</a:t>
            </a:r>
            <a:endParaRPr sz="1600" b="1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7" name="Google Shape;367;p65"/>
          <p:cNvSpPr/>
          <p:nvPr/>
        </p:nvSpPr>
        <p:spPr>
          <a:xfrm>
            <a:off x="1763511" y="3933056"/>
            <a:ext cx="5239800" cy="8082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2060"/>
              </a:buClr>
              <a:buSzPts val="1800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нагрузки обучающихся.</a:t>
            </a:r>
            <a:endParaRPr sz="2000" b="1" u="none" strike="noStrike" cap="none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68" name="Google Shape;368;p65"/>
          <p:cNvSpPr/>
          <p:nvPr/>
        </p:nvSpPr>
        <p:spPr>
          <a:xfrm>
            <a:off x="1331640" y="5037867"/>
            <a:ext cx="5544600" cy="6840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2060"/>
              </a:buClr>
              <a:buSzPts val="18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Восполнение пробелов в знаниях обучающихся.</a:t>
            </a:r>
            <a:endParaRPr sz="2400" b="1" u="none" strike="noStrike" cap="none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69" name="Google Shape;369;p65"/>
          <p:cNvSpPr/>
          <p:nvPr/>
        </p:nvSpPr>
        <p:spPr>
          <a:xfrm>
            <a:off x="1723026" y="3048012"/>
            <a:ext cx="6974886" cy="747873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курса по выбору «Глобальная компетентность» позволит формировать у наших обучающихся знания и навыки, отвечающие требованиям современного общества.</a:t>
            </a:r>
          </a:p>
        </p:txBody>
      </p:sp>
      <p:pic>
        <p:nvPicPr>
          <p:cNvPr id="370" name="Google Shape;370;p65"/>
          <p:cNvPicPr preferRelativeResize="0"/>
          <p:nvPr/>
        </p:nvPicPr>
        <p:blipFill rotWithShape="1">
          <a:blip r:embed="rId3">
            <a:alphaModFix/>
          </a:blip>
          <a:srcRect t="-401" b="-11242"/>
          <a:stretch/>
        </p:blipFill>
        <p:spPr>
          <a:xfrm rot="9660000" flipH="1">
            <a:off x="2097087" y="849312"/>
            <a:ext cx="1436687" cy="515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65"/>
          <p:cNvPicPr preferRelativeResize="0"/>
          <p:nvPr/>
        </p:nvPicPr>
        <p:blipFill rotWithShape="1">
          <a:blip r:embed="rId4">
            <a:alphaModFix/>
          </a:blip>
          <a:srcRect t="-401" b="-11242"/>
          <a:stretch/>
        </p:blipFill>
        <p:spPr>
          <a:xfrm rot="4500000">
            <a:off x="-392112" y="3155950"/>
            <a:ext cx="2617787" cy="982662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65"/>
          <p:cNvSpPr txBox="1"/>
          <p:nvPr/>
        </p:nvSpPr>
        <p:spPr>
          <a:xfrm>
            <a:off x="269875" y="6399212"/>
            <a:ext cx="217500" cy="3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Calibri"/>
              <a:buNone/>
            </a:pPr>
            <a:r>
              <a:rPr lang="en-US" sz="14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373" name="Google Shape;373;p65"/>
          <p:cNvSpPr/>
          <p:nvPr/>
        </p:nvSpPr>
        <p:spPr>
          <a:xfrm>
            <a:off x="899592" y="6023112"/>
            <a:ext cx="5544600" cy="6840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2060"/>
              </a:buClr>
              <a:buSzPts val="1800"/>
            </a:pPr>
            <a:endParaRPr lang="ru-RU" sz="2000" i="1" dirty="0" smtClean="0"/>
          </a:p>
          <a:p>
            <a:pPr algn="ctr">
              <a:buClr>
                <a:srgbClr val="002060"/>
              </a:buClr>
              <a:buSzPts val="1800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Нагрузка педагога уменьшилась с 18 до 16 часов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endParaRPr sz="2000" b="0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65"/>
          <p:cNvSpPr txBox="1">
            <a:spLocks noGrp="1"/>
          </p:cNvSpPr>
          <p:nvPr>
            <p:ph type="title"/>
          </p:nvPr>
        </p:nvSpPr>
        <p:spPr>
          <a:xfrm>
            <a:off x="468312" y="115887"/>
            <a:ext cx="8229600" cy="4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Calibri"/>
              <a:buNone/>
            </a:pPr>
            <a:r>
              <a:rPr lang="en-US" sz="2000" b="1" i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ОСОБЕННОСТИ  </a:t>
            </a:r>
            <a:r>
              <a:rPr lang="en-US" sz="20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202</a:t>
            </a:r>
            <a:r>
              <a:rPr lang="ru-RU" sz="20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1</a:t>
            </a:r>
            <a:r>
              <a:rPr lang="en-US" sz="20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-202</a:t>
            </a:r>
            <a:r>
              <a:rPr lang="ru-RU" sz="20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2</a:t>
            </a:r>
            <a:r>
              <a:rPr lang="en-US" sz="2000" b="1" i="0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000" b="1" i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УЧЕБНОГО ГОДА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2" name="Google Shape;362;p65"/>
          <p:cNvGrpSpPr/>
          <p:nvPr/>
        </p:nvGrpSpPr>
        <p:grpSpPr>
          <a:xfrm>
            <a:off x="158926" y="765131"/>
            <a:ext cx="2036826" cy="1511058"/>
            <a:chOff x="3857620" y="2357430"/>
            <a:chExt cx="1714500" cy="785700"/>
          </a:xfrm>
        </p:grpSpPr>
        <p:sp>
          <p:nvSpPr>
            <p:cNvPr id="363" name="Google Shape;363;p65"/>
            <p:cNvSpPr/>
            <p:nvPr/>
          </p:nvSpPr>
          <p:spPr>
            <a:xfrm>
              <a:off x="3857620" y="2357430"/>
              <a:ext cx="1714500" cy="785700"/>
            </a:xfrm>
            <a:prstGeom prst="ellipse">
              <a:avLst/>
            </a:prstGeom>
            <a:solidFill>
              <a:srgbClr val="CCECFF"/>
            </a:solidFill>
            <a:ln w="9525" cap="flat" cmpd="sng">
              <a:solidFill>
                <a:srgbClr val="39639D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5400000" rotWithShape="0">
                <a:srgbClr val="000000">
                  <a:alpha val="349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64" name="Google Shape;364;p65"/>
            <p:cNvSpPr/>
            <p:nvPr/>
          </p:nvSpPr>
          <p:spPr>
            <a:xfrm>
              <a:off x="4000495" y="2500306"/>
              <a:ext cx="1450821" cy="571500"/>
            </a:xfrm>
            <a:prstGeom prst="ellipse">
              <a:avLst/>
            </a:prstGeom>
            <a:solidFill>
              <a:srgbClr val="C5D8F1"/>
            </a:solidFill>
            <a:ln w="9525" cap="flat" cmpd="sng">
              <a:solidFill>
                <a:srgbClr val="39639D"/>
              </a:solidFill>
              <a:prstDash val="solid"/>
              <a:round/>
              <a:headEnd type="none" w="sm" len="sm"/>
              <a:tailEnd type="none" w="sm" len="sm"/>
            </a:ln>
            <a:effectLst>
              <a:glow rad="139700">
                <a:srgbClr val="7D4CB9">
                  <a:alpha val="40000"/>
                </a:srgbClr>
              </a:glow>
              <a:outerShdw blurRad="50800" dist="38100" dir="5400000" rotWithShape="0">
                <a:srgbClr val="000000">
                  <a:alpha val="349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Pts val="1400"/>
                <a:buFont typeface="Calibri"/>
                <a:buNone/>
              </a:pPr>
              <a:r>
                <a:rPr lang="en-US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202</a:t>
              </a:r>
              <a:r>
                <a:rPr lang="ru-RU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1</a:t>
              </a:r>
              <a:r>
                <a:rPr lang="en-US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-202</a:t>
              </a:r>
              <a:r>
                <a:rPr lang="ru-RU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2</a:t>
              </a:r>
              <a:r>
                <a:rPr lang="en-US" sz="1600" b="1" i="0" u="none" strike="noStrike" cap="none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 </a:t>
              </a:r>
              <a:r>
                <a:rPr lang="en-US" sz="1600" b="1" i="0" u="none" strike="noStrike" cap="none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учебный</a:t>
              </a:r>
              <a:r>
                <a:rPr lang="en-US" sz="1600" b="1" i="0" u="none" strike="noStrike" cap="none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 </a:t>
              </a:r>
              <a:r>
                <a:rPr lang="en-US" sz="1600" b="1" i="0" u="none" strike="noStrike" cap="none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год</a:t>
              </a:r>
              <a:endParaRPr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5" name="Google Shape;365;p65"/>
          <p:cNvSpPr/>
          <p:nvPr/>
        </p:nvSpPr>
        <p:spPr>
          <a:xfrm>
            <a:off x="3923928" y="765175"/>
            <a:ext cx="5040600" cy="8082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</a:t>
            </a:r>
            <a:r>
              <a:rPr lang="ru-RU" sz="1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</a:t>
            </a:r>
            <a:r>
              <a:rPr lang="ru-RU" sz="1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16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16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слабоуспевающими</a:t>
            </a:r>
          </a:p>
        </p:txBody>
      </p:sp>
      <p:sp>
        <p:nvSpPr>
          <p:cNvPr id="366" name="Google Shape;366;p65"/>
          <p:cNvSpPr/>
          <p:nvPr/>
        </p:nvSpPr>
        <p:spPr>
          <a:xfrm>
            <a:off x="2604654" y="1823004"/>
            <a:ext cx="6359873" cy="8082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18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времени обучения до 20 июня за счет Летней школы.</a:t>
            </a:r>
            <a:endParaRPr sz="2000" b="1" u="none" strike="noStrike" cap="none" dirty="0">
              <a:solidFill>
                <a:srgbClr val="00206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367" name="Google Shape;367;p65"/>
          <p:cNvSpPr/>
          <p:nvPr/>
        </p:nvSpPr>
        <p:spPr>
          <a:xfrm>
            <a:off x="1763511" y="3933056"/>
            <a:ext cx="5239800" cy="8082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2060"/>
              </a:buClr>
              <a:buSzPts val="18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готовности школ к разным форматам обучения (традиционный, комбинированный, дистанционный).</a:t>
            </a:r>
            <a:endParaRPr sz="2000" b="1" u="none" strike="noStrike" cap="none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68" name="Google Shape;368;p65"/>
          <p:cNvSpPr/>
          <p:nvPr/>
        </p:nvSpPr>
        <p:spPr>
          <a:xfrm>
            <a:off x="1331640" y="5037867"/>
            <a:ext cx="5544600" cy="6840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2060"/>
              </a:buClr>
              <a:buSzPts val="18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проектов «Читающая школа», «Дебаты», «День самоуправления», «Школьный театр».</a:t>
            </a:r>
            <a:endParaRPr sz="2400" b="1" u="none" strike="noStrike" cap="none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69" name="Google Shape;369;p65"/>
          <p:cNvSpPr/>
          <p:nvPr/>
        </p:nvSpPr>
        <p:spPr>
          <a:xfrm>
            <a:off x="1682412" y="3064065"/>
            <a:ext cx="5801400" cy="5994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формативное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оценивание</a:t>
            </a:r>
            <a:r>
              <a:rPr lang="ru-RU" b="1" dirty="0"/>
              <a:t>.</a:t>
            </a:r>
          </a:p>
        </p:txBody>
      </p:sp>
      <p:pic>
        <p:nvPicPr>
          <p:cNvPr id="370" name="Google Shape;370;p65"/>
          <p:cNvPicPr preferRelativeResize="0"/>
          <p:nvPr/>
        </p:nvPicPr>
        <p:blipFill rotWithShape="1">
          <a:blip r:embed="rId3">
            <a:alphaModFix/>
          </a:blip>
          <a:srcRect t="-401" b="-11242"/>
          <a:stretch/>
        </p:blipFill>
        <p:spPr>
          <a:xfrm rot="9660000" flipH="1">
            <a:off x="2097087" y="849312"/>
            <a:ext cx="1436687" cy="515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65"/>
          <p:cNvPicPr preferRelativeResize="0"/>
          <p:nvPr/>
        </p:nvPicPr>
        <p:blipFill rotWithShape="1">
          <a:blip r:embed="rId4">
            <a:alphaModFix/>
          </a:blip>
          <a:srcRect t="-401" b="-11242"/>
          <a:stretch/>
        </p:blipFill>
        <p:spPr>
          <a:xfrm rot="4500000">
            <a:off x="-392112" y="3155950"/>
            <a:ext cx="2617787" cy="982662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65"/>
          <p:cNvSpPr txBox="1"/>
          <p:nvPr/>
        </p:nvSpPr>
        <p:spPr>
          <a:xfrm>
            <a:off x="269875" y="6399212"/>
            <a:ext cx="217500" cy="3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Calibri"/>
              <a:buNone/>
            </a:pPr>
            <a:r>
              <a:rPr lang="en-US" sz="14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373" name="Google Shape;373;p65"/>
          <p:cNvSpPr/>
          <p:nvPr/>
        </p:nvSpPr>
        <p:spPr>
          <a:xfrm>
            <a:off x="899592" y="6023112"/>
            <a:ext cx="5544600" cy="684000"/>
          </a:xfrm>
          <a:prstGeom prst="rect">
            <a:avLst/>
          </a:prstGeom>
          <a:solidFill>
            <a:srgbClr val="EAF1DD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2060"/>
              </a:buClr>
              <a:buSzPts val="18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ежедневного 20-минутного чтения книг в школе и семье.</a:t>
            </a:r>
            <a:endParaRPr sz="2400" b="1" u="none" strike="noStrike" cap="none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51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66"/>
          <p:cNvSpPr/>
          <p:nvPr/>
        </p:nvSpPr>
        <p:spPr>
          <a:xfrm>
            <a:off x="119062" y="997527"/>
            <a:ext cx="8712200" cy="5457248"/>
          </a:xfrm>
          <a:custGeom>
            <a:avLst/>
            <a:gdLst/>
            <a:ahLst/>
            <a:cxnLst/>
            <a:rect l="l" t="t" r="r" b="b"/>
            <a:pathLst>
              <a:path w="8712200" h="6127750" extrusionOk="0">
                <a:moveTo>
                  <a:pt x="1021312" y="0"/>
                </a:moveTo>
                <a:lnTo>
                  <a:pt x="8712200" y="0"/>
                </a:lnTo>
                <a:lnTo>
                  <a:pt x="8712200" y="0"/>
                </a:lnTo>
                <a:lnTo>
                  <a:pt x="8712200" y="5106438"/>
                </a:lnTo>
                <a:cubicBezTo>
                  <a:pt x="8712200" y="5670493"/>
                  <a:pt x="8254943" y="6127750"/>
                  <a:pt x="7690888" y="6127750"/>
                </a:cubicBezTo>
                <a:lnTo>
                  <a:pt x="0" y="6127750"/>
                </a:lnTo>
                <a:lnTo>
                  <a:pt x="0" y="6127750"/>
                </a:lnTo>
                <a:lnTo>
                  <a:pt x="0" y="1021312"/>
                </a:lnTo>
                <a:cubicBezTo>
                  <a:pt x="0" y="457257"/>
                  <a:pt x="457257" y="0"/>
                  <a:pt x="1021312" y="0"/>
                </a:cubicBezTo>
                <a:close/>
              </a:path>
            </a:pathLst>
          </a:custGeom>
          <a:solidFill>
            <a:schemeClr val="lt1"/>
          </a:solidFill>
          <a:ln w="10775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98755" marR="195580" indent="449580" algn="just">
              <a:lnSpc>
                <a:spcPct val="97000"/>
              </a:lnSpc>
              <a:spcBef>
                <a:spcPts val="830"/>
              </a:spcBef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</a:t>
            </a:r>
            <a:r>
              <a:rPr lang="ru-RU" sz="2000" spc="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МОН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РК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27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июля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368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«Об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определении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начала,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продолжительности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каникулярных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периодов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2021-2022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учебного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организациях среднего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»:</a:t>
            </a:r>
          </a:p>
          <a:p>
            <a:pPr marL="198755" marR="195580" indent="449580" algn="just">
              <a:lnSpc>
                <a:spcPct val="97000"/>
              </a:lnSpc>
              <a:spcBef>
                <a:spcPts val="830"/>
              </a:spcBef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ts val="1565"/>
              </a:lnSpc>
              <a:buSzPts val="1400"/>
              <a:buFont typeface="Times New Roman" panose="02020603050405020304" pitchFamily="18" charset="0"/>
              <a:buAutoNum type="arabicParenR"/>
              <a:tabLst>
                <a:tab pos="84328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начало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2022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учебного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сентября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года;</a:t>
            </a:r>
          </a:p>
          <a:p>
            <a:pPr marL="742950" marR="196850" lvl="1" indent="-285750" algn="just">
              <a:lnSpc>
                <a:spcPct val="97000"/>
              </a:lnSpc>
              <a:spcBef>
                <a:spcPts val="5"/>
              </a:spcBef>
              <a:buSzPts val="1400"/>
              <a:buFont typeface="Times New Roman" panose="02020603050405020304" pitchFamily="18" charset="0"/>
              <a:buAutoNum type="arabicParenR"/>
              <a:tabLst>
                <a:tab pos="859155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продолжительность учебного года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во</a:t>
            </a:r>
            <a:r>
              <a:rPr lang="ru-RU" sz="2000" spc="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2-11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классах</a:t>
            </a:r>
            <a:r>
              <a:rPr lang="ru-RU" sz="2000" spc="-1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34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учебные недели;</a:t>
            </a:r>
          </a:p>
          <a:p>
            <a:pPr marL="742950" marR="2051685" lvl="1" indent="-285750">
              <a:lnSpc>
                <a:spcPct val="97000"/>
              </a:lnSpc>
              <a:buSzPts val="1400"/>
              <a:buFont typeface="Times New Roman" panose="02020603050405020304" pitchFamily="18" charset="0"/>
              <a:buAutoNum type="arabicParenR"/>
              <a:tabLst>
                <a:tab pos="84328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каникулярные</a:t>
            </a:r>
            <a:r>
              <a:rPr lang="ru-RU" sz="2000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периоды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течение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учебного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года:</a:t>
            </a:r>
            <a:r>
              <a:rPr lang="ru-RU" sz="2000" spc="-3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1–11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(12) классах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457200" marR="2051685" lvl="1">
              <a:lnSpc>
                <a:spcPct val="97000"/>
              </a:lnSpc>
              <a:buSzPts val="1400"/>
              <a:tabLst>
                <a:tab pos="84328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560"/>
              </a:lnSpc>
              <a:buSzPts val="1400"/>
              <a:tabLst>
                <a:tab pos="75311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осенние</a:t>
            </a:r>
            <a:r>
              <a:rPr lang="ru-RU" sz="20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 дней (с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7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ноября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включительно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</a:p>
          <a:p>
            <a:pPr marL="457200" lvl="1">
              <a:lnSpc>
                <a:spcPts val="1560"/>
              </a:lnSpc>
              <a:buSzPts val="1400"/>
              <a:tabLst>
                <a:tab pos="75311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201295" lvl="1">
              <a:lnSpc>
                <a:spcPct val="97000"/>
              </a:lnSpc>
              <a:spcBef>
                <a:spcPts val="15"/>
              </a:spcBef>
              <a:buSzPts val="1400"/>
              <a:tabLst>
                <a:tab pos="81089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зимние</a:t>
            </a:r>
            <a:r>
              <a:rPr lang="ru-RU" sz="2000" b="1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дней</a:t>
            </a:r>
            <a:r>
              <a:rPr lang="ru-RU" sz="20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(с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декабря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</a:t>
            </a:r>
            <a:r>
              <a:rPr lang="ru-RU" sz="20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ru-RU" sz="20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января</a:t>
            </a:r>
            <a:r>
              <a:rPr lang="ru-RU" sz="20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2022</a:t>
            </a:r>
            <a:r>
              <a:rPr lang="ru-RU" sz="20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-3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включительно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</a:p>
          <a:p>
            <a:pPr marL="457200" marR="201295" lvl="1">
              <a:lnSpc>
                <a:spcPct val="97000"/>
              </a:lnSpc>
              <a:spcBef>
                <a:spcPts val="15"/>
              </a:spcBef>
              <a:buSzPts val="1400"/>
              <a:tabLst>
                <a:tab pos="810895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565"/>
              </a:lnSpc>
              <a:buSzPts val="1400"/>
              <a:tabLst>
                <a:tab pos="75311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весенние</a:t>
            </a:r>
            <a:r>
              <a:rPr lang="ru-RU" sz="2000" b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дней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(с</a:t>
            </a:r>
            <a:r>
              <a:rPr lang="ru-RU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марта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2022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включительно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9" name="Google Shape;379;p66"/>
          <p:cNvSpPr txBox="1">
            <a:spLocks noGrp="1"/>
          </p:cNvSpPr>
          <p:nvPr>
            <p:ph type="title"/>
          </p:nvPr>
        </p:nvSpPr>
        <p:spPr>
          <a:xfrm>
            <a:off x="409575" y="0"/>
            <a:ext cx="8229600" cy="8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Calibri"/>
              <a:buNone/>
            </a:pPr>
            <a:r>
              <a:rPr lang="ru-RU" sz="2400" b="1" u="none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Начало и продолжительность 2021-2022 учебного года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7"/>
          <p:cNvSpPr/>
          <p:nvPr/>
        </p:nvSpPr>
        <p:spPr>
          <a:xfrm>
            <a:off x="107825" y="1094510"/>
            <a:ext cx="8712200" cy="5278581"/>
          </a:xfrm>
          <a:custGeom>
            <a:avLst/>
            <a:gdLst/>
            <a:ahLst/>
            <a:cxnLst/>
            <a:rect l="l" t="t" r="r" b="b"/>
            <a:pathLst>
              <a:path w="8712200" h="6127750" extrusionOk="0">
                <a:moveTo>
                  <a:pt x="1021312" y="0"/>
                </a:moveTo>
                <a:lnTo>
                  <a:pt x="8712200" y="0"/>
                </a:lnTo>
                <a:lnTo>
                  <a:pt x="8712200" y="0"/>
                </a:lnTo>
                <a:lnTo>
                  <a:pt x="8712200" y="5106438"/>
                </a:lnTo>
                <a:cubicBezTo>
                  <a:pt x="8712200" y="5670493"/>
                  <a:pt x="8254943" y="6127750"/>
                  <a:pt x="7690888" y="6127750"/>
                </a:cubicBezTo>
                <a:lnTo>
                  <a:pt x="0" y="6127750"/>
                </a:lnTo>
                <a:lnTo>
                  <a:pt x="0" y="6127750"/>
                </a:lnTo>
                <a:lnTo>
                  <a:pt x="0" y="1021312"/>
                </a:lnTo>
                <a:cubicBezTo>
                  <a:pt x="0" y="457257"/>
                  <a:pt x="457257" y="0"/>
                  <a:pt x="1021312" y="0"/>
                </a:cubicBezTo>
                <a:close/>
              </a:path>
            </a:pathLst>
          </a:custGeom>
          <a:solidFill>
            <a:schemeClr val="lt1"/>
          </a:solidFill>
          <a:ln w="10775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процесс   в   организациях   образования   страны   проводится в соответствии с выбранным Типовым учебным планом.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учебные планы утверждены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МОН РК от 8 ноября 2012 года № 500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изменениями и дополнениями, внесенными приказом от 26 марта 2021 года № 125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(действующие с 2018 года в соответствии с приказом МОН РК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441 от 4 сентября 2018 года, </a:t>
            </a:r>
          </a:p>
          <a:p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МОН РК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415 от 20.08.2021г.  </a:t>
            </a:r>
          </a:p>
          <a:p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6" name="Google Shape;386;p67"/>
          <p:cNvSpPr txBox="1">
            <a:spLocks noGrp="1"/>
          </p:cNvSpPr>
          <p:nvPr>
            <p:ph type="title"/>
          </p:nvPr>
        </p:nvSpPr>
        <p:spPr>
          <a:xfrm>
            <a:off x="107824" y="304800"/>
            <a:ext cx="9036175" cy="983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70C0"/>
              </a:buClr>
              <a:buSzPts val="2000"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НОРМАТИВНОЕ ПРАВОВОЕ ОБЕСПЕЧЕНИЕ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 ОРГАНИЗАЦИЯХ ОБРАЗОВАНИЯ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7"/>
          <p:cNvSpPr/>
          <p:nvPr/>
        </p:nvSpPr>
        <p:spPr>
          <a:xfrm>
            <a:off x="107825" y="1066803"/>
            <a:ext cx="8712200" cy="5638798"/>
          </a:xfrm>
          <a:custGeom>
            <a:avLst/>
            <a:gdLst/>
            <a:ahLst/>
            <a:cxnLst/>
            <a:rect l="l" t="t" r="r" b="b"/>
            <a:pathLst>
              <a:path w="8712200" h="6127750" extrusionOk="0">
                <a:moveTo>
                  <a:pt x="1021312" y="0"/>
                </a:moveTo>
                <a:lnTo>
                  <a:pt x="8712200" y="0"/>
                </a:lnTo>
                <a:lnTo>
                  <a:pt x="8712200" y="0"/>
                </a:lnTo>
                <a:lnTo>
                  <a:pt x="8712200" y="5106438"/>
                </a:lnTo>
                <a:cubicBezTo>
                  <a:pt x="8712200" y="5670493"/>
                  <a:pt x="8254943" y="6127750"/>
                  <a:pt x="7690888" y="6127750"/>
                </a:cubicBezTo>
                <a:lnTo>
                  <a:pt x="0" y="6127750"/>
                </a:lnTo>
                <a:lnTo>
                  <a:pt x="0" y="6127750"/>
                </a:lnTo>
                <a:lnTo>
                  <a:pt x="0" y="1021312"/>
                </a:lnTo>
                <a:cubicBezTo>
                  <a:pt x="0" y="457257"/>
                  <a:pt x="457257" y="0"/>
                  <a:pt x="1021312" y="0"/>
                </a:cubicBezTo>
                <a:close/>
              </a:path>
            </a:pathLst>
          </a:custGeom>
          <a:solidFill>
            <a:schemeClr val="lt1"/>
          </a:solidFill>
          <a:ln w="10775" cap="flat" cmpd="sng">
            <a:solidFill>
              <a:srgbClr val="385D8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98755" indent="449580">
              <a:spcBef>
                <a:spcPts val="445"/>
              </a:spcBef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2021-2022</a:t>
            </a:r>
            <a:r>
              <a:rPr lang="ru-RU" sz="2000" spc="1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учебном</a:t>
            </a:r>
            <a:r>
              <a:rPr lang="ru-RU" sz="2000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году</a:t>
            </a:r>
            <a:r>
              <a:rPr lang="ru-RU" sz="2000" spc="1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зависимости</a:t>
            </a:r>
            <a:r>
              <a:rPr lang="ru-RU" sz="2000" spc="1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  <a:r>
              <a:rPr lang="ru-RU" sz="2000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готовности</a:t>
            </a:r>
            <a:r>
              <a:rPr lang="ru-RU" sz="2000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</a:t>
            </a:r>
            <a:r>
              <a:rPr lang="ru-RU" sz="2000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(кадровой,</a:t>
            </a:r>
            <a:r>
              <a:rPr lang="ru-RU" sz="2000" spc="-3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ресурсной</a:t>
            </a:r>
            <a:r>
              <a:rPr lang="ru-RU" sz="2000" spc="2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spc="2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др.)</a:t>
            </a:r>
            <a:r>
              <a:rPr lang="ru-RU" sz="2000" spc="25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ru-RU" sz="2000" spc="2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счет</a:t>
            </a:r>
            <a:r>
              <a:rPr lang="ru-RU" sz="2000" spc="2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часов</a:t>
            </a:r>
            <a:r>
              <a:rPr lang="ru-RU" sz="2000" spc="2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вариативного</a:t>
            </a:r>
            <a:r>
              <a:rPr lang="ru-RU" sz="2000" spc="2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компонента</a:t>
            </a:r>
            <a:r>
              <a:rPr lang="ru-RU" sz="2000" spc="2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введен курс «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Глобальные</a:t>
            </a:r>
            <a:r>
              <a:rPr lang="ru-RU" sz="2000" spc="2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компетенции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 час</a:t>
            </a:r>
            <a:r>
              <a:rPr lang="ru-RU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неделю)</a:t>
            </a:r>
            <a:r>
              <a:rPr lang="ru-RU" sz="2000" spc="3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spc="34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включает:</a:t>
            </a:r>
          </a:p>
          <a:p>
            <a:pPr marL="198755">
              <a:spcBef>
                <a:spcPts val="445"/>
              </a:spcBef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5</a:t>
            </a:r>
            <a:r>
              <a:rPr lang="ru-RU" sz="2000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«Добропорядочность</a:t>
            </a:r>
            <a:r>
              <a:rPr lang="ru-RU" sz="20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этика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610"/>
              </a:lnSpc>
              <a:tabLst>
                <a:tab pos="1097915" algn="l"/>
                <a:tab pos="109855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610"/>
              </a:lnSpc>
              <a:tabLst>
                <a:tab pos="1097915" algn="l"/>
                <a:tab pos="109855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2000" spc="-1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«Экология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marL="742950" lvl="1" indent="-285750">
              <a:lnSpc>
                <a:spcPts val="1610"/>
              </a:lnSpc>
              <a:buFont typeface="Wingdings" panose="05000000000000000000" pitchFamily="2" charset="2"/>
              <a:buChar char=""/>
              <a:tabLst>
                <a:tab pos="1097915" algn="l"/>
                <a:tab pos="109855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tabLst>
                <a:tab pos="1097915" algn="l"/>
                <a:tab pos="109855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000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«Эмоциональный</a:t>
            </a:r>
            <a:r>
              <a:rPr lang="ru-RU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интеллект</a:t>
            </a:r>
            <a:r>
              <a:rPr lang="ru-RU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b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критическое мышление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marL="457200" lvl="1">
              <a:tabLst>
                <a:tab pos="1097915" algn="l"/>
                <a:tab pos="1098550" algn="l"/>
              </a:tabLs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610"/>
              </a:lnSpc>
              <a:spcBef>
                <a:spcPts val="10"/>
              </a:spcBef>
              <a:tabLst>
                <a:tab pos="1097915" algn="l"/>
                <a:tab pos="109855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RU" sz="2000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</a:t>
            </a:r>
            <a:r>
              <a:rPr lang="ru-RU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Медиаграмотность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marL="457200" lvl="1">
              <a:lnSpc>
                <a:spcPts val="1610"/>
              </a:lnSpc>
              <a:spcBef>
                <a:spcPts val="10"/>
              </a:spcBef>
              <a:tabLst>
                <a:tab pos="1097915" algn="l"/>
                <a:tab pos="1098550" algn="l"/>
              </a:tabLst>
            </a:pP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610"/>
              </a:lnSpc>
              <a:spcBef>
                <a:spcPts val="10"/>
              </a:spcBef>
              <a:tabLst>
                <a:tab pos="1097915" algn="l"/>
                <a:tab pos="109855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lnSpc>
                <a:spcPts val="1610"/>
              </a:lnSpc>
              <a:tabLst>
                <a:tab pos="1097915" algn="l"/>
                <a:tab pos="109855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«Светскость</a:t>
            </a:r>
            <a:r>
              <a:rPr lang="ru-RU" sz="20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основы</a:t>
            </a:r>
            <a:r>
              <a:rPr lang="ru-RU" sz="20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религиоведения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ts val="1610"/>
              </a:lnSpc>
              <a:buFont typeface="Wingdings" panose="05000000000000000000" pitchFamily="2" charset="2"/>
              <a:buChar char=""/>
              <a:tabLst>
                <a:tab pos="1097915" algn="l"/>
                <a:tab pos="109855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tabLst>
                <a:tab pos="1097915" algn="l"/>
                <a:tab pos="109855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10-11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классы</a:t>
            </a:r>
            <a:r>
              <a:rPr lang="ru-RU" sz="2000" spc="3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«Основы</a:t>
            </a:r>
            <a:r>
              <a:rPr lang="ru-RU" sz="20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предпринимательства</a:t>
            </a:r>
            <a:r>
              <a:rPr lang="ru-RU" sz="20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бизнеса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"/>
              <a:tabLst>
                <a:tab pos="1097915" algn="l"/>
                <a:tab pos="1098550" algn="l"/>
              </a:tabLst>
            </a:pP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>
              <a:tabLst>
                <a:tab pos="1097915" algn="l"/>
                <a:tab pos="109855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Данный</a:t>
            </a:r>
            <a:r>
              <a:rPr lang="ru-RU" sz="2000" spc="-33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курс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может</a:t>
            </a:r>
            <a:r>
              <a:rPr lang="ru-RU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помочь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формировании у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навыков</a:t>
            </a:r>
            <a:r>
              <a:rPr lang="ru-RU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  <a:r>
              <a:rPr lang="ru-RU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века.</a:t>
            </a:r>
          </a:p>
          <a:p>
            <a:pPr marL="742950" lvl="1" indent="-285750">
              <a:buFont typeface="Wingdings" panose="05000000000000000000" pitchFamily="2" charset="2"/>
              <a:buChar char=""/>
              <a:tabLst>
                <a:tab pos="1097915" algn="l"/>
                <a:tab pos="1098550" algn="l"/>
              </a:tabLs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6" name="Google Shape;386;p67"/>
          <p:cNvSpPr txBox="1">
            <a:spLocks noGrp="1"/>
          </p:cNvSpPr>
          <p:nvPr>
            <p:ph type="title"/>
          </p:nvPr>
        </p:nvSpPr>
        <p:spPr>
          <a:xfrm>
            <a:off x="107825" y="304801"/>
            <a:ext cx="8828357" cy="762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70C0"/>
              </a:buClr>
              <a:buSzPts val="2000"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НОРМАТИВНОЕ ПРАВОВОЕ ОБЕСПЕЧЕНИЕ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 ОРГАНИЗАЦИЯХ ОБРАЗОВАНИЯ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0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69"/>
          <p:cNvSpPr txBox="1">
            <a:spLocks noGrp="1"/>
          </p:cNvSpPr>
          <p:nvPr>
            <p:ph type="title"/>
          </p:nvPr>
        </p:nvSpPr>
        <p:spPr>
          <a:xfrm>
            <a:off x="886691" y="512618"/>
            <a:ext cx="7204364" cy="701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indent="477837" algn="ctr">
              <a:buClr>
                <a:schemeClr val="lt1"/>
              </a:buClr>
              <a:buSzPts val="2700"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Wingdings" panose="05000000000000000000" pitchFamily="2" charset="2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Wingdings" panose="05000000000000000000" pitchFamily="2" charset="2"/>
                <a:cs typeface="Times New Roman" panose="02020603050405020304" pitchFamily="18" charset="0"/>
              </a:rPr>
              <a:t>Внимание!!!</a:t>
            </a:r>
            <a:endParaRPr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3" name="Google Shape;403;p69"/>
          <p:cNvSpPr txBox="1"/>
          <p:nvPr/>
        </p:nvSpPr>
        <p:spPr>
          <a:xfrm>
            <a:off x="207818" y="0"/>
            <a:ext cx="8936181" cy="338534"/>
          </a:xfrm>
          <a:prstGeom prst="rect">
            <a:avLst/>
          </a:prstGeom>
          <a:solidFill>
            <a:srgbClr val="E9F5FC"/>
          </a:solidFill>
          <a:ln>
            <a:noFill/>
          </a:ln>
        </p:spPr>
        <p:txBody>
          <a:bodyPr spcFirstLastPara="1" wrap="square" lIns="121900" tIns="60950" rIns="121900" bIns="60950" anchor="t" anchorCtr="0">
            <a:spAutoFit/>
          </a:bodyPr>
          <a:lstStyle/>
          <a:p>
            <a:pPr marL="0" marR="0" lvl="0" indent="24288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lang="en-US" sz="1400" b="0" i="0" u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  <p:sp>
        <p:nvSpPr>
          <p:cNvPr id="404" name="Google Shape;404;p69"/>
          <p:cNvSpPr txBox="1"/>
          <p:nvPr/>
        </p:nvSpPr>
        <p:spPr>
          <a:xfrm>
            <a:off x="8972550" y="6724650"/>
            <a:ext cx="3240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60925" rIns="121875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7308" y="1524001"/>
            <a:ext cx="8077199" cy="4679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62865" lvl="0" indent="-342900" algn="just">
              <a:lnSpc>
                <a:spcPct val="96000"/>
              </a:lnSpc>
              <a:buSzPts val="1200"/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Занятия, выпавшие на праздничные дни, переносятся на другие дни.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 этом случае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темы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уроков/цели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обучения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необходимо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интегрировать</a:t>
            </a:r>
            <a:r>
              <a:rPr lang="ru-RU" sz="2400" b="1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согласно</a:t>
            </a:r>
            <a:r>
              <a:rPr lang="ru-RU" sz="2400" b="1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содержанию</a:t>
            </a:r>
            <a:r>
              <a:rPr lang="ru-RU" sz="2400" b="1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учебной</a:t>
            </a:r>
            <a:r>
              <a:rPr lang="ru-RU" sz="2400" b="1" spc="-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программы.</a:t>
            </a:r>
            <a:endParaRPr lang="ru-RU" sz="2400" dirty="0"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65405" lvl="0" indent="-342900" algn="just">
              <a:lnSpc>
                <a:spcPct val="95000"/>
              </a:lnSpc>
              <a:buSzPts val="1200"/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При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этом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дополнительно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часы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не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выделяются.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классных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журналах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темы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объединенных</a:t>
            </a:r>
            <a:r>
              <a:rPr lang="ru-RU" sz="2400" spc="-1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уроков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указываются</a:t>
            </a:r>
            <a:r>
              <a:rPr lang="ru-RU" sz="2400" spc="-1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</a:t>
            </a:r>
            <a:r>
              <a:rPr lang="ru-RU" sz="2400" spc="-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одной строке.</a:t>
            </a:r>
          </a:p>
          <a:p>
            <a:pPr marL="342900" marR="63500" lvl="0" indent="-342900" algn="just">
              <a:lnSpc>
                <a:spcPct val="96000"/>
              </a:lnSpc>
              <a:buSzPts val="1200"/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Изменения на основании приказа руководителя организации образования отражаются</a:t>
            </a:r>
            <a:r>
              <a:rPr lang="ru-RU" sz="2400" spc="-28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</a:t>
            </a:r>
            <a:r>
              <a:rPr lang="ru-RU" sz="2400" spc="-1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электронном журнале.</a:t>
            </a:r>
          </a:p>
          <a:p>
            <a:pPr marL="342900" marR="66040" lvl="0" indent="-342900" algn="just">
              <a:lnSpc>
                <a:spcPct val="95000"/>
              </a:lnSpc>
              <a:buSzPts val="1200"/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Техническая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поддержка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по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заполнению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электронных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журналов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и</a:t>
            </a:r>
            <a:r>
              <a:rPr lang="ru-RU" sz="2400" spc="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дневников</a:t>
            </a:r>
            <a:r>
              <a:rPr lang="ru-RU" sz="2400" spc="-28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оказывается</a:t>
            </a:r>
            <a:r>
              <a:rPr lang="ru-RU" sz="2400" spc="-1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через кол-центр,</a:t>
            </a:r>
            <a:r>
              <a:rPr lang="ru-RU" sz="2400" spc="-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службу</a:t>
            </a:r>
            <a:r>
              <a:rPr lang="ru-RU" sz="2400" spc="-5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поддержки.</a:t>
            </a:r>
            <a:endParaRPr lang="ru-RU" sz="24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" name="Google Shape;431;p71"/>
          <p:cNvGrpSpPr/>
          <p:nvPr/>
        </p:nvGrpSpPr>
        <p:grpSpPr>
          <a:xfrm>
            <a:off x="103187" y="1844675"/>
            <a:ext cx="1593669" cy="638075"/>
            <a:chOff x="1003" y="2400"/>
            <a:chExt cx="1204" cy="327"/>
          </a:xfrm>
        </p:grpSpPr>
        <p:sp>
          <p:nvSpPr>
            <p:cNvPr id="432" name="Google Shape;432;p71"/>
            <p:cNvSpPr/>
            <p:nvPr/>
          </p:nvSpPr>
          <p:spPr>
            <a:xfrm>
              <a:off x="1007" y="2427"/>
              <a:ext cx="1200" cy="300"/>
            </a:xfrm>
            <a:prstGeom prst="ellipse">
              <a:avLst/>
            </a:prstGeom>
            <a:gradFill>
              <a:gsLst>
                <a:gs pos="0">
                  <a:srgbClr val="284C79"/>
                </a:gs>
                <a:gs pos="50000">
                  <a:schemeClr val="accent2"/>
                </a:gs>
                <a:gs pos="100000">
                  <a:srgbClr val="284C7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71"/>
            <p:cNvSpPr/>
            <p:nvPr/>
          </p:nvSpPr>
          <p:spPr>
            <a:xfrm>
              <a:off x="1003" y="2400"/>
              <a:ext cx="1200" cy="300"/>
            </a:xfrm>
            <a:prstGeom prst="ellipse">
              <a:avLst/>
            </a:prstGeom>
            <a:gradFill>
              <a:gsLst>
                <a:gs pos="0">
                  <a:srgbClr val="C4D8F1"/>
                </a:gs>
                <a:gs pos="100000">
                  <a:schemeClr val="accent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4" name="Google Shape;434;p71"/>
          <p:cNvGrpSpPr/>
          <p:nvPr/>
        </p:nvGrpSpPr>
        <p:grpSpPr>
          <a:xfrm>
            <a:off x="-14287" y="530225"/>
            <a:ext cx="1722113" cy="1672241"/>
            <a:chOff x="887" y="2038"/>
            <a:chExt cx="430" cy="422"/>
          </a:xfrm>
        </p:grpSpPr>
        <p:pic>
          <p:nvPicPr>
            <p:cNvPr id="435" name="Google Shape;435;p71" descr="circuler_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87" y="2040"/>
              <a:ext cx="430" cy="4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6" name="Google Shape;436;p71"/>
            <p:cNvSpPr/>
            <p:nvPr/>
          </p:nvSpPr>
          <p:spPr>
            <a:xfrm>
              <a:off x="887" y="2040"/>
              <a:ext cx="300" cy="300"/>
            </a:xfrm>
            <a:prstGeom prst="ellipse">
              <a:avLst/>
            </a:prstGeom>
            <a:solidFill>
              <a:srgbClr val="0293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37" name="Google Shape;437;p71" descr="Picture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29" y="2038"/>
              <a:ext cx="346" cy="1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38" name="Google Shape;438;p71"/>
          <p:cNvSpPr/>
          <p:nvPr/>
        </p:nvSpPr>
        <p:spPr>
          <a:xfrm>
            <a:off x="2535237" y="182562"/>
            <a:ext cx="4091100" cy="2184300"/>
          </a:xfrm>
          <a:prstGeom prst="ellipse">
            <a:avLst/>
          </a:prstGeom>
          <a:gradFill>
            <a:gsLst>
              <a:gs pos="0">
                <a:srgbClr val="4584D3">
                  <a:alpha val="54901"/>
                </a:srgbClr>
              </a:gs>
              <a:gs pos="50000">
                <a:srgbClr val="203D62">
                  <a:alpha val="89803"/>
                </a:srgbClr>
              </a:gs>
              <a:gs pos="100000">
                <a:srgbClr val="4584D3">
                  <a:alpha val="54901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71"/>
          <p:cNvSpPr/>
          <p:nvPr/>
        </p:nvSpPr>
        <p:spPr>
          <a:xfrm rot="10800000" flipH="1">
            <a:off x="104775" y="2176549"/>
            <a:ext cx="1406400" cy="2592300"/>
          </a:xfrm>
          <a:prstGeom prst="can">
            <a:avLst>
              <a:gd name="adj" fmla="val 2732"/>
            </a:avLst>
          </a:prstGeom>
          <a:gradFill>
            <a:gsLst>
              <a:gs pos="0">
                <a:srgbClr val="959595">
                  <a:alpha val="19607"/>
                </a:srgbClr>
              </a:gs>
              <a:gs pos="50000">
                <a:srgbClr val="EAEAEA">
                  <a:alpha val="19607"/>
                </a:srgbClr>
              </a:gs>
              <a:gs pos="100000">
                <a:srgbClr val="959595">
                  <a:alpha val="19607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71"/>
          <p:cNvSpPr/>
          <p:nvPr/>
        </p:nvSpPr>
        <p:spPr>
          <a:xfrm rot="10800000" flipH="1">
            <a:off x="1427162" y="3178237"/>
            <a:ext cx="1408200" cy="2379600"/>
          </a:xfrm>
          <a:prstGeom prst="can">
            <a:avLst>
              <a:gd name="adj" fmla="val 2980"/>
            </a:avLst>
          </a:prstGeom>
          <a:gradFill>
            <a:gsLst>
              <a:gs pos="0">
                <a:srgbClr val="959595">
                  <a:alpha val="19607"/>
                </a:srgbClr>
              </a:gs>
              <a:gs pos="50000">
                <a:srgbClr val="EAEAEA">
                  <a:alpha val="19607"/>
                </a:srgbClr>
              </a:gs>
              <a:gs pos="100000">
                <a:srgbClr val="959595">
                  <a:alpha val="19607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71"/>
          <p:cNvSpPr/>
          <p:nvPr/>
        </p:nvSpPr>
        <p:spPr>
          <a:xfrm rot="10800000" flipH="1">
            <a:off x="6211887" y="3244762"/>
            <a:ext cx="1408200" cy="2322600"/>
          </a:xfrm>
          <a:prstGeom prst="can">
            <a:avLst>
              <a:gd name="adj" fmla="val 3053"/>
            </a:avLst>
          </a:prstGeom>
          <a:gradFill>
            <a:gsLst>
              <a:gs pos="0">
                <a:srgbClr val="959595">
                  <a:alpha val="19607"/>
                </a:srgbClr>
              </a:gs>
              <a:gs pos="50000">
                <a:srgbClr val="EAEAEA">
                  <a:alpha val="19607"/>
                </a:srgbClr>
              </a:gs>
              <a:gs pos="100000">
                <a:srgbClr val="959595">
                  <a:alpha val="19607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71"/>
          <p:cNvSpPr/>
          <p:nvPr/>
        </p:nvSpPr>
        <p:spPr>
          <a:xfrm rot="10800000" flipH="1">
            <a:off x="7626350" y="1774912"/>
            <a:ext cx="1408200" cy="2592300"/>
          </a:xfrm>
          <a:prstGeom prst="can">
            <a:avLst>
              <a:gd name="adj" fmla="val 2735"/>
            </a:avLst>
          </a:prstGeom>
          <a:gradFill>
            <a:gsLst>
              <a:gs pos="0">
                <a:srgbClr val="959595">
                  <a:alpha val="19607"/>
                </a:srgbClr>
              </a:gs>
              <a:gs pos="50000">
                <a:srgbClr val="EAEAEA">
                  <a:alpha val="19607"/>
                </a:srgbClr>
              </a:gs>
              <a:gs pos="100000">
                <a:srgbClr val="959595">
                  <a:alpha val="19607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4" name="Google Shape;444;p71"/>
          <p:cNvGrpSpPr/>
          <p:nvPr/>
        </p:nvGrpSpPr>
        <p:grpSpPr>
          <a:xfrm>
            <a:off x="1525587" y="3109912"/>
            <a:ext cx="1593669" cy="638075"/>
            <a:chOff x="1003" y="2400"/>
            <a:chExt cx="1204" cy="327"/>
          </a:xfrm>
        </p:grpSpPr>
        <p:sp>
          <p:nvSpPr>
            <p:cNvPr id="445" name="Google Shape;445;p71"/>
            <p:cNvSpPr/>
            <p:nvPr/>
          </p:nvSpPr>
          <p:spPr>
            <a:xfrm>
              <a:off x="1007" y="2427"/>
              <a:ext cx="1200" cy="300"/>
            </a:xfrm>
            <a:prstGeom prst="ellipse">
              <a:avLst/>
            </a:prstGeom>
            <a:gradFill>
              <a:gsLst>
                <a:gs pos="0">
                  <a:srgbClr val="284C79"/>
                </a:gs>
                <a:gs pos="50000">
                  <a:schemeClr val="accent2"/>
                </a:gs>
                <a:gs pos="100000">
                  <a:srgbClr val="284C7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71"/>
            <p:cNvSpPr/>
            <p:nvPr/>
          </p:nvSpPr>
          <p:spPr>
            <a:xfrm>
              <a:off x="1003" y="2400"/>
              <a:ext cx="1200" cy="300"/>
            </a:xfrm>
            <a:prstGeom prst="ellipse">
              <a:avLst/>
            </a:prstGeom>
            <a:solidFill>
              <a:srgbClr val="CAE6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7" name="Google Shape;447;p71"/>
          <p:cNvGrpSpPr/>
          <p:nvPr/>
        </p:nvGrpSpPr>
        <p:grpSpPr>
          <a:xfrm>
            <a:off x="2894012" y="4405312"/>
            <a:ext cx="1593669" cy="639621"/>
            <a:chOff x="1003" y="2400"/>
            <a:chExt cx="1204" cy="327"/>
          </a:xfrm>
        </p:grpSpPr>
        <p:sp>
          <p:nvSpPr>
            <p:cNvPr id="448" name="Google Shape;448;p71"/>
            <p:cNvSpPr/>
            <p:nvPr/>
          </p:nvSpPr>
          <p:spPr>
            <a:xfrm>
              <a:off x="1007" y="2427"/>
              <a:ext cx="1200" cy="300"/>
            </a:xfrm>
            <a:prstGeom prst="ellipse">
              <a:avLst/>
            </a:prstGeom>
            <a:gradFill>
              <a:gsLst>
                <a:gs pos="0">
                  <a:srgbClr val="284C79"/>
                </a:gs>
                <a:gs pos="50000">
                  <a:schemeClr val="accent2"/>
                </a:gs>
                <a:gs pos="100000">
                  <a:srgbClr val="284C7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71"/>
            <p:cNvSpPr/>
            <p:nvPr/>
          </p:nvSpPr>
          <p:spPr>
            <a:xfrm>
              <a:off x="1003" y="2400"/>
              <a:ext cx="1200" cy="300"/>
            </a:xfrm>
            <a:prstGeom prst="ellipse">
              <a:avLst/>
            </a:pr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0" name="Google Shape;450;p71"/>
          <p:cNvGrpSpPr/>
          <p:nvPr/>
        </p:nvGrpSpPr>
        <p:grpSpPr>
          <a:xfrm>
            <a:off x="4770437" y="4368800"/>
            <a:ext cx="1593669" cy="638075"/>
            <a:chOff x="1003" y="2400"/>
            <a:chExt cx="1204" cy="327"/>
          </a:xfrm>
        </p:grpSpPr>
        <p:sp>
          <p:nvSpPr>
            <p:cNvPr id="451" name="Google Shape;451;p71"/>
            <p:cNvSpPr/>
            <p:nvPr/>
          </p:nvSpPr>
          <p:spPr>
            <a:xfrm>
              <a:off x="1007" y="2427"/>
              <a:ext cx="1200" cy="300"/>
            </a:xfrm>
            <a:prstGeom prst="ellipse">
              <a:avLst/>
            </a:prstGeom>
            <a:gradFill>
              <a:gsLst>
                <a:gs pos="0">
                  <a:srgbClr val="284C79"/>
                </a:gs>
                <a:gs pos="50000">
                  <a:schemeClr val="accent2"/>
                </a:gs>
                <a:gs pos="100000">
                  <a:srgbClr val="284C7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71"/>
            <p:cNvSpPr/>
            <p:nvPr/>
          </p:nvSpPr>
          <p:spPr>
            <a:xfrm>
              <a:off x="1003" y="2400"/>
              <a:ext cx="1200" cy="300"/>
            </a:xfrm>
            <a:prstGeom prst="ellipse">
              <a:avLst/>
            </a:prstGeom>
            <a:solidFill>
              <a:srgbClr val="73ACF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3" name="Google Shape;453;p71"/>
          <p:cNvGrpSpPr/>
          <p:nvPr/>
        </p:nvGrpSpPr>
        <p:grpSpPr>
          <a:xfrm>
            <a:off x="6276975" y="3448050"/>
            <a:ext cx="1593669" cy="638075"/>
            <a:chOff x="1003" y="2400"/>
            <a:chExt cx="1204" cy="327"/>
          </a:xfrm>
        </p:grpSpPr>
        <p:sp>
          <p:nvSpPr>
            <p:cNvPr id="454" name="Google Shape;454;p71"/>
            <p:cNvSpPr/>
            <p:nvPr/>
          </p:nvSpPr>
          <p:spPr>
            <a:xfrm>
              <a:off x="1007" y="2427"/>
              <a:ext cx="1200" cy="300"/>
            </a:xfrm>
            <a:prstGeom prst="ellipse">
              <a:avLst/>
            </a:prstGeom>
            <a:gradFill>
              <a:gsLst>
                <a:gs pos="0">
                  <a:srgbClr val="284C79"/>
                </a:gs>
                <a:gs pos="50000">
                  <a:schemeClr val="accent2"/>
                </a:gs>
                <a:gs pos="100000">
                  <a:srgbClr val="284C7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71"/>
            <p:cNvSpPr/>
            <p:nvPr/>
          </p:nvSpPr>
          <p:spPr>
            <a:xfrm>
              <a:off x="1003" y="2400"/>
              <a:ext cx="1200" cy="300"/>
            </a:xfrm>
            <a:prstGeom prst="ellipse">
              <a:avLst/>
            </a:prstGeom>
            <a:gradFill>
              <a:gsLst>
                <a:gs pos="0">
                  <a:srgbClr val="C4D8F1"/>
                </a:gs>
                <a:gs pos="100000">
                  <a:schemeClr val="accent2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6" name="Google Shape;456;p71"/>
          <p:cNvGrpSpPr/>
          <p:nvPr/>
        </p:nvGrpSpPr>
        <p:grpSpPr>
          <a:xfrm>
            <a:off x="7604125" y="1766887"/>
            <a:ext cx="1593669" cy="639621"/>
            <a:chOff x="1003" y="2400"/>
            <a:chExt cx="1204" cy="327"/>
          </a:xfrm>
        </p:grpSpPr>
        <p:sp>
          <p:nvSpPr>
            <p:cNvPr id="457" name="Google Shape;457;p71"/>
            <p:cNvSpPr/>
            <p:nvPr/>
          </p:nvSpPr>
          <p:spPr>
            <a:xfrm>
              <a:off x="1007" y="2427"/>
              <a:ext cx="1200" cy="300"/>
            </a:xfrm>
            <a:prstGeom prst="ellipse">
              <a:avLst/>
            </a:prstGeom>
            <a:gradFill>
              <a:gsLst>
                <a:gs pos="0">
                  <a:srgbClr val="284C79"/>
                </a:gs>
                <a:gs pos="50000">
                  <a:schemeClr val="accent2"/>
                </a:gs>
                <a:gs pos="100000">
                  <a:srgbClr val="284C7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71"/>
            <p:cNvSpPr/>
            <p:nvPr/>
          </p:nvSpPr>
          <p:spPr>
            <a:xfrm>
              <a:off x="1003" y="2400"/>
              <a:ext cx="1200" cy="300"/>
            </a:xfrm>
            <a:prstGeom prst="ellipse">
              <a:avLst/>
            </a:prstGeom>
            <a:solidFill>
              <a:srgbClr val="DCEEA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9" name="Google Shape;459;p71"/>
          <p:cNvGrpSpPr/>
          <p:nvPr/>
        </p:nvGrpSpPr>
        <p:grpSpPr>
          <a:xfrm>
            <a:off x="1445489" y="1646629"/>
            <a:ext cx="1734548" cy="1672241"/>
            <a:chOff x="883" y="2038"/>
            <a:chExt cx="434" cy="422"/>
          </a:xfrm>
        </p:grpSpPr>
        <p:pic>
          <p:nvPicPr>
            <p:cNvPr id="460" name="Google Shape;460;p71" descr="circuler_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34" y="2040"/>
              <a:ext cx="383" cy="4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61" name="Google Shape;461;p71"/>
            <p:cNvSpPr/>
            <p:nvPr/>
          </p:nvSpPr>
          <p:spPr>
            <a:xfrm>
              <a:off x="883" y="2040"/>
              <a:ext cx="300" cy="300"/>
            </a:xfrm>
            <a:prstGeom prst="ellipse">
              <a:avLst/>
            </a:prstGeom>
            <a:solidFill>
              <a:srgbClr val="7C9C1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62" name="Google Shape;462;p71" descr="Picture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29" y="2038"/>
              <a:ext cx="346" cy="14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63" name="Google Shape;463;p71"/>
          <p:cNvGrpSpPr/>
          <p:nvPr/>
        </p:nvGrpSpPr>
        <p:grpSpPr>
          <a:xfrm>
            <a:off x="2789237" y="2844800"/>
            <a:ext cx="1722113" cy="1806463"/>
            <a:chOff x="887" y="2038"/>
            <a:chExt cx="430" cy="422"/>
          </a:xfrm>
        </p:grpSpPr>
        <p:pic>
          <p:nvPicPr>
            <p:cNvPr id="464" name="Google Shape;464;p71" descr="circuler_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87" y="2040"/>
              <a:ext cx="430" cy="4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65" name="Google Shape;465;p71"/>
            <p:cNvSpPr/>
            <p:nvPr/>
          </p:nvSpPr>
          <p:spPr>
            <a:xfrm>
              <a:off x="887" y="2040"/>
              <a:ext cx="300" cy="300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66" name="Google Shape;466;p71" descr="Picture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29" y="2038"/>
              <a:ext cx="346" cy="14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79" name="Google Shape;479;p71" descr="circuler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78874" y="293599"/>
            <a:ext cx="8977311" cy="577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87" name="Google Shape;487;p71"/>
          <p:cNvSpPr txBox="1"/>
          <p:nvPr/>
        </p:nvSpPr>
        <p:spPr>
          <a:xfrm>
            <a:off x="1979612" y="6381750"/>
            <a:ext cx="7164300" cy="476400"/>
          </a:xfrm>
          <a:prstGeom prst="rect">
            <a:avLst/>
          </a:prstGeom>
          <a:solidFill>
            <a:srgbClr val="016296"/>
          </a:solidFill>
          <a:ln w="25400" cap="flat" cmpd="sng">
            <a:solidFill>
              <a:srgbClr val="2185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71"/>
          <p:cNvSpPr txBox="1"/>
          <p:nvPr/>
        </p:nvSpPr>
        <p:spPr>
          <a:xfrm>
            <a:off x="2691242" y="484214"/>
            <a:ext cx="330380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2000" b="1" i="0" u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</a:t>
            </a:r>
            <a:r>
              <a:rPr lang="ru-RU" sz="2000" b="1" i="0" u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</a:t>
            </a:r>
            <a:r>
              <a:rPr lang="en-US" sz="2000" b="1" i="0" u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-202</a:t>
            </a:r>
            <a:r>
              <a:rPr lang="ru-RU" sz="2000" b="1" i="0" u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</a:t>
            </a:r>
            <a:r>
              <a:rPr lang="en-US" sz="2000" b="1" i="0" u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endParaRPr lang="ru-RU" sz="2000" b="1" i="0" u="none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2000" b="1" i="0" u="none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учебный</a:t>
            </a:r>
            <a:r>
              <a:rPr lang="en-US" sz="2000" b="1" i="0" u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000" b="1" i="0" u="none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год</a:t>
            </a:r>
            <a:r>
              <a:rPr lang="en-US" sz="20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46678"/>
            <a:ext cx="8766629" cy="413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64770" lvl="0" indent="-342900" algn="ctr"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2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начале</a:t>
            </a:r>
            <a:r>
              <a:rPr lang="ru-RU" sz="22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2021-2022</a:t>
            </a:r>
            <a:r>
              <a:rPr lang="ru-RU" sz="2200" spc="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учебного</a:t>
            </a:r>
            <a:r>
              <a:rPr lang="ru-RU" sz="2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2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администрации</a:t>
            </a:r>
            <a:r>
              <a:rPr lang="ru-RU" sz="22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школы</a:t>
            </a:r>
            <a:r>
              <a:rPr lang="ru-RU" sz="220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рекомендуется</a:t>
            </a:r>
            <a:r>
              <a:rPr lang="ru-RU" sz="2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провести</a:t>
            </a:r>
            <a:r>
              <a:rPr lang="ru-RU" sz="2200" spc="-28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контрольный</a:t>
            </a:r>
            <a:r>
              <a:rPr lang="ru-RU" sz="2200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срез</a:t>
            </a:r>
            <a:r>
              <a:rPr lang="ru-RU" sz="2200" spc="-1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знаний</a:t>
            </a:r>
          </a:p>
          <a:p>
            <a:pPr marR="64770" lvl="0" algn="ctr">
              <a:tabLst>
                <a:tab pos="293370" algn="l"/>
              </a:tabLs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2200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2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учебным</a:t>
            </a:r>
            <a:r>
              <a:rPr lang="ru-RU" sz="2200" spc="-1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предметам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marR="64770" lvl="0" indent="-342900" algn="ctr">
              <a:buFont typeface="Wingdings" panose="05000000000000000000" pitchFamily="2" charset="2"/>
              <a:buChar char="ü"/>
              <a:tabLst>
                <a:tab pos="293370" algn="l"/>
              </a:tabLs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200" spc="7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результатам</a:t>
            </a:r>
            <a:r>
              <a:rPr lang="ru-RU" sz="2200" spc="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среза</a:t>
            </a:r>
            <a:r>
              <a:rPr lang="ru-RU" sz="22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знаний</a:t>
            </a:r>
            <a:r>
              <a:rPr lang="ru-RU" sz="2200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разрабатывается</a:t>
            </a:r>
            <a:r>
              <a:rPr lang="ru-RU" sz="2200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r>
              <a:rPr lang="ru-RU" sz="22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работы</a:t>
            </a:r>
            <a:r>
              <a:rPr lang="ru-RU" sz="2200" spc="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школы</a:t>
            </a:r>
            <a:r>
              <a:rPr lang="ru-RU" sz="220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20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каждого</a:t>
            </a:r>
            <a:r>
              <a:rPr lang="ru-RU" sz="2200" spc="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педагога</a:t>
            </a:r>
            <a:r>
              <a:rPr lang="ru-RU" sz="2200" spc="-2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восполнению пробелов</a:t>
            </a:r>
            <a:r>
              <a:rPr lang="ru-RU" sz="2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знаниях</a:t>
            </a:r>
            <a:r>
              <a:rPr lang="ru-RU" sz="22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обучающихся.</a:t>
            </a:r>
          </a:p>
          <a:p>
            <a:pPr marL="342900" lvl="0" indent="-342900" algn="ctr"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Работа</a:t>
            </a:r>
            <a:r>
              <a:rPr lang="ru-RU" sz="2200" b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2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восполнению</a:t>
            </a:r>
            <a:r>
              <a:rPr lang="ru-RU" sz="2200" b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пробелов</a:t>
            </a:r>
            <a:r>
              <a:rPr lang="ru-RU" sz="22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знаний</a:t>
            </a:r>
            <a:r>
              <a:rPr lang="ru-RU" sz="2200" b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проводится</a:t>
            </a:r>
            <a:r>
              <a:rPr lang="ru-RU" sz="22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систематически.</a:t>
            </a:r>
          </a:p>
          <a:p>
            <a:pPr marL="342900" lvl="0" indent="-342900" algn="ctr">
              <a:buFont typeface="Wingdings" panose="05000000000000000000" pitchFamily="2" charset="2"/>
              <a:buChar char=""/>
              <a:tabLst>
                <a:tab pos="2933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Проведение</a:t>
            </a:r>
            <a:r>
              <a:rPr lang="ru-RU" sz="22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мониторинга</a:t>
            </a:r>
            <a:r>
              <a:rPr lang="ru-RU" sz="22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качества</a:t>
            </a:r>
            <a:r>
              <a:rPr lang="ru-RU" sz="22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знаний</a:t>
            </a:r>
            <a:r>
              <a:rPr lang="ru-RU" sz="22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22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учебным</a:t>
            </a:r>
            <a:r>
              <a:rPr lang="ru-RU" sz="2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предметам.</a:t>
            </a:r>
          </a:p>
          <a:p>
            <a:pPr marL="342900" marR="64770" lvl="0" indent="-342900" algn="ctr">
              <a:lnSpc>
                <a:spcPct val="97000"/>
              </a:lnSpc>
              <a:buFont typeface="Wingdings" panose="05000000000000000000" pitchFamily="2" charset="2"/>
              <a:buChar char=""/>
              <a:tabLst>
                <a:tab pos="293370" algn="l"/>
                <a:tab pos="1391920" algn="l"/>
                <a:tab pos="2267585" algn="l"/>
                <a:tab pos="2998470" algn="l"/>
                <a:tab pos="3592830" algn="l"/>
                <a:tab pos="4166870" algn="l"/>
                <a:tab pos="4584700" algn="l"/>
                <a:tab pos="558927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Рекомендуется	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примерный алгоритм работы школы по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восполнению	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знаний</a:t>
            </a:r>
            <a:r>
              <a:rPr lang="ru-RU" sz="2200" spc="-28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(www.nao.kz).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74"/>
          <p:cNvSpPr txBox="1">
            <a:spLocks noGrp="1"/>
          </p:cNvSpPr>
          <p:nvPr>
            <p:ph type="title"/>
          </p:nvPr>
        </p:nvSpPr>
        <p:spPr>
          <a:xfrm>
            <a:off x="395287" y="188912"/>
            <a:ext cx="8456750" cy="5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2000" b="1" i="0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СИСТЕМА </a:t>
            </a: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ОЦЕНИВАНИЯ </a:t>
            </a:r>
            <a:r>
              <a: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(в </a:t>
            </a:r>
            <a:r>
              <a:rPr lang="en-US" sz="2000" b="1" i="1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соответствии</a:t>
            </a:r>
            <a:r>
              <a: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с </a:t>
            </a:r>
            <a:r>
              <a:rPr lang="en-US" sz="2000" b="1" i="1" u="none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приказо</a:t>
            </a:r>
            <a:r>
              <a:rPr lang="ru-RU" sz="2000" b="1" i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м</a:t>
            </a:r>
            <a:r>
              <a:rPr lang="en-US" sz="2000" b="1" i="1" u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МОН РК №125)</a:t>
            </a:r>
            <a:br>
              <a: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20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7" name="Google Shape;527;p7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" y="858980"/>
            <a:ext cx="9143999" cy="5666509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Google Shape;528;p74"/>
          <p:cNvSpPr txBox="1"/>
          <p:nvPr/>
        </p:nvSpPr>
        <p:spPr>
          <a:xfrm>
            <a:off x="333375" y="5856287"/>
            <a:ext cx="8424900" cy="369291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5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6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8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9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0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1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6_Office Theme">
  <a:themeElements>
    <a:clrScheme name="Exhibiting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6B3"/>
      </a:accent1>
      <a:accent2>
        <a:srgbClr val="14B1E7"/>
      </a:accent2>
      <a:accent3>
        <a:srgbClr val="90CFF2"/>
      </a:accent3>
      <a:accent4>
        <a:srgbClr val="FF9933"/>
      </a:accent4>
      <a:accent5>
        <a:srgbClr val="FFDD00"/>
      </a:accent5>
      <a:accent6>
        <a:srgbClr val="65A943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6_Тема Office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Office Theme">
  <a:themeElements>
    <a:clrScheme name="Exhibiting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6B3"/>
      </a:accent1>
      <a:accent2>
        <a:srgbClr val="14B1E7"/>
      </a:accent2>
      <a:accent3>
        <a:srgbClr val="90CFF2"/>
      </a:accent3>
      <a:accent4>
        <a:srgbClr val="FF9933"/>
      </a:accent4>
      <a:accent5>
        <a:srgbClr val="FFDD00"/>
      </a:accent5>
      <a:accent6>
        <a:srgbClr val="65A943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683</Words>
  <Application>Microsoft Office PowerPoint</Application>
  <PresentationFormat>Экран (4:3)</PresentationFormat>
  <Paragraphs>88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19</vt:i4>
      </vt:variant>
      <vt:variant>
        <vt:lpstr>Заголовки слайдов</vt:lpstr>
      </vt:variant>
      <vt:variant>
        <vt:i4>11</vt:i4>
      </vt:variant>
    </vt:vector>
  </HeadingPairs>
  <TitlesOfParts>
    <vt:vector size="36" baseType="lpstr">
      <vt:lpstr>Arial</vt:lpstr>
      <vt:lpstr>Arial Narrow</vt:lpstr>
      <vt:lpstr>Calibri</vt:lpstr>
      <vt:lpstr>Open Sans Semibold</vt:lpstr>
      <vt:lpstr>Times New Roman</vt:lpstr>
      <vt:lpstr>Wingdings</vt:lpstr>
      <vt:lpstr>7_Office Theme</vt:lpstr>
      <vt:lpstr>4_Тема Office</vt:lpstr>
      <vt:lpstr>26_Office Theme</vt:lpstr>
      <vt:lpstr>16_Тема Office</vt:lpstr>
      <vt:lpstr>6_Тема Office</vt:lpstr>
      <vt:lpstr>Office Theme</vt:lpstr>
      <vt:lpstr>1_Office Theme</vt:lpstr>
      <vt:lpstr>2_Тема Office</vt:lpstr>
      <vt:lpstr>Тема Office</vt:lpstr>
      <vt:lpstr>2_Office Theme</vt:lpstr>
      <vt:lpstr>3_Office Theme</vt:lpstr>
      <vt:lpstr>4_Office Theme</vt:lpstr>
      <vt:lpstr>5_Office Theme</vt:lpstr>
      <vt:lpstr>6_Office Theme</vt:lpstr>
      <vt:lpstr>8_Office Theme</vt:lpstr>
      <vt:lpstr>9_Office Theme</vt:lpstr>
      <vt:lpstr>10_Office Theme</vt:lpstr>
      <vt:lpstr>11_Office Theme</vt:lpstr>
      <vt:lpstr>12_Office Theme</vt:lpstr>
      <vt:lpstr>Презентация PowerPoint</vt:lpstr>
      <vt:lpstr>ОСОБЕННОСТИ  2021-2022 УЧЕБНОГО ГОДА</vt:lpstr>
      <vt:lpstr>ОСОБЕННОСТИ  2021-2022 УЧЕБНОГО ГОДА</vt:lpstr>
      <vt:lpstr>Начало и продолжительность 2021-2022 учебного года</vt:lpstr>
      <vt:lpstr>НОРМАТИВНОЕ ПРАВОВОЕ ОБЕСПЕЧЕНИЕ ОБРАЗОВАТЕЛЬНОГО ПРОЦЕССА В ОРГАНИЗАЦИЯХ ОБРАЗОВАНИЯ</vt:lpstr>
      <vt:lpstr>НОРМАТИВНОЕ ПРАВОВОЕ ОБЕСПЕЧЕНИЕ ОБРАЗОВАТЕЛЬНОГО ПРОЦЕССА В ОРГАНИЗАЦИЯХ ОБРАЗОВАНИЯ</vt:lpstr>
      <vt:lpstr>   Внимание!!!</vt:lpstr>
      <vt:lpstr>Презентация PowerPoint</vt:lpstr>
      <vt:lpstr>    СИСТЕМА ОЦЕНИВАНИЯ (в соответствии с приказом МОН РК №125)   </vt:lpstr>
      <vt:lpstr>ФОРМАТИВНОЕ ОЦЕНИВАНИЕ УЧЕБНЫХ ДОСТИЖЕНИЙ ОБУЧАЮЩИХСЯ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Юзер</dc:creator>
  <cp:lastModifiedBy>User</cp:lastModifiedBy>
  <cp:revision>14</cp:revision>
  <cp:lastPrinted>2021-08-25T03:52:59Z</cp:lastPrinted>
  <dcterms:modified xsi:type="dcterms:W3CDTF">2021-11-23T17:13:16Z</dcterms:modified>
</cp:coreProperties>
</file>