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9AF"/>
    <a:srgbClr val="52E86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27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878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633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307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14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2780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753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32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099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279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673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728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149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94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385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44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E222-6199-4232-880F-A74B1B80424F}" type="datetimeFigureOut">
              <a:rPr lang="ru-KZ" smtClean="0"/>
              <a:t>12.11.2021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E5E6A9-7FF2-478C-9B75-483962600C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547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143732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0466209" TargetMode="External"/><Relationship Id="rId2" Type="http://schemas.openxmlformats.org/officeDocument/2006/relationships/hyperlink" Target="https://online.zakon.kz/Document/?doc_id=3147096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nbek.kz/atla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8E049-C861-4EC3-9CE5-83DEF8C4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797706"/>
            <a:ext cx="6815669" cy="328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КГУ «Общеобразовательная школа №3» отдела образования Осакаровского района управления образования Карагандинской области</a:t>
            </a:r>
            <a:endParaRPr lang="ru-KZ" sz="1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364C2F-37CC-4DD2-93F3-AC65D420E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378226"/>
            <a:ext cx="9872870" cy="438647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B0F0"/>
              </a:solidFill>
            </a:endParaRPr>
          </a:p>
          <a:p>
            <a:pPr algn="ctr"/>
            <a:endParaRPr lang="ru-RU" sz="3200" b="1" i="0" dirty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Профориентация в школе.</a:t>
            </a:r>
          </a:p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Обмен опытом.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Докладчик: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Заместитель директора по воспитательной работе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КИЯМОВА ТАТЬЯНА НИКОЛАЕВНА</a:t>
            </a:r>
          </a:p>
          <a:p>
            <a:pPr algn="ctr"/>
            <a:endParaRPr lang="ru-RU" sz="3200" b="1" i="0" dirty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2125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82E30F-CD03-4BB5-989B-AFEF68D61176}"/>
              </a:ext>
            </a:extLst>
          </p:cNvPr>
          <p:cNvSpPr txBox="1"/>
          <p:nvPr/>
        </p:nvSpPr>
        <p:spPr>
          <a:xfrm>
            <a:off x="3048000" y="57798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Gadugi" panose="020B0502040204020203" pitchFamily="34" charset="0"/>
              </a:rPr>
              <a:t>Договора о совместной деятельности с социальными партнерами</a:t>
            </a:r>
            <a:endParaRPr lang="ru-KZ" sz="3200" b="1" dirty="0">
              <a:solidFill>
                <a:srgbClr val="002060"/>
              </a:solidFill>
              <a:ea typeface="Gadug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F9B4DF-9C97-429F-80A1-C433E5548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1" y="2147643"/>
            <a:ext cx="3154017" cy="42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9A4AA6-2A8B-4B74-B06F-647CC3BE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535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8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5BB81-F47B-41C8-917A-EAF52E65D8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576262"/>
            <a:ext cx="11697251" cy="542495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br>
              <a:rPr lang="ru-RU" b="1" dirty="0"/>
            </a:br>
            <a:r>
              <a:rPr lang="ru-RU" b="1" dirty="0"/>
              <a:t>      </a:t>
            </a:r>
            <a:r>
              <a:rPr lang="ru-RU" sz="5300" b="1" dirty="0"/>
              <a:t>Нормативно-правовые акты</a:t>
            </a:r>
            <a:endParaRPr lang="ru-KZ" sz="53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77FC7D-DEF2-4723-AF7F-FB2A58E1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3" y="3181793"/>
            <a:ext cx="3677148" cy="2557449"/>
          </a:xfrm>
          <a:prstGeom prst="rect">
            <a:avLst/>
          </a:prstGeom>
        </p:spPr>
      </p:pic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471F6795-37C3-42C3-8D18-3440C401D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19217"/>
              </p:ext>
            </p:extLst>
          </p:nvPr>
        </p:nvGraphicFramePr>
        <p:xfrm>
          <a:off x="4227443" y="2403117"/>
          <a:ext cx="746980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808">
                  <a:extLst>
                    <a:ext uri="{9D8B030D-6E8A-4147-A177-3AD203B41FA5}">
                      <a16:colId xmlns:a16="http://schemas.microsoft.com/office/drawing/2014/main" val="1527593585"/>
                    </a:ext>
                  </a:extLst>
                </a:gridCol>
              </a:tblGrid>
              <a:tr h="21977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Приказ Министра образования и науки Республики Казахстна от 03.04.2013 №115.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"Об утверждении типовых учебных программ по общеобразовательным предметам, курсам по выбору и факультативам для общеобразовательных организаций"</a:t>
                      </a:r>
                      <a:r>
                        <a:rPr lang="kk-K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 внесении изменений Приказ Министра образования и науки Республики Казахстна от 27.11.2020 года №496. </a:t>
                      </a:r>
                      <a:endParaRPr lang="ru-KZ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357198"/>
                  </a:ext>
                </a:extLst>
              </a:tr>
              <a:tr h="1142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Приказ Министра образования и науки Республики Казахстан от 19 июля 2013 года № 289 «Об утверждении типовых правил деятельности видов специализированных организаций образования» 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 </a:t>
                      </a:r>
                      <a:r>
                        <a:rPr lang="ru-RU" sz="1800" i="1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Приказ Министра образования и науки Республики Казахстан от 19 июля 2013 года № 289 «Об утверждении типовых правил деятельности видов специализированных организаций образования» (с изменениями и дополнениями по состоянию на 07.04.2020 г.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изменениями и дополнениями</a:t>
                      </a:r>
                      <a:r>
                        <a:rPr lang="ru-RU" sz="18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состоянию на 07.04.2020 г.)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64062"/>
                  </a:ext>
                </a:extLst>
              </a:tr>
              <a:tr h="356527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7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7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37CB1F-E6B6-450E-976A-47198E930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23941"/>
              </p:ext>
            </p:extLst>
          </p:nvPr>
        </p:nvGraphicFramePr>
        <p:xfrm>
          <a:off x="1842053" y="437322"/>
          <a:ext cx="9382538" cy="584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2538">
                  <a:extLst>
                    <a:ext uri="{9D8B030D-6E8A-4147-A177-3AD203B41FA5}">
                      <a16:colId xmlns:a16="http://schemas.microsoft.com/office/drawing/2014/main" val="2937915715"/>
                    </a:ext>
                  </a:extLst>
                </a:gridCol>
              </a:tblGrid>
              <a:tr h="21428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Приказ Министра образования и науки Республики Казахстан от 17 сентября 2013 года № 375 «Об утверждении Типовых правил деятельности по видам общеобразовательных организаций (начального, основного среднего и общего среднего образования)» 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 </a:t>
                      </a:r>
                      <a:r>
                        <a:rPr lang="ru-RU" sz="1800" b="1" i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Приказ Министра образования и науки Республики Казахстан от 17 сентября 2013 года № 375 «Об утверждении Типовых правил деятельности по видам общеобразовательных организаций (начального, основного среднего и общего среднего образования)» (с изменениями и д"/>
                        </a:rPr>
                        <a:t>изменениями и дополнениями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 состоянию на 06.01.2021 г.)</a:t>
                      </a:r>
                      <a:endParaRPr lang="ru-KZ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812726"/>
                  </a:ext>
                </a:extLst>
              </a:tr>
              <a:tr h="21428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Приказ Министра образования и науки Республики Казахстан от 27 февраля 2017 года № 88 « О внесении изменений в приказ Министра образования и науки Республики Казахстан от 19 июля 2013 года № 289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типовых правил деятельности видов специализированных организаций образования»</a:t>
                      </a: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39280"/>
                  </a:ext>
                </a:extLst>
              </a:tr>
              <a:tr h="1558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Приказ Министра образования и науки Республики Казахстан от 13 июля 2009 года № 338 «Об утверждении Типовых квалификационных характеристик должностей педагогических работников и приравненных к ним лиц» 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 </a:t>
                      </a:r>
                      <a:r>
                        <a:rPr lang="ru-RU" sz="18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Приказ Министра образования и науки Республики Казахстан от 13 июля 2009 года № 338 «Об утверждении Типовых квалификационных характеристик должностей педагогических работников и приравненных к ним лиц» (с изменениями и дополнениями по состоянию на 30.04.2"/>
                        </a:rPr>
                        <a:t>изменениями и дополнениями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 состоянию на 30.04.2020 г.)</a:t>
                      </a: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2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02FDB46-289A-40F1-A5FA-3500079E0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6029"/>
              </p:ext>
            </p:extLst>
          </p:nvPr>
        </p:nvGraphicFramePr>
        <p:xfrm>
          <a:off x="2032000" y="265044"/>
          <a:ext cx="9616661" cy="619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6661">
                  <a:extLst>
                    <a:ext uri="{9D8B030D-6E8A-4147-A177-3AD203B41FA5}">
                      <a16:colId xmlns:a16="http://schemas.microsoft.com/office/drawing/2014/main" val="1236921480"/>
                    </a:ext>
                  </a:extLst>
                </a:gridCol>
              </a:tblGrid>
              <a:tr h="18818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Приказ Министра образования и науки Республики Казахстан от 15 апреля 2019 года № 150  О внесении изменения в приказ Министра образования и науки Республики Казахстан от 19 декабря 2018 года № 692 «Об утверждении Методических рекомендаций по проведению диагностики и определению профессиональной ориентации обучающихся в организациях среднего образования Республики Казахстан»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K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3162"/>
                  </a:ext>
                </a:extLst>
              </a:tr>
              <a:tr h="894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Методические рекомендации по использованию инструментария по проведению профессиональной  диагностике обучающихся 7-11 классов средней школ.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845824"/>
                  </a:ext>
                </a:extLst>
              </a:tr>
              <a:tr h="8801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8) Методические рекомендации по организации профориентационной работе в школе.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6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57063"/>
                  </a:ext>
                </a:extLst>
              </a:tr>
              <a:tr h="11631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9) Инструктивно-методическое письмо « Об особенностях учебного процесса в организациях образовании Республики Казахстан в 2021-2022 учебном году.  </a:t>
                      </a: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sz="1800" dirty="0"/>
                    </a:p>
                  </a:txBody>
                  <a:tcPr>
                    <a:solidFill>
                      <a:srgbClr val="52E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73701"/>
                  </a:ext>
                </a:extLst>
              </a:tr>
              <a:tr h="894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10) Положение о школе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профориентаторов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27.08.2015г Утверждено вице-министром образования и науки РК.</a:t>
                      </a: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sz="1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9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55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9811DD9-BBA8-41D6-95A6-8F7F7CB3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46517"/>
              </p:ext>
            </p:extLst>
          </p:nvPr>
        </p:nvGraphicFramePr>
        <p:xfrm>
          <a:off x="2032000" y="719666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55944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11) Письмо руководителя отдела образования №5-1-48/27 от01.02.2021г «О совместной работе с Международным центром «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EDTECH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KZ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77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Положение о школьном Совете по профориентации КГУ «Общеобразовательной школы №3»</a:t>
                      </a: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8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13) Положение о кабинете профориентации КГУ «ОШ№3» </a:t>
                      </a:r>
                      <a:endParaRPr lang="ru-KZ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63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14)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Атлас новых профессий размещен на сайте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https://www.enbek.kz/atlas/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KZ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5077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26291D-531E-4B03-8516-7FB67EB3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152" y="4038231"/>
            <a:ext cx="4764282" cy="26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E0F66A-4C54-4053-9D00-DA13BDC412C3}"/>
              </a:ext>
            </a:extLst>
          </p:cNvPr>
          <p:cNvSpPr txBox="1"/>
          <p:nvPr/>
        </p:nvSpPr>
        <p:spPr>
          <a:xfrm>
            <a:off x="2637183" y="273182"/>
            <a:ext cx="73947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школьного профориентационного органа</a:t>
            </a:r>
            <a:endParaRPr lang="ru-KZ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4EF3E-6693-4205-9938-90DAF469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98" y="1350400"/>
            <a:ext cx="10643957" cy="52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12E209-9D05-4791-9941-A4A99D985031}"/>
              </a:ext>
            </a:extLst>
          </p:cNvPr>
          <p:cNvSpPr txBox="1"/>
          <p:nvPr/>
        </p:nvSpPr>
        <p:spPr>
          <a:xfrm>
            <a:off x="2093843" y="228480"/>
            <a:ext cx="8560905" cy="247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15000"/>
              </a:lnSpc>
              <a:spcAft>
                <a:spcPts val="195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Тематика и содержание профориентационных бесед, лекций для учащихся и их родителей</a:t>
            </a:r>
          </a:p>
          <a:p>
            <a:pPr lvl="0" algn="ctr" rtl="0">
              <a:lnSpc>
                <a:spcPct val="115000"/>
              </a:lnSpc>
              <a:spcAft>
                <a:spcPts val="1950"/>
              </a:spcAft>
            </a:pPr>
            <a:r>
              <a:rPr lang="ru-RU" sz="4000" b="1" dirty="0">
                <a:solidFill>
                  <a:srgbClr val="E969AF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МЕТОДИЧЕСКАЯ КОПИЛАКА</a:t>
            </a:r>
            <a:r>
              <a:rPr lang="ru-RU" sz="4000" b="1" dirty="0">
                <a:solidFill>
                  <a:srgbClr val="E969A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C0789A6-7B74-421C-8FDB-775B1D15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969" y="3185326"/>
            <a:ext cx="3829880" cy="287241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098B55D-1663-44C6-8237-601A01CB3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0801" y="3185326"/>
            <a:ext cx="3829881" cy="287241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7D1FEB4-E449-4FD0-B88C-D8A4132C6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3634" y="3185327"/>
            <a:ext cx="3829881" cy="28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8C876-B64E-473E-9D40-57156CC3896B}"/>
              </a:ext>
            </a:extLst>
          </p:cNvPr>
          <p:cNvSpPr txBox="1"/>
          <p:nvPr/>
        </p:nvSpPr>
        <p:spPr>
          <a:xfrm>
            <a:off x="3048000" y="697252"/>
            <a:ext cx="7434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</a:rPr>
              <a:t>Видео, фотоотчеты по проводимой профориентационной работе</a:t>
            </a:r>
            <a:endParaRPr lang="ru-KZ" sz="28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8F9217-115F-4BEA-B261-D7EF9D97C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4" y="3429000"/>
            <a:ext cx="4336261" cy="2892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7F0E5A-6766-4436-BA20-20A9F8C6DE08}"/>
              </a:ext>
            </a:extLst>
          </p:cNvPr>
          <p:cNvSpPr txBox="1"/>
          <p:nvPr/>
        </p:nvSpPr>
        <p:spPr>
          <a:xfrm>
            <a:off x="510209" y="1651359"/>
            <a:ext cx="6400800" cy="26209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 rtl="0">
              <a:lnSpc>
                <a:spcPct val="115000"/>
              </a:lnSpc>
            </a:pPr>
            <a:r>
              <a:rPr lang="ru-RU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Размещаются на станице </a:t>
            </a:r>
            <a:r>
              <a:rPr lang="ru-RU" sz="2400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соц.сетей</a:t>
            </a:r>
            <a:r>
              <a:rPr lang="ru-RU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Фейсбук и на сайте школы. </a:t>
            </a:r>
            <a:endParaRPr lang="ru-RU" sz="24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rtl="0">
              <a:lnSpc>
                <a:spcPct val="115000"/>
              </a:lnSpc>
            </a:pPr>
            <a:r>
              <a:rPr lang="ru-RU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школы расположена вкладка «Профориентационная работа», где мы также выкладываем документы, с которыми мы работаем, фото и видео отчеты.  </a:t>
            </a:r>
            <a:endParaRPr lang="ru-KZ" sz="24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2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5823A0-C321-43D5-A7EF-86C098B9E2F7}"/>
              </a:ext>
            </a:extLst>
          </p:cNvPr>
          <p:cNvSpPr txBox="1"/>
          <p:nvPr/>
        </p:nvSpPr>
        <p:spPr>
          <a:xfrm>
            <a:off x="2166730" y="679302"/>
            <a:ext cx="8872331" cy="14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кабинете профориентации</a:t>
            </a:r>
            <a:endParaRPr lang="ru-KZ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2AFAEA-FFAC-416F-AD61-13F4880C7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61" r="-2804" b="34168"/>
          <a:stretch/>
        </p:blipFill>
        <p:spPr>
          <a:xfrm>
            <a:off x="771937" y="2250966"/>
            <a:ext cx="5830958" cy="19215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980324-E507-492D-A5AF-544E9A61A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3" y="274969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89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515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Consolas</vt:lpstr>
      <vt:lpstr>Garamond</vt:lpstr>
      <vt:lpstr>Times New Roman</vt:lpstr>
      <vt:lpstr>Wingdings 3</vt:lpstr>
      <vt:lpstr>Легкий дым</vt:lpstr>
      <vt:lpstr>КГУ «Общеобразовательная школа №3» отдела образования Осакаровского района управления образования Карагандинской области</vt:lpstr>
      <vt:lpstr>       Нормативно-правовые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«Общеобразовательная школа №3» отдела образования Осакаровского района управления образования Карагандинской области</dc:title>
  <dc:creator>имитми</dc:creator>
  <cp:lastModifiedBy>имитми</cp:lastModifiedBy>
  <cp:revision>2</cp:revision>
  <dcterms:created xsi:type="dcterms:W3CDTF">2021-11-12T04:12:49Z</dcterms:created>
  <dcterms:modified xsi:type="dcterms:W3CDTF">2021-11-12T06:04:02Z</dcterms:modified>
</cp:coreProperties>
</file>