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  <p:sldMasterId id="2147483706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  <p:sldId id="268" r:id="rId13"/>
    <p:sldId id="265" r:id="rId14"/>
  </p:sldIdLst>
  <p:sldSz cx="12192000" cy="6858000"/>
  <p:notesSz cx="6858000" cy="99472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8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4" y="2514601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4" y="4777381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4E0E8-8A1A-4908-8E18-2DA2DB4B962D}" type="datetimeFigureOut">
              <a:rPr lang="ru-RU" smtClean="0"/>
              <a:t>10.01.2025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1" y="4323812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4" y="4529542"/>
            <a:ext cx="779767" cy="365125"/>
          </a:xfrm>
        </p:spPr>
        <p:txBody>
          <a:bodyPr/>
          <a:lstStyle/>
          <a:p>
            <a:fld id="{D7FEECB2-3C47-4DCD-A61E-326043D955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0085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4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4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4E0E8-8A1A-4908-8E18-2DA2DB4B962D}" type="datetimeFigureOut">
              <a:rPr lang="ru-RU" smtClean="0"/>
              <a:t>10.01.2025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8" y="3178177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4" y="3244141"/>
            <a:ext cx="779767" cy="365125"/>
          </a:xfrm>
        </p:spPr>
        <p:txBody>
          <a:bodyPr/>
          <a:lstStyle/>
          <a:p>
            <a:fld id="{D7FEECB2-3C47-4DCD-A61E-326043D955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8349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50" y="609600"/>
            <a:ext cx="839392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5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4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4E0E8-8A1A-4908-8E18-2DA2DB4B962D}" type="datetimeFigureOut">
              <a:rPr lang="ru-RU" smtClean="0"/>
              <a:t>10.01.2025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8" y="3178177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4" y="3244141"/>
            <a:ext cx="779767" cy="365125"/>
          </a:xfrm>
        </p:spPr>
        <p:txBody>
          <a:bodyPr/>
          <a:lstStyle/>
          <a:p>
            <a:fld id="{D7FEECB2-3C47-4DCD-A61E-326043D955F7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306012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2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4E0E8-8A1A-4908-8E18-2DA2DB4B962D}" type="datetimeFigureOut">
              <a:rPr lang="ru-RU" smtClean="0"/>
              <a:t>10.01.2025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8" y="4911727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4" y="4983089"/>
            <a:ext cx="779767" cy="365125"/>
          </a:xfrm>
        </p:spPr>
        <p:txBody>
          <a:bodyPr/>
          <a:lstStyle/>
          <a:p>
            <a:fld id="{D7FEECB2-3C47-4DCD-A61E-326043D955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17539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50" y="609600"/>
            <a:ext cx="839392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4E0E8-8A1A-4908-8E18-2DA2DB4B962D}" type="datetimeFigureOut">
              <a:rPr lang="ru-RU" smtClean="0"/>
              <a:t>10.01.2025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8" y="4911727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4" y="4983089"/>
            <a:ext cx="779767" cy="365125"/>
          </a:xfrm>
        </p:spPr>
        <p:txBody>
          <a:bodyPr/>
          <a:lstStyle/>
          <a:p>
            <a:fld id="{D7FEECB2-3C47-4DCD-A61E-326043D955F7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595159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4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4E0E8-8A1A-4908-8E18-2DA2DB4B962D}" type="datetimeFigureOut">
              <a:rPr lang="ru-RU" smtClean="0"/>
              <a:t>10.01.2025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8" y="4911727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4" y="4983089"/>
            <a:ext cx="779767" cy="365125"/>
          </a:xfrm>
        </p:spPr>
        <p:txBody>
          <a:bodyPr/>
          <a:lstStyle/>
          <a:p>
            <a:fld id="{D7FEECB2-3C47-4DCD-A61E-326043D955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91082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4E0E8-8A1A-4908-8E18-2DA2DB4B962D}" type="datetimeFigureOut">
              <a:rPr lang="ru-RU" smtClean="0"/>
              <a:t>10.01.2025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8" y="714377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EECB2-3C47-4DCD-A61E-326043D955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3956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3" y="627407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7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4E0E8-8A1A-4908-8E18-2DA2DB4B962D}" type="datetimeFigureOut">
              <a:rPr lang="ru-RU" smtClean="0"/>
              <a:t>10.01.2025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8" y="714377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EECB2-3C47-4DCD-A61E-326043D955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92494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10.01.2025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12747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10.01.2025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413818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10.01.2025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3954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6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4E0E8-8A1A-4908-8E18-2DA2DB4B962D}" type="datetimeFigureOut">
              <a:rPr lang="ru-RU" smtClean="0"/>
              <a:t>10.01.2025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8" y="714377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EECB2-3C47-4DCD-A61E-326043D955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354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10.01.2025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527312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10.01.2025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566603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10.01.2025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395545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10.01.2025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457492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10.01.2025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227362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10.01.2025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581806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10.01.2025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647035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10.01.2025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3301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4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4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4E0E8-8A1A-4908-8E18-2DA2DB4B962D}" type="datetimeFigureOut">
              <a:rPr lang="ru-RU" smtClean="0"/>
              <a:t>10.01.2025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8" y="3178177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4" y="3244141"/>
            <a:ext cx="779767" cy="365125"/>
          </a:xfrm>
        </p:spPr>
        <p:txBody>
          <a:bodyPr/>
          <a:lstStyle/>
          <a:p>
            <a:fld id="{D7FEECB2-3C47-4DCD-A61E-326043D955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5326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4E0E8-8A1A-4908-8E18-2DA2DB4B962D}" type="datetimeFigureOut">
              <a:rPr lang="ru-RU" smtClean="0"/>
              <a:t>10.01.2025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8" y="714377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4" y="787784"/>
            <a:ext cx="779767" cy="365125"/>
          </a:xfrm>
        </p:spPr>
        <p:txBody>
          <a:bodyPr/>
          <a:lstStyle/>
          <a:p>
            <a:fld id="{D7FEECB2-3C47-4DCD-A61E-326043D955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959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4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30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5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4E0E8-8A1A-4908-8E18-2DA2DB4B962D}" type="datetimeFigureOut">
              <a:rPr lang="ru-RU" smtClean="0"/>
              <a:t>10.01.2025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8" y="714377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4" y="787784"/>
            <a:ext cx="779767" cy="365125"/>
          </a:xfrm>
        </p:spPr>
        <p:txBody>
          <a:bodyPr/>
          <a:lstStyle/>
          <a:p>
            <a:fld id="{D7FEECB2-3C47-4DCD-A61E-326043D955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5308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4E0E8-8A1A-4908-8E18-2DA2DB4B962D}" type="datetimeFigureOut">
              <a:rPr lang="ru-RU" smtClean="0"/>
              <a:t>10.01.2025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8" y="714377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EECB2-3C47-4DCD-A61E-326043D955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6320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4E0E8-8A1A-4908-8E18-2DA2DB4B962D}" type="datetimeFigureOut">
              <a:rPr lang="ru-RU" smtClean="0"/>
              <a:t>10.01.2025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8" y="714377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EECB2-3C47-4DCD-A61E-326043D955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4560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4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90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4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4E0E8-8A1A-4908-8E18-2DA2DB4B962D}" type="datetimeFigureOut">
              <a:rPr lang="ru-RU" smtClean="0"/>
              <a:t>10.01.2025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8" y="714377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EECB2-3C47-4DCD-A61E-326043D955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4030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4E0E8-8A1A-4908-8E18-2DA2DB4B962D}" type="datetimeFigureOut">
              <a:rPr lang="ru-RU" smtClean="0"/>
              <a:t>10.01.2025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8" y="4911727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4" y="4983089"/>
            <a:ext cx="779767" cy="365125"/>
          </a:xfrm>
        </p:spPr>
        <p:txBody>
          <a:bodyPr/>
          <a:lstStyle/>
          <a:p>
            <a:fld id="{D7FEECB2-3C47-4DCD-A61E-326043D955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6156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2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5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6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3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E4E0E8-8A1A-4908-8E18-2DA2DB4B962D}" type="datetimeFigureOut">
              <a:rPr lang="ru-RU" smtClean="0"/>
              <a:t>10.01.2025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4" y="6135810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4" y="787784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7FEECB2-3C47-4DCD-A61E-326043D955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3318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E4E0E8-8A1A-4908-8E18-2DA2DB4B962D}" type="datetimeFigureOut">
              <a:rPr lang="ru-RU" smtClean="0"/>
              <a:t>10.01.2025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FEECB2-3C47-4DCD-A61E-326043D955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8973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FF5A691-37C4-45A1-A8C4-2DD1ED366B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80592" y="1643272"/>
            <a:ext cx="10111409" cy="2531165"/>
          </a:xfrm>
        </p:spPr>
        <p:txBody>
          <a:bodyPr>
            <a:normAutofit/>
          </a:bodyPr>
          <a:lstStyle/>
          <a:p>
            <a:pPr algn="ctr"/>
            <a:r>
              <a:rPr lang="kk-KZ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Мұғалімдердің жетістіктері</a:t>
            </a:r>
            <a:br>
              <a:rPr lang="kk-KZ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 жартыжылдық </a:t>
            </a:r>
            <a:br>
              <a:rPr lang="kk-KZ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2024-2025 оқу жылы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7EB6F3C8-7FFB-4020-ADB9-370E14CEEB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39549" y="92765"/>
            <a:ext cx="6268279" cy="1046922"/>
          </a:xfrm>
        </p:spPr>
        <p:txBody>
          <a:bodyPr/>
          <a:lstStyle/>
          <a:p>
            <a:pPr algn="ctr"/>
            <a:r>
              <a:rPr lang="kk-K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«Ю.А.Гагарин атындағы мектеп-лицейі» КММ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87155" y="5241701"/>
            <a:ext cx="59242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Акпарова Г.С.-директордың бейіндік оқыту жөніндегі орынбасары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72216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57589" y="167426"/>
            <a:ext cx="10058400" cy="1262130"/>
          </a:xfrm>
        </p:spPr>
        <p:txBody>
          <a:bodyPr>
            <a:normAutofit fontScale="90000"/>
          </a:bodyPr>
          <a:lstStyle/>
          <a:p>
            <a:pPr algn="ctr"/>
            <a:r>
              <a:rPr lang="kk-KZ" sz="2700" b="1" dirty="0">
                <a:latin typeface="Times New Roman" pitchFamily="18" charset="0"/>
                <a:cs typeface="Times New Roman" pitchFamily="18" charset="0"/>
              </a:rPr>
              <a:t>«Педагогикалық идеялар фестивалі» байқауының </a:t>
            </a: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>
                <a:latin typeface="Times New Roman" pitchFamily="18" charset="0"/>
                <a:cs typeface="Times New Roman" pitchFamily="18" charset="0"/>
              </a:rPr>
            </a:br>
            <a:r>
              <a:rPr lang="kk-KZ" sz="2700" b="1" dirty="0">
                <a:latin typeface="Times New Roman" pitchFamily="18" charset="0"/>
                <a:cs typeface="Times New Roman" pitchFamily="18" charset="0"/>
              </a:rPr>
              <a:t>аудандық </a:t>
            </a:r>
            <a:r>
              <a:rPr lang="kk-KZ" sz="2700" b="1" dirty="0" smtClean="0">
                <a:latin typeface="Times New Roman" pitchFamily="18" charset="0"/>
                <a:cs typeface="Times New Roman" pitchFamily="18" charset="0"/>
              </a:rPr>
              <a:t>кезеңі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0628700"/>
              </p:ext>
            </p:extLst>
          </p:nvPr>
        </p:nvGraphicFramePr>
        <p:xfrm>
          <a:off x="476519" y="1493839"/>
          <a:ext cx="11715481" cy="5324532"/>
        </p:xfrm>
        <a:graphic>
          <a:graphicData uri="http://schemas.openxmlformats.org/drawingml/2006/table">
            <a:tbl>
              <a:tblPr firstRow="1" firstCol="1" bandRow="1"/>
              <a:tblGrid>
                <a:gridCol w="366729"/>
                <a:gridCol w="2685031"/>
                <a:gridCol w="1707951"/>
                <a:gridCol w="3050899"/>
                <a:gridCol w="2196920"/>
                <a:gridCol w="1707951"/>
              </a:tblGrid>
              <a:tr h="3184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№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181" marR="51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b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Қатысушының аты-жөні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181" marR="51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b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Пед.идеяның толық атауы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181" marR="51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b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Идеяны қорғайтын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181" marR="51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b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Санаты/жұмыс өтілі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181" marR="51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011555" algn="l"/>
                        </a:tabLst>
                      </a:pPr>
                      <a:r>
                        <a:rPr lang="kk-KZ" sz="1400" b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Нәтижесі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181" marR="51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76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181" marR="51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Тусупова Гульдарья Айкеновна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181" marR="51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«Білім беру жүйесіндегі менеджмент»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181" marR="51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«Мектептегі көшбасшылық: басқарудан менеджерге көшу»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181" marR="51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Педагог-зерттеуші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181" marR="51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І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181" marR="51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69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181" marR="51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Нурхайдарова Гульжанат Ауесхановна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181" marR="51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«Шеберлік палитрасы»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181" marR="51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«Развитие эмоционального интеллекта на уроках русского языка и литературы»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181" marR="51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Педагог-зерттеуші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181" marR="51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ІІ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181" marR="51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69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181" marR="51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Акпарова Гульнара Сырымовна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181" marR="51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«Шеберлік палитрасы»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181" marR="51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«Қазақ тілі мен әдебиеті сабақтарын оқытуда ұлттық құндылықтарды интеграциялау»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181" marR="51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Педагог-сарапшы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181" marR="51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ІІІ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181" marR="51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4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181" marR="51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Мельник Дмитрий Владимирович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181" marR="51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«Шеберлік палитрасы»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181" marR="51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«Использование ИКТ на уроках робототехники»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181" marR="51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Педагог-сарапшы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181" marR="51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І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181" marR="51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76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181" marR="51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Игембаев Руслан Картаевич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181" marR="51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«Шеберлік палитрасы»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181" marR="51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Ұлттық материалдық мәдениеттегі «Киіздің» құндылығы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181" marR="51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Педагог-сарапшы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181" marR="51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ІІ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181" marR="51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76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181" marR="51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Хуат Арнагул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181" marR="51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«Шеберлік палитрасы»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181" marR="51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«Ағылшын тілі сабағындағы креативті тапсырмалар»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181" marR="51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Педагог-сарапшы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181" marR="51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ІІ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181" marR="51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12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181" marR="51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Жалгабекова Ардак Рахмановна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181" marR="51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«Шеберлік палитрасы»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181" marR="51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«Ағылшын тілі сабағындағы платформалардың тиімділігі»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 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181" marR="51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Педагог-модератор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181" marR="51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ІІ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181" marR="51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53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181" marR="51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Абеужанова Алма Бахытовна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181" marR="51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«Шеберлік палитрасы»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181" marR="51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«География сабағында инновациялық технологияларды жүзеге асыру арқылы білім алушылардың қызығушылығын арттыру»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181" marR="51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Педагог-зерттеуші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181" marR="51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ІІ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181" marR="51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91773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alpha val="2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4331544"/>
              </p:ext>
            </p:extLst>
          </p:nvPr>
        </p:nvGraphicFramePr>
        <p:xfrm>
          <a:off x="335360" y="1484784"/>
          <a:ext cx="11713306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2237"/>
                <a:gridCol w="1536171"/>
                <a:gridCol w="1568444"/>
                <a:gridCol w="1771760"/>
                <a:gridCol w="2516447"/>
                <a:gridCol w="2208247"/>
              </a:tblGrid>
              <a:tr h="370840">
                <a:tc>
                  <a:txBody>
                    <a:bodyPr/>
                    <a:lstStyle/>
                    <a:p>
                      <a:r>
                        <a:rPr lang="kk-K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Оқу</a:t>
                      </a:r>
                      <a:r>
                        <a:rPr lang="kk-KZ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жылы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kk-K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Жалпы саны -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kk-K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Аудандық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kk-K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Облыстық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kk-K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Республикалық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kk-K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Халықаралық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k-K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2023-2024 о.ж. І жартыжылдық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kk-K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32+12(қашықтық)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kk-K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kk-K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kk-K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9(қашықтық</a:t>
                      </a:r>
                      <a:r>
                        <a:rPr lang="kk-KZ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байқаулар)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kk-K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 (қашықтық</a:t>
                      </a:r>
                      <a:r>
                        <a:rPr lang="kk-KZ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байқаулар)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k-K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2024-2025 о.ж І жартыжылдық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kk-KZ" sz="1600" smtClean="0"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kk-K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kk-K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kk-K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775520" y="476672"/>
            <a:ext cx="71047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kk-KZ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Мұғалімдердің жетістіктері</a:t>
            </a:r>
            <a:endParaRPr lang="ru-RU" sz="20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3289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FE44E8A-B286-4B3E-8ECD-C4ADAB0006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79373" y="2107097"/>
            <a:ext cx="9912627" cy="2199861"/>
          </a:xfr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kk-KZ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Назарларыңызға рақмет!</a:t>
            </a:r>
            <a:endParaRPr lang="ru-RU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36153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4EBDB13-D28A-4D6E-8CF4-4BFDCFCF58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73357" y="624110"/>
            <a:ext cx="9819859" cy="1280890"/>
          </a:xfrm>
        </p:spPr>
        <p:txBody>
          <a:bodyPr>
            <a:normAutofit/>
          </a:bodyPr>
          <a:lstStyle/>
          <a:p>
            <a:pPr algn="ctr"/>
            <a:r>
              <a:rPr lang="kk-K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Бастауыш сынып мұғалімдеріне арналған республикалық «Алтын тұғыр» математикалық олимпиадасының аудандық кезеңінің жүлдегерлері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5" name="Объект 14">
            <a:extLst>
              <a:ext uri="{FF2B5EF4-FFF2-40B4-BE49-F238E27FC236}">
                <a16:creationId xmlns="" xmlns:a16="http://schemas.microsoft.com/office/drawing/2014/main" id="{69B09AA5-083F-4A7E-87FF-3AFC35979C1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942760"/>
              </p:ext>
            </p:extLst>
          </p:nvPr>
        </p:nvGraphicFramePr>
        <p:xfrm>
          <a:off x="2504661" y="2093846"/>
          <a:ext cx="8971722" cy="43732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8465">
                  <a:extLst>
                    <a:ext uri="{9D8B030D-6E8A-4147-A177-3AD203B41FA5}">
                      <a16:colId xmlns="" xmlns:a16="http://schemas.microsoft.com/office/drawing/2014/main" val="3286415540"/>
                    </a:ext>
                  </a:extLst>
                </a:gridCol>
                <a:gridCol w="3814064">
                  <a:extLst>
                    <a:ext uri="{9D8B030D-6E8A-4147-A177-3AD203B41FA5}">
                      <a16:colId xmlns="" xmlns:a16="http://schemas.microsoft.com/office/drawing/2014/main" val="2320540803"/>
                    </a:ext>
                  </a:extLst>
                </a:gridCol>
                <a:gridCol w="4109193">
                  <a:extLst>
                    <a:ext uri="{9D8B030D-6E8A-4147-A177-3AD203B41FA5}">
                      <a16:colId xmlns="" xmlns:a16="http://schemas.microsoft.com/office/drawing/2014/main" val="1542199850"/>
                    </a:ext>
                  </a:extLst>
                </a:gridCol>
              </a:tblGrid>
              <a:tr h="485913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Мұғалімнің</a:t>
                      </a:r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аты-жөні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Нәтижесі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995736659"/>
                  </a:ext>
                </a:extLst>
              </a:tr>
              <a:tr h="485913">
                <a:tc>
                  <a:txBody>
                    <a:bodyPr/>
                    <a:lstStyle/>
                    <a:p>
                      <a:r>
                        <a:rPr lang="kk-KZ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>
                          <a:latin typeface="Times New Roman" pitchFamily="18" charset="0"/>
                          <a:cs typeface="Times New Roman" pitchFamily="18" charset="0"/>
                        </a:rPr>
                        <a:t>Хабидолда Алтынгул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>
                          <a:latin typeface="Times New Roman" pitchFamily="18" charset="0"/>
                          <a:cs typeface="Times New Roman" pitchFamily="18" charset="0"/>
                        </a:rPr>
                        <a:t>ІІІ дәрежелі </a:t>
                      </a:r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Диплом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12975677"/>
                  </a:ext>
                </a:extLst>
              </a:tr>
              <a:tr h="485913">
                <a:tc>
                  <a:txBody>
                    <a:bodyPr/>
                    <a:lstStyle/>
                    <a:p>
                      <a:r>
                        <a:rPr lang="kk-KZ" dirty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>
                          <a:latin typeface="Times New Roman" pitchFamily="18" charset="0"/>
                          <a:cs typeface="Times New Roman" pitchFamily="18" charset="0"/>
                        </a:rPr>
                        <a:t>Тусупова Перизат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>
                          <a:latin typeface="Times New Roman" pitchFamily="18" charset="0"/>
                          <a:cs typeface="Times New Roman" pitchFamily="18" charset="0"/>
                        </a:rPr>
                        <a:t>ІІІ дәрежелі </a:t>
                      </a:r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Диплом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244863194"/>
                  </a:ext>
                </a:extLst>
              </a:tr>
              <a:tr h="485913">
                <a:tc>
                  <a:txBody>
                    <a:bodyPr/>
                    <a:lstStyle/>
                    <a:p>
                      <a:r>
                        <a:rPr lang="kk-KZ" dirty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>
                          <a:latin typeface="Times New Roman" pitchFamily="18" charset="0"/>
                          <a:cs typeface="Times New Roman" pitchFamily="18" charset="0"/>
                        </a:rPr>
                        <a:t>Жумабекова Жанар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>
                          <a:latin typeface="Times New Roman" pitchFamily="18" charset="0"/>
                          <a:cs typeface="Times New Roman" pitchFamily="18" charset="0"/>
                        </a:rPr>
                        <a:t>Грамота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751539164"/>
                  </a:ext>
                </a:extLst>
              </a:tr>
              <a:tr h="485913">
                <a:tc>
                  <a:txBody>
                    <a:bodyPr/>
                    <a:lstStyle/>
                    <a:p>
                      <a:r>
                        <a:rPr lang="kk-KZ" dirty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>
                          <a:latin typeface="Times New Roman" pitchFamily="18" charset="0"/>
                          <a:cs typeface="Times New Roman" pitchFamily="18" charset="0"/>
                        </a:rPr>
                        <a:t>Жумабаева Алданыш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>
                          <a:latin typeface="Times New Roman" pitchFamily="18" charset="0"/>
                          <a:cs typeface="Times New Roman" pitchFamily="18" charset="0"/>
                        </a:rPr>
                        <a:t>Грамота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956925728"/>
                  </a:ext>
                </a:extLst>
              </a:tr>
              <a:tr h="485913">
                <a:tc>
                  <a:txBody>
                    <a:bodyPr/>
                    <a:lstStyle/>
                    <a:p>
                      <a:r>
                        <a:rPr lang="kk-KZ" dirty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>
                          <a:latin typeface="Times New Roman" pitchFamily="18" charset="0"/>
                          <a:cs typeface="Times New Roman" pitchFamily="18" charset="0"/>
                        </a:rPr>
                        <a:t>Токбалина Маржан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>
                          <a:latin typeface="Times New Roman" pitchFamily="18" charset="0"/>
                          <a:cs typeface="Times New Roman" pitchFamily="18" charset="0"/>
                        </a:rPr>
                        <a:t>Грамота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327961199"/>
                  </a:ext>
                </a:extLst>
              </a:tr>
              <a:tr h="485913">
                <a:tc>
                  <a:txBody>
                    <a:bodyPr/>
                    <a:lstStyle/>
                    <a:p>
                      <a:r>
                        <a:rPr lang="kk-KZ" dirty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>
                          <a:latin typeface="Times New Roman" pitchFamily="18" charset="0"/>
                          <a:cs typeface="Times New Roman" pitchFamily="18" charset="0"/>
                        </a:rPr>
                        <a:t>Хасанова Татьяна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>
                          <a:latin typeface="Times New Roman" pitchFamily="18" charset="0"/>
                          <a:cs typeface="Times New Roman" pitchFamily="18" charset="0"/>
                        </a:rPr>
                        <a:t>Сертификат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094842514"/>
                  </a:ext>
                </a:extLst>
              </a:tr>
              <a:tr h="485913">
                <a:tc>
                  <a:txBody>
                    <a:bodyPr/>
                    <a:lstStyle/>
                    <a:p>
                      <a:r>
                        <a:rPr lang="kk-KZ" dirty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>
                          <a:latin typeface="Times New Roman" pitchFamily="18" charset="0"/>
                          <a:cs typeface="Times New Roman" pitchFamily="18" charset="0"/>
                        </a:rPr>
                        <a:t>Шиганбаева Гульден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>
                          <a:latin typeface="Times New Roman" pitchFamily="18" charset="0"/>
                          <a:cs typeface="Times New Roman" pitchFamily="18" charset="0"/>
                        </a:rPr>
                        <a:t>Сертификат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673995688"/>
                  </a:ext>
                </a:extLst>
              </a:tr>
              <a:tr h="485913">
                <a:tc>
                  <a:txBody>
                    <a:bodyPr/>
                    <a:lstStyle/>
                    <a:p>
                      <a:r>
                        <a:rPr lang="kk-KZ" dirty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>
                          <a:latin typeface="Times New Roman" pitchFamily="18" charset="0"/>
                          <a:cs typeface="Times New Roman" pitchFamily="18" charset="0"/>
                        </a:rPr>
                        <a:t>Рахимова Бибигул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>
                          <a:latin typeface="Times New Roman" pitchFamily="18" charset="0"/>
                          <a:cs typeface="Times New Roman" pitchFamily="18" charset="0"/>
                        </a:rPr>
                        <a:t>Сертификат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097211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72741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7675CB2-81A8-40F8-89EF-EEE1F871F5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kk-KZ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Бастауыш білім беру бойынша аудандық «Үздік бейнесабақ» байқауы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="" xmlns:a16="http://schemas.microsoft.com/office/drawing/2014/main" id="{62DB4C9B-C68B-4FA7-B105-51EC91FB347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5849914"/>
              </p:ext>
            </p:extLst>
          </p:nvPr>
        </p:nvGraphicFramePr>
        <p:xfrm>
          <a:off x="2690193" y="1904999"/>
          <a:ext cx="8911687" cy="32103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2169">
                  <a:extLst>
                    <a:ext uri="{9D8B030D-6E8A-4147-A177-3AD203B41FA5}">
                      <a16:colId xmlns="" xmlns:a16="http://schemas.microsoft.com/office/drawing/2014/main" val="3082056980"/>
                    </a:ext>
                  </a:extLst>
                </a:gridCol>
                <a:gridCol w="4179939">
                  <a:extLst>
                    <a:ext uri="{9D8B030D-6E8A-4147-A177-3AD203B41FA5}">
                      <a16:colId xmlns="" xmlns:a16="http://schemas.microsoft.com/office/drawing/2014/main" val="4164799998"/>
                    </a:ext>
                  </a:extLst>
                </a:gridCol>
                <a:gridCol w="4069579">
                  <a:extLst>
                    <a:ext uri="{9D8B030D-6E8A-4147-A177-3AD203B41FA5}">
                      <a16:colId xmlns="" xmlns:a16="http://schemas.microsoft.com/office/drawing/2014/main" val="3382473987"/>
                    </a:ext>
                  </a:extLst>
                </a:gridCol>
              </a:tblGrid>
              <a:tr h="1060295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Мұғалімнің</a:t>
                      </a:r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аты-жөні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Нәтижесі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909169943"/>
                  </a:ext>
                </a:extLst>
              </a:tr>
              <a:tr h="1075022">
                <a:tc>
                  <a:txBody>
                    <a:bodyPr/>
                    <a:lstStyle/>
                    <a:p>
                      <a:r>
                        <a:rPr lang="kk-KZ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>
                          <a:latin typeface="Times New Roman" pitchFamily="18" charset="0"/>
                          <a:cs typeface="Times New Roman" pitchFamily="18" charset="0"/>
                        </a:rPr>
                        <a:t>Токбалина Маржан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>
                          <a:latin typeface="Times New Roman" pitchFamily="18" charset="0"/>
                          <a:cs typeface="Times New Roman" pitchFamily="18" charset="0"/>
                        </a:rPr>
                        <a:t>Сертификат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068844600"/>
                  </a:ext>
                </a:extLst>
              </a:tr>
              <a:tr h="1075022">
                <a:tc>
                  <a:txBody>
                    <a:bodyPr/>
                    <a:lstStyle/>
                    <a:p>
                      <a:r>
                        <a:rPr lang="kk-KZ" dirty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>
                          <a:latin typeface="Times New Roman" pitchFamily="18" charset="0"/>
                          <a:cs typeface="Times New Roman" pitchFamily="18" charset="0"/>
                        </a:rPr>
                        <a:t>Махмутова Санат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>
                          <a:latin typeface="Times New Roman" pitchFamily="18" charset="0"/>
                          <a:cs typeface="Times New Roman" pitchFamily="18" charset="0"/>
                        </a:rPr>
                        <a:t>Сертификат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7198579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57093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4DEF9F8-7817-4245-BF8A-C938B954D1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6766" y="357810"/>
            <a:ext cx="5963479" cy="2862468"/>
          </a:xfrm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 тарихы пәні бойынша облыстық «Бейнесабақ» байқауы</a:t>
            </a:r>
            <a:b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 дәрежелі </a:t>
            </a: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Диплом</a:t>
            </a: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Мукеева Жанар Абикеновна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59F01904-1D8B-403F-BEE3-3C8D923533ED}"/>
              </a:ext>
            </a:extLst>
          </p:cNvPr>
          <p:cNvSpPr/>
          <p:nvPr/>
        </p:nvSpPr>
        <p:spPr>
          <a:xfrm>
            <a:off x="4240696" y="3420213"/>
            <a:ext cx="7673008" cy="3139321"/>
          </a:xfrm>
          <a:prstGeom prst="rect">
            <a:avLst/>
          </a:prstGeom>
          <a:ln>
            <a:solidFill>
              <a:schemeClr val="accent1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wrap="square">
            <a:spAutoFit/>
          </a:bodyPr>
          <a:lstStyle/>
          <a:p>
            <a:pPr algn="ctr"/>
            <a:r>
              <a:rPr lang="kk-KZ" sz="3600" dirty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«Тарих пәні бойынша бейнесабақ» облыстық байқауының аудандық кезеңі</a:t>
            </a:r>
            <a:br>
              <a:rPr lang="kk-KZ" sz="3600" dirty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lang="kk-KZ" sz="3600" dirty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ІІ дәрежелі </a:t>
            </a:r>
            <a:r>
              <a:rPr lang="kk-KZ" sz="36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Диплом</a:t>
            </a:r>
            <a:r>
              <a:rPr lang="kk-KZ" sz="3600" dirty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/>
            </a:r>
            <a:br>
              <a:rPr lang="kk-KZ" sz="3600" dirty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lang="kk-KZ" sz="3600" dirty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Мукеева Жанар Абикеновна</a:t>
            </a:r>
            <a:r>
              <a:rPr lang="ru-RU" sz="3600" dirty="0">
                <a:solidFill>
                  <a:prstClr val="black">
                    <a:lumMod val="85000"/>
                    <a:lumOff val="15000"/>
                  </a:prstClr>
                </a:solidFill>
                <a:ea typeface="+mj-ea"/>
                <a:cs typeface="+mj-cs"/>
              </a:rPr>
              <a:t/>
            </a:r>
            <a:br>
              <a:rPr lang="ru-RU" sz="3600" dirty="0">
                <a:solidFill>
                  <a:prstClr val="black">
                    <a:lumMod val="85000"/>
                    <a:lumOff val="15000"/>
                  </a:prstClr>
                </a:solidFill>
                <a:ea typeface="+mj-ea"/>
                <a:cs typeface="+mj-cs"/>
              </a:rPr>
            </a:br>
            <a:endParaRPr lang="ru-RU" dirty="0"/>
          </a:p>
        </p:txBody>
      </p:sp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EE1FB0E8-F9CC-41D2-8BEA-0BFA5DF21DA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439740">
            <a:off x="1366534" y="3546575"/>
            <a:ext cx="2239237" cy="2985650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="" xmlns:a16="http://schemas.microsoft.com/office/drawing/2014/main" id="{D60D5223-7E33-4BB7-A483-438A903C8D0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673624">
            <a:off x="7976618" y="502942"/>
            <a:ext cx="3427377" cy="2506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37093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50455DF-0E3D-48AD-96B9-2BDA80BE17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21566" y="450575"/>
            <a:ext cx="10084905" cy="2173357"/>
          </a:xfrm>
        </p:spPr>
        <p:txBody>
          <a:bodyPr>
            <a:normAutofit fontScale="90000"/>
          </a:bodyPr>
          <a:lstStyle/>
          <a:p>
            <a:pPr algn="ctr"/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Академик Е.А.Бөкетовтың туғанына 100 жыл толуына орай «Тарихтағы тұлғалардың рөлі» атты жас зерттеушілердің Республикалық ХІ Құрылтайына оқушы дайындағаны үшін Алғыс хат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="" xmlns:a16="http://schemas.microsoft.com/office/drawing/2014/main" id="{F8E8C551-D729-424D-8E30-55F8E7FA1C6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4985893"/>
              </p:ext>
            </p:extLst>
          </p:nvPr>
        </p:nvGraphicFramePr>
        <p:xfrm>
          <a:off x="2570923" y="2623930"/>
          <a:ext cx="8971720" cy="34323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8732">
                  <a:extLst>
                    <a:ext uri="{9D8B030D-6E8A-4147-A177-3AD203B41FA5}">
                      <a16:colId xmlns="" xmlns:a16="http://schemas.microsoft.com/office/drawing/2014/main" val="141811512"/>
                    </a:ext>
                  </a:extLst>
                </a:gridCol>
                <a:gridCol w="7902988">
                  <a:extLst>
                    <a:ext uri="{9D8B030D-6E8A-4147-A177-3AD203B41FA5}">
                      <a16:colId xmlns="" xmlns:a16="http://schemas.microsoft.com/office/drawing/2014/main" val="3905222474"/>
                    </a:ext>
                  </a:extLst>
                </a:gridCol>
              </a:tblGrid>
              <a:tr h="686462">
                <a:tc>
                  <a:txBody>
                    <a:bodyPr/>
                    <a:lstStyle/>
                    <a:p>
                      <a:r>
                        <a:rPr lang="ru-RU" dirty="0"/>
                        <a:t>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Мұғалімнің аты-жөні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089177701"/>
                  </a:ext>
                </a:extLst>
              </a:tr>
              <a:tr h="686462">
                <a:tc>
                  <a:txBody>
                    <a:bodyPr/>
                    <a:lstStyle/>
                    <a:p>
                      <a:r>
                        <a:rPr lang="ru-RU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Келдьярова Рахат Акылбековна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865526032"/>
                  </a:ext>
                </a:extLst>
              </a:tr>
              <a:tr h="686462">
                <a:tc>
                  <a:txBody>
                    <a:bodyPr/>
                    <a:lstStyle/>
                    <a:p>
                      <a:r>
                        <a:rPr lang="ru-RU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Мукеева Жанар Абикеновна 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289377441"/>
                  </a:ext>
                </a:extLst>
              </a:tr>
              <a:tr h="686462">
                <a:tc>
                  <a:txBody>
                    <a:bodyPr/>
                    <a:lstStyle/>
                    <a:p>
                      <a:r>
                        <a:rPr lang="ru-R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Игембаев Руслан Картаевич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027265326"/>
                  </a:ext>
                </a:extLst>
              </a:tr>
              <a:tr h="686462">
                <a:tc>
                  <a:txBody>
                    <a:bodyPr/>
                    <a:lstStyle/>
                    <a:p>
                      <a:r>
                        <a:rPr lang="ru-RU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Төлеген Гүлденсін Төлегенқызы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755664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92580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EA1CA87-05C4-4A54-B307-7B122AD963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73218" y="516836"/>
            <a:ext cx="7818783" cy="2570922"/>
          </a:xfrm>
          <a:ln>
            <a:solidFill>
              <a:schemeClr val="accent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kk-K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«Туған өлке сырлары» облыстық байқау</a:t>
            </a:r>
            <a:br>
              <a:rPr lang="kk-K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Сертификат</a:t>
            </a:r>
            <a:br>
              <a:rPr lang="kk-K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Келдьярова Рахат Акылбековна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="" xmlns:a16="http://schemas.microsoft.com/office/drawing/2014/main" id="{65130915-C1A9-4724-9F66-AA3C021CEB6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827932">
            <a:off x="465776" y="2869235"/>
            <a:ext cx="4632699" cy="3277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09278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AEC3DF5-F0F0-4E0F-8F12-830498975D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3270" y="304801"/>
            <a:ext cx="7222436" cy="3001617"/>
          </a:xfrm>
          <a:ln>
            <a:solidFill>
              <a:schemeClr val="accent1"/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>
            <a:normAutofit/>
          </a:bodyPr>
          <a:lstStyle/>
          <a:p>
            <a:pPr algn="ctr"/>
            <a:r>
              <a:rPr lang="kk-K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«Педагогикалық идеялар панорамасы» республикалық байқауының аймақтық кезеңінің «Жаратылыстану-ғылыми сауаттылық» аталымы</a:t>
            </a:r>
            <a:br>
              <a:rPr lang="kk-K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 </a:t>
            </a:r>
            <a:r>
              <a:rPr lang="kk-K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орын Диплом</a:t>
            </a:r>
            <a:r>
              <a:rPr lang="kk-K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kk-K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Абеужанова Алма Бахытовна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2">
            <a:extLst>
              <a:ext uri="{FF2B5EF4-FFF2-40B4-BE49-F238E27FC236}">
                <a16:creationId xmlns="" xmlns:a16="http://schemas.microsoft.com/office/drawing/2014/main" id="{66A33C4B-F02B-481A-83CC-1A56D0781F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7287" y="3551585"/>
            <a:ext cx="7222435" cy="3167269"/>
          </a:xfrm>
          <a:ln>
            <a:solidFill>
              <a:schemeClr val="accent1"/>
            </a:solidFill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kk-KZ" sz="2800" dirty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«Педагогикалық идеялар панорамасы» </a:t>
            </a:r>
            <a:r>
              <a:rPr lang="kk-KZ" sz="28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Республикалық </a:t>
            </a:r>
            <a:r>
              <a:rPr lang="kk-KZ" sz="2800" dirty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конкурсының «Жаратылыстану-ғылыми сауаттылық» бағыты</a:t>
            </a:r>
          </a:p>
          <a:p>
            <a:pPr marL="0" indent="0" algn="ctr">
              <a:buNone/>
            </a:pPr>
            <a:r>
              <a:rPr lang="kk-KZ" sz="2800" dirty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ІІІ </a:t>
            </a:r>
            <a:r>
              <a:rPr lang="kk-KZ" sz="28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орын Диплом</a:t>
            </a:r>
            <a:endParaRPr lang="kk-KZ" sz="2800" dirty="0">
              <a:solidFill>
                <a:prstClr val="black">
                  <a:lumMod val="85000"/>
                  <a:lumOff val="15000"/>
                </a:prstClr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kk-KZ" sz="2800" dirty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Абеужанова Алма Бахытовна</a:t>
            </a:r>
            <a:endParaRPr lang="ru-RU" sz="2800" dirty="0"/>
          </a:p>
        </p:txBody>
      </p:sp>
      <p:pic>
        <p:nvPicPr>
          <p:cNvPr id="3" name="Рисунок 2">
            <a:extLst>
              <a:ext uri="{FF2B5EF4-FFF2-40B4-BE49-F238E27FC236}">
                <a16:creationId xmlns="" xmlns:a16="http://schemas.microsoft.com/office/drawing/2014/main" id="{1F1B3986-3A52-4118-9CF4-6FD97D343E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476564">
            <a:off x="544707" y="3763852"/>
            <a:ext cx="3847680" cy="2702121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="" xmlns:a16="http://schemas.microsoft.com/office/drawing/2014/main" id="{5C7AEDFF-F5F5-4C16-8D64-EC5E5432CA4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524092">
            <a:off x="8662607" y="737278"/>
            <a:ext cx="3125019" cy="2000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0249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3EF6BD5-4E6D-41A6-BED4-C586F09B89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3514" y="1669774"/>
            <a:ext cx="10588487" cy="3352800"/>
          </a:xfr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kk-K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«Тілге құрмет – елге құрмет» атты тілдер фестивалі</a:t>
            </a:r>
            <a:br>
              <a:rPr lang="kk-K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Диплом</a:t>
            </a:r>
            <a:br>
              <a:rPr lang="kk-K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Сертификат 50 000 теңге</a:t>
            </a:r>
            <a:br>
              <a:rPr lang="kk-K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Ю.А.Гагарин атындағы мектеп-лицей </a:t>
            </a:r>
            <a:r>
              <a:rPr lang="kk-KZ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командасы</a:t>
            </a:r>
            <a:br>
              <a:rPr lang="kk-KZ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Жетекшісі:Ишмагамбетова Р.О.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94791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64A1934-DB21-4C85-91BE-FC7315F70D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9774" y="405902"/>
            <a:ext cx="5155097" cy="3834794"/>
          </a:xfrm>
          <a:ln>
            <a:solidFill>
              <a:schemeClr val="accent2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pPr algn="ctr"/>
            <a:r>
              <a:rPr lang="kk-K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Бастауыш білім беру бойынша аудандық «Жасанды интеллект әлеміне алғашқы қадам» атты семинарда шеберлік сабақ көрсеткені үшін Алғыс хат</a:t>
            </a:r>
            <a:br>
              <a:rPr lang="kk-K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Жумабаева Алданыш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="" xmlns:a16="http://schemas.microsoft.com/office/drawing/2014/main" id="{ED2C028F-5AE5-4A9E-9676-789767EF36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00335">
            <a:off x="7036756" y="2968035"/>
            <a:ext cx="4777875" cy="3274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162082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188</TotalTime>
  <Words>431</Words>
  <Application>Microsoft Office PowerPoint</Application>
  <PresentationFormat>Произвольный</PresentationFormat>
  <Paragraphs>136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12</vt:i4>
      </vt:variant>
    </vt:vector>
  </HeadingPairs>
  <TitlesOfParts>
    <vt:vector size="14" baseType="lpstr">
      <vt:lpstr>Легкий дым</vt:lpstr>
      <vt:lpstr>Тема Office</vt:lpstr>
      <vt:lpstr>Мұғалімдердің жетістіктері І жартыжылдық  2024-2025 оқу жылы</vt:lpstr>
      <vt:lpstr>Бастауыш сынып мұғалімдеріне арналған республикалық «Алтын тұғыр» математикалық олимпиадасының аудандық кезеңінің жүлдегерлері</vt:lpstr>
      <vt:lpstr>Бастауыш білім беру бойынша аудандық «Үздік бейнесабақ» байқауы</vt:lpstr>
      <vt:lpstr>Қазақстан тарихы пәні бойынша облыстық «Бейнесабақ» байқауы І дәрежелі Диплом Мукеева Жанар Абикеновна </vt:lpstr>
      <vt:lpstr>Академик Е.А.Бөкетовтың туғанына 100 жыл толуына орай «Тарихтағы тұлғалардың рөлі» атты жас зерттеушілердің Республикалық ХІ Құрылтайына оқушы дайындағаны үшін Алғыс хат</vt:lpstr>
      <vt:lpstr>«Туған өлке сырлары» облыстық байқау Сертификат Келдьярова Рахат Акылбековна</vt:lpstr>
      <vt:lpstr>«Педагогикалық идеялар панорамасы» республикалық байқауының аймақтық кезеңінің «Жаратылыстану-ғылыми сауаттылық» аталымы І орын Диплом Абеужанова Алма Бахытовна</vt:lpstr>
      <vt:lpstr>«Тілге құрмет – елге құрмет» атты тілдер фестивалі Диплом Сертификат 50 000 теңге Ю.А.Гагарин атындағы мектеп-лицей командасы Жетекшісі:Ишмагамбетова Р.О.</vt:lpstr>
      <vt:lpstr>Бастауыш білім беру бойынша аудандық «Жасанды интеллект әлеміне алғашқы қадам» атты семинарда шеберлік сабақ көрсеткені үшін Алғыс хат Жумабаева Алданыш</vt:lpstr>
      <vt:lpstr>«Педагогикалық идеялар фестивалі» байқауының  аудандық кезеңі </vt:lpstr>
      <vt:lpstr>Презентация PowerPoint</vt:lpstr>
      <vt:lpstr>Назарларыңызға рақмет!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Мұғалімдердің жетістіктері І жартыжылдық  2024-2025 оқу жылы</dc:title>
  <dc:creator>Student</dc:creator>
  <cp:lastModifiedBy>Пользователь Windows</cp:lastModifiedBy>
  <cp:revision>17</cp:revision>
  <cp:lastPrinted>2025-01-10T08:05:16Z</cp:lastPrinted>
  <dcterms:created xsi:type="dcterms:W3CDTF">2025-01-05T12:01:49Z</dcterms:created>
  <dcterms:modified xsi:type="dcterms:W3CDTF">2025-01-10T08:06:28Z</dcterms:modified>
</cp:coreProperties>
</file>