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59" r:id="rId5"/>
    <p:sldId id="260" r:id="rId6"/>
    <p:sldId id="262" r:id="rId7"/>
    <p:sldId id="268" r:id="rId8"/>
    <p:sldId id="304" r:id="rId9"/>
    <p:sldId id="305" r:id="rId10"/>
    <p:sldId id="306" r:id="rId11"/>
    <p:sldId id="269" r:id="rId12"/>
    <p:sldId id="272" r:id="rId13"/>
    <p:sldId id="273" r:id="rId14"/>
    <p:sldId id="274" r:id="rId15"/>
    <p:sldId id="275" r:id="rId16"/>
    <p:sldId id="279" r:id="rId17"/>
    <p:sldId id="302" r:id="rId18"/>
    <p:sldId id="301" r:id="rId19"/>
    <p:sldId id="282" r:id="rId20"/>
    <p:sldId id="283" r:id="rId21"/>
    <p:sldId id="289" r:id="rId22"/>
    <p:sldId id="288" r:id="rId23"/>
    <p:sldId id="286" r:id="rId24"/>
    <p:sldId id="299" r:id="rId25"/>
    <p:sldId id="28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64" autoAdjust="0"/>
  </p:normalViewPr>
  <p:slideViewPr>
    <p:cSldViewPr>
      <p:cViewPr varScale="1">
        <p:scale>
          <a:sx n="72" d="100"/>
          <a:sy n="72" d="100"/>
        </p:scale>
        <p:origin x="1728" y="7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DE5C44-5F0D-44E3-B203-418D491FD56A}" type="datetimeFigureOut">
              <a:rPr lang="ru-RU" smtClean="0"/>
              <a:pPr/>
              <a:t>11.06.2025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CE061-CD19-4551-B774-395A0504031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7CE061-CD19-4551-B774-395A05040313}"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7CE061-CD19-4551-B774-395A05040313}" type="slidenum">
              <a:rPr lang="ru-RU" smtClean="0"/>
              <a:pPr/>
              <a:t>20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7CE061-CD19-4551-B774-395A05040313}"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B0CC04-17FA-4679-9C5A-FA71312FD494}" type="datetimeFigureOut">
              <a:rPr lang="ru-RU" smtClean="0"/>
              <a:pPr/>
              <a:t>11.06.2025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B5E4E7-91E2-40A0-8A5A-BFD4CAD76E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0CC04-17FA-4679-9C5A-FA71312FD494}" type="datetimeFigureOut">
              <a:rPr lang="ru-RU" smtClean="0"/>
              <a:pPr/>
              <a:t>11.06.2025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5E4E7-91E2-40A0-8A5A-BFD4CAD76E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1357298"/>
            <a:ext cx="8786842" cy="4281502"/>
          </a:xfrm>
        </p:spPr>
        <p:txBody>
          <a:bodyPr>
            <a:normAutofit/>
          </a:bodyPr>
          <a:lstStyle/>
          <a:p>
            <a:r>
              <a:rPr lang="ru-RU" b="1" dirty="0">
                <a:solidFill>
                  <a:srgbClr val="FF0000"/>
                </a:solidFill>
                <a:latin typeface="Times New Roman" pitchFamily="18" charset="0"/>
                <a:cs typeface="Times New Roman" pitchFamily="18" charset="0"/>
              </a:rPr>
              <a:t>Дарья </a:t>
            </a:r>
            <a:r>
              <a:rPr lang="kk-KZ" b="1" dirty="0">
                <a:solidFill>
                  <a:srgbClr val="FF0000"/>
                </a:solidFill>
                <a:latin typeface="Times New Roman" pitchFamily="18" charset="0"/>
                <a:cs typeface="Times New Roman" pitchFamily="18" charset="0"/>
              </a:rPr>
              <a:t>ЖББМ</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жоспар</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бойынша</a:t>
            </a:r>
            <a:r>
              <a:rPr lang="ru-RU" b="1" dirty="0">
                <a:solidFill>
                  <a:srgbClr val="FF0000"/>
                </a:solidFill>
                <a:latin typeface="Times New Roman" pitchFamily="18" charset="0"/>
                <a:cs typeface="Times New Roman" pitchFamily="18" charset="0"/>
              </a:rPr>
              <a:t>  </a:t>
            </a:r>
            <a:endParaRPr lang="ru-RU" b="1" dirty="0" smtClean="0">
              <a:solidFill>
                <a:srgbClr val="FF0000"/>
              </a:solidFill>
              <a:latin typeface="Times New Roman" pitchFamily="18" charset="0"/>
              <a:cs typeface="Times New Roman" pitchFamily="18" charset="0"/>
            </a:endParaRPr>
          </a:p>
          <a:p>
            <a:r>
              <a:rPr lang="ru-RU" b="1" dirty="0" smtClean="0">
                <a:solidFill>
                  <a:srgbClr val="FF000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a:t>
            </a:r>
            <a:r>
              <a:rPr lang="ru-RU" b="1" dirty="0" err="1">
                <a:solidFill>
                  <a:srgbClr val="FF0000"/>
                </a:solidFill>
                <a:latin typeface="Times New Roman" pitchFamily="18" charset="0"/>
                <a:cs typeface="Times New Roman" pitchFamily="18" charset="0"/>
              </a:rPr>
              <a:t>Бастау</a:t>
            </a:r>
            <a:r>
              <a:rPr lang="ru-RU" b="1" dirty="0">
                <a:solidFill>
                  <a:srgbClr val="FF0000"/>
                </a:solidFill>
                <a:latin typeface="Times New Roman" pitchFamily="18" charset="0"/>
                <a:cs typeface="Times New Roman" pitchFamily="18" charset="0"/>
              </a:rPr>
              <a:t>» </a:t>
            </a:r>
            <a:r>
              <a:rPr lang="kk-KZ" b="1" dirty="0" smtClean="0">
                <a:solidFill>
                  <a:srgbClr val="FF0000"/>
                </a:solidFill>
                <a:latin typeface="Times New Roman" pitchFamily="18" charset="0"/>
                <a:cs typeface="Times New Roman" pitchFamily="18" charset="0"/>
              </a:rPr>
              <a:t>әдістемелік бірлістігінің</a:t>
            </a:r>
            <a:endParaRPr lang="ru-RU" dirty="0" smtClean="0">
              <a:solidFill>
                <a:srgbClr val="FF0000"/>
              </a:solidFill>
              <a:latin typeface="Times New Roman" pitchFamily="18" charset="0"/>
              <a:cs typeface="Times New Roman" pitchFamily="18" charset="0"/>
            </a:endParaRPr>
          </a:p>
          <a:p>
            <a:r>
              <a:rPr lang="ru-RU" b="1" dirty="0" smtClean="0">
                <a:solidFill>
                  <a:srgbClr val="FF0000"/>
                </a:solidFill>
                <a:latin typeface="Times New Roman" pitchFamily="18" charset="0"/>
                <a:cs typeface="Times New Roman" pitchFamily="18" charset="0"/>
              </a:rPr>
              <a:t>2023-2024 </a:t>
            </a:r>
            <a:r>
              <a:rPr lang="ru-RU" b="1" dirty="0">
                <a:solidFill>
                  <a:srgbClr val="FF0000"/>
                </a:solidFill>
                <a:latin typeface="Times New Roman" pitchFamily="18" charset="0"/>
                <a:cs typeface="Times New Roman" pitchFamily="18" charset="0"/>
              </a:rPr>
              <a:t>о</a:t>
            </a:r>
            <a:r>
              <a:rPr lang="kk-KZ" b="1" dirty="0">
                <a:solidFill>
                  <a:srgbClr val="FF0000"/>
                </a:solidFill>
                <a:latin typeface="Times New Roman" pitchFamily="18" charset="0"/>
                <a:cs typeface="Times New Roman" pitchFamily="18" charset="0"/>
              </a:rPr>
              <a:t>қу жылы </a:t>
            </a:r>
            <a:r>
              <a:rPr lang="ru-RU" b="1" dirty="0" err="1">
                <a:solidFill>
                  <a:srgbClr val="FF0000"/>
                </a:solidFill>
                <a:latin typeface="Times New Roman" pitchFamily="18" charset="0"/>
                <a:cs typeface="Times New Roman" pitchFamily="18" charset="0"/>
              </a:rPr>
              <a:t>бойынша</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атқарған жұмыстарының </a:t>
            </a:r>
            <a:r>
              <a:rPr lang="ru-RU" b="1" dirty="0" err="1" smtClean="0">
                <a:solidFill>
                  <a:srgbClr val="FF0000"/>
                </a:solidFill>
                <a:latin typeface="Times New Roman" pitchFamily="18" charset="0"/>
                <a:cs typeface="Times New Roman" pitchFamily="18" charset="0"/>
              </a:rPr>
              <a:t>есебі</a:t>
            </a:r>
            <a:endParaRPr lang="ru-RU" b="1" dirty="0">
              <a:solidFill>
                <a:srgbClr val="FF0000"/>
              </a:solidFill>
              <a:latin typeface="Times New Roman" pitchFamily="18" charset="0"/>
              <a:cs typeface="Times New Roman" pitchFamily="18" charset="0"/>
            </a:endParaRPr>
          </a:p>
          <a:p>
            <a:endParaRPr lang="ru-RU"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Ертегі  сахналау</a:t>
            </a:r>
            <a:r>
              <a:rPr lang="ru-RU" dirty="0" smtClean="0"/>
              <a:t/>
            </a:r>
            <a:br>
              <a:rPr lang="ru-RU" dirty="0" smtClean="0"/>
            </a:br>
            <a:endParaRPr lang="ru-RU" dirty="0"/>
          </a:p>
        </p:txBody>
      </p:sp>
      <p:sp>
        <p:nvSpPr>
          <p:cNvPr id="3" name="Содержимое 2"/>
          <p:cNvSpPr>
            <a:spLocks noGrp="1"/>
          </p:cNvSpPr>
          <p:nvPr>
            <p:ph idx="1"/>
          </p:nvPr>
        </p:nvSpPr>
        <p:spPr>
          <a:xfrm>
            <a:off x="357158" y="4214819"/>
            <a:ext cx="3786214" cy="428628"/>
          </a:xfrm>
        </p:spPr>
        <p:txBody>
          <a:bodyPr>
            <a:normAutofit/>
          </a:bodyPr>
          <a:lstStyle/>
          <a:p>
            <a:pPr>
              <a:buNone/>
            </a:pPr>
            <a:r>
              <a:rPr lang="kk-KZ" sz="1700" b="1" dirty="0" smtClean="0">
                <a:solidFill>
                  <a:srgbClr val="002060"/>
                </a:solidFill>
                <a:latin typeface="Times New Roman" pitchFamily="18" charset="0"/>
                <a:cs typeface="Times New Roman" pitchFamily="18" charset="0"/>
              </a:rPr>
              <a:t>«Лисичка- сестричка и серый волк»</a:t>
            </a:r>
            <a:endParaRPr lang="ru-RU" sz="1700" b="1" dirty="0" smtClean="0">
              <a:solidFill>
                <a:srgbClr val="002060"/>
              </a:solidFill>
              <a:latin typeface="Times New Roman" pitchFamily="18" charset="0"/>
              <a:cs typeface="Times New Roman" pitchFamily="18" charset="0"/>
            </a:endParaRPr>
          </a:p>
          <a:p>
            <a:endParaRPr lang="ru-RU" dirty="0">
              <a:solidFill>
                <a:srgbClr val="00206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643570" y="6000768"/>
          <a:ext cx="3143272" cy="357190"/>
        </p:xfrm>
        <a:graphic>
          <a:graphicData uri="http://schemas.openxmlformats.org/drawingml/2006/table">
            <a:tbl>
              <a:tblPr/>
              <a:tblGrid>
                <a:gridCol w="3143272">
                  <a:extLst>
                    <a:ext uri="{9D8B030D-6E8A-4147-A177-3AD203B41FA5}">
                      <a16:colId xmlns:a16="http://schemas.microsoft.com/office/drawing/2014/main" val="20000"/>
                    </a:ext>
                  </a:extLst>
                </a:gridCol>
              </a:tblGrid>
              <a:tr h="357190">
                <a:tc>
                  <a:txBody>
                    <a:bodyPr/>
                    <a:lstStyle/>
                    <a:p>
                      <a:pPr>
                        <a:lnSpc>
                          <a:spcPct val="106000"/>
                        </a:lnSpc>
                        <a:spcAft>
                          <a:spcPts val="0"/>
                        </a:spcAft>
                        <a:tabLst>
                          <a:tab pos="1333500" algn="l"/>
                        </a:tabLst>
                      </a:pPr>
                      <a:r>
                        <a:rPr lang="kk-KZ" sz="1000" dirty="0">
                          <a:latin typeface="Times New Roman"/>
                          <a:ea typeface="Calibri"/>
                          <a:cs typeface="Times New Roman"/>
                        </a:rPr>
                        <a:t>«</a:t>
                      </a:r>
                      <a:r>
                        <a:rPr lang="kk-KZ" sz="1800" b="1" dirty="0">
                          <a:solidFill>
                            <a:srgbClr val="002060"/>
                          </a:solidFill>
                          <a:latin typeface="Times New Roman"/>
                          <a:ea typeface="Calibri"/>
                          <a:cs typeface="Times New Roman"/>
                        </a:rPr>
                        <a:t>Заюшкина избушка»</a:t>
                      </a:r>
                      <a:endParaRPr lang="ru-RU" sz="1800" b="1" dirty="0">
                        <a:solidFill>
                          <a:srgbClr val="002060"/>
                        </a:solidFill>
                        <a:latin typeface="Calibri"/>
                        <a:ea typeface="Calibri"/>
                        <a:cs typeface="Times New Roman"/>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47105" name="Picture 1" descr="C:\Users\Acer\Desktop\наши танцы\60f7d2d3-4ff4-4576-81c0-f30ee7f6f182.jpg"/>
          <p:cNvPicPr>
            <a:picLocks noChangeAspect="1" noChangeArrowheads="1"/>
          </p:cNvPicPr>
          <p:nvPr/>
        </p:nvPicPr>
        <p:blipFill>
          <a:blip r:embed="rId2"/>
          <a:srcRect/>
          <a:stretch>
            <a:fillRect/>
          </a:stretch>
        </p:blipFill>
        <p:spPr bwMode="auto">
          <a:xfrm>
            <a:off x="285720" y="1214422"/>
            <a:ext cx="4143404" cy="2839661"/>
          </a:xfrm>
          <a:prstGeom prst="rect">
            <a:avLst/>
          </a:prstGeom>
          <a:noFill/>
        </p:spPr>
      </p:pic>
      <p:pic>
        <p:nvPicPr>
          <p:cNvPr id="6" name="Рисунок 5" descr="C:\Users\Acer\Desktop\наши танцы\IMG-20231121-WA0028.jpg"/>
          <p:cNvPicPr/>
          <p:nvPr/>
        </p:nvPicPr>
        <p:blipFill>
          <a:blip r:embed="rId3"/>
          <a:srcRect/>
          <a:stretch>
            <a:fillRect/>
          </a:stretch>
        </p:blipFill>
        <p:spPr bwMode="auto">
          <a:xfrm>
            <a:off x="4714876" y="3357562"/>
            <a:ext cx="4000528" cy="242889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6628" name="Rectangle 4"/>
          <p:cNvSpPr>
            <a:spLocks noChangeArrowheads="1"/>
          </p:cNvSpPr>
          <p:nvPr/>
        </p:nvSpPr>
        <p:spPr bwMode="auto">
          <a:xfrm>
            <a:off x="0" y="3409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428596" y="4286256"/>
            <a:ext cx="29289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1333500" algn="l"/>
              </a:tabLst>
            </a:pPr>
            <a:r>
              <a:rPr lang="kk-KZ" sz="1600" b="1" dirty="0" smtClean="0">
                <a:solidFill>
                  <a:srgbClr val="002060"/>
                </a:solidFill>
                <a:latin typeface="Times New Roman" pitchFamily="18" charset="0"/>
                <a:cs typeface="Times New Roman" pitchFamily="18" charset="0"/>
              </a:rPr>
              <a:t>«Қорытындылау.Пікір»</a:t>
            </a:r>
            <a:r>
              <a:rPr kumimoji="0" lang="kk-KZ"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тақырыбында </a:t>
            </a:r>
            <a:r>
              <a:rPr lang="kk-KZ" sz="1600" b="1" dirty="0" smtClean="0">
                <a:solidFill>
                  <a:srgbClr val="002060"/>
                </a:solidFill>
                <a:latin typeface="Times New Roman" pitchFamily="18" charset="0"/>
                <a:ea typeface="Calibri" pitchFamily="34" charset="0"/>
                <a:cs typeface="Times New Roman" pitchFamily="18" charset="0"/>
              </a:rPr>
              <a:t> математика п</a:t>
            </a:r>
            <a:r>
              <a:rPr kumimoji="0" lang="kk-KZ"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әнінен        ашық сабақ  </a:t>
            </a:r>
            <a:r>
              <a:rPr lang="kk-KZ" sz="1600" b="1" dirty="0" smtClean="0">
                <a:solidFill>
                  <a:srgbClr val="002060"/>
                </a:solidFill>
                <a:latin typeface="Times New Roman" pitchFamily="18" charset="0"/>
                <a:ea typeface="Calibri" pitchFamily="34" charset="0"/>
                <a:cs typeface="Times New Roman" pitchFamily="18" charset="0"/>
              </a:rPr>
              <a:t>Садық А.А.</a:t>
            </a:r>
            <a:endParaRPr kumimoji="0" lang="kk-KZ" sz="16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266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6632" name="Rectangle 8"/>
          <p:cNvSpPr>
            <a:spLocks noChangeArrowheads="1"/>
          </p:cNvSpPr>
          <p:nvPr/>
        </p:nvSpPr>
        <p:spPr bwMode="auto">
          <a:xfrm>
            <a:off x="4214810" y="5857893"/>
            <a:ext cx="435771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1333500" algn="l"/>
              </a:tabLst>
            </a:pPr>
            <a:r>
              <a:rPr lang="ru-RU" sz="1600" b="1" dirty="0" smtClean="0">
                <a:solidFill>
                  <a:srgbClr val="002060"/>
                </a:solidFill>
                <a:latin typeface="Times New Roman" pitchFamily="18" charset="0"/>
                <a:cs typeface="Times New Roman" pitchFamily="18" charset="0"/>
              </a:rPr>
              <a:t> </a:t>
            </a:r>
            <a:r>
              <a:rPr lang="kk-KZ" sz="1600" b="1" dirty="0" smtClean="0">
                <a:solidFill>
                  <a:srgbClr val="002060"/>
                </a:solidFill>
                <a:latin typeface="Times New Roman" pitchFamily="18" charset="0"/>
                <a:cs typeface="Times New Roman" pitchFamily="18" charset="0"/>
              </a:rPr>
              <a:t>«Есептер шығару» </a:t>
            </a:r>
            <a:r>
              <a:rPr kumimoji="0" lang="kk-KZ"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тақырыбында  математика пәнінен                                            ашық сабақ  Скакова А.В. </a:t>
            </a:r>
            <a:endParaRPr kumimoji="0" lang="kk-KZ" sz="16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11" name="Рисунок 10" descr="C:\Users\User\Downloads\WhatsApp Image 2022-11-03 at 11.18.26.jpeg"/>
          <p:cNvPicPr/>
          <p:nvPr/>
        </p:nvPicPr>
        <p:blipFill>
          <a:blip r:embed="rId2" cstate="print"/>
          <a:srcRect/>
          <a:stretch>
            <a:fillRect/>
          </a:stretch>
        </p:blipFill>
        <p:spPr bwMode="auto">
          <a:xfrm>
            <a:off x="357158" y="285728"/>
            <a:ext cx="3929090" cy="3857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descr="C:\Users\Acer\Desktop\32b7bd00-ae17-4b7f-a65f-7ca2afcc6462.jpg"/>
          <p:cNvPicPr>
            <a:picLocks noChangeAspect="1" noChangeArrowheads="1"/>
          </p:cNvPicPr>
          <p:nvPr/>
        </p:nvPicPr>
        <p:blipFill>
          <a:blip r:embed="rId3"/>
          <a:srcRect/>
          <a:stretch>
            <a:fillRect/>
          </a:stretch>
        </p:blipFill>
        <p:spPr bwMode="auto">
          <a:xfrm>
            <a:off x="4786314" y="1500174"/>
            <a:ext cx="4048068"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846158"/>
          </a:xfrm>
        </p:spPr>
        <p:txBody>
          <a:bodyPr>
            <a:normAutofit fontScale="90000"/>
          </a:bodyPr>
          <a:lstStyle/>
          <a:p>
            <a:r>
              <a:rPr lang="kk-KZ" sz="3600" b="1" dirty="0" smtClean="0">
                <a:solidFill>
                  <a:srgbClr val="C00000"/>
                </a:solidFill>
                <a:latin typeface="Times New Roman" pitchFamily="18" charset="0"/>
                <a:cs typeface="Times New Roman" pitchFamily="18" charset="0"/>
              </a:rPr>
              <a:t>«МАТЕМАТИКА АЙНАЛАМЫЗДА» математикалық сауаттылық апталығы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Содержимое 2"/>
          <p:cNvSpPr>
            <a:spLocks noGrp="1"/>
          </p:cNvSpPr>
          <p:nvPr>
            <p:ph idx="1"/>
          </p:nvPr>
        </p:nvSpPr>
        <p:spPr>
          <a:xfrm>
            <a:off x="457200" y="1285860"/>
            <a:ext cx="8229600" cy="4840303"/>
          </a:xfrm>
        </p:spPr>
        <p:txBody>
          <a:bodyPr>
            <a:normAutofit fontScale="47500" lnSpcReduction="20000"/>
          </a:bodyPr>
          <a:lstStyle/>
          <a:p>
            <a:r>
              <a:rPr lang="kk-KZ" b="1" dirty="0"/>
              <a:t> </a:t>
            </a:r>
            <a:endParaRPr lang="ru-RU" dirty="0"/>
          </a:p>
          <a:p>
            <a:pPr>
              <a:buNone/>
            </a:pPr>
            <a:r>
              <a:rPr lang="kk-KZ" b="1" dirty="0">
                <a:latin typeface="Times New Roman" pitchFamily="18" charset="0"/>
                <a:cs typeface="Times New Roman" pitchFamily="18" charset="0"/>
              </a:rPr>
              <a:t>Іс-шаралар мақсаты:</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Математикалық мәдениетті қалыптастыру, математикалық сауаттылықты дамыту, ашық іс-шараларды ұйымдастыру және өткізу арқылы педагогтар мен оқушылардың кәсіби шеберлігін жетілдіру.</a:t>
            </a:r>
            <a:endParaRPr lang="ru-RU" dirty="0">
              <a:latin typeface="Times New Roman" pitchFamily="18" charset="0"/>
              <a:cs typeface="Times New Roman" pitchFamily="18" charset="0"/>
            </a:endParaRPr>
          </a:p>
          <a:p>
            <a:pPr>
              <a:buNone/>
            </a:pPr>
            <a:r>
              <a:rPr lang="kk-KZ" b="1" dirty="0">
                <a:latin typeface="Times New Roman" pitchFamily="18" charset="0"/>
                <a:cs typeface="Times New Roman" pitchFamily="18" charset="0"/>
              </a:rPr>
              <a:t>Міндеттері:</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білім алушыларды математикалық тапсырмаларды орындауға тарту;</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математика бойынша білім деңгейі жоғары білім алушыларды анықтау;</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оқушылар арасында математиканың өмірдегі маңыздылығын насихаттау;</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білім алушыларды өз бетінше жұмысқа тарту, олардың математикаға қызығушылығын арттыру;</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математикалық қабілеттері бар білім алушыларды анықтау, математикалық ғылымдарды тереңдетіп оқуға ұмтылу;</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математика саласында білім алушыларды дамыту үшін педагогикалық технологиялар банкін қалыптастыру.</a:t>
            </a:r>
            <a:endParaRPr lang="ru-RU" dirty="0">
              <a:latin typeface="Times New Roman" pitchFamily="18" charset="0"/>
              <a:cs typeface="Times New Roman" pitchFamily="18" charset="0"/>
            </a:endParaRPr>
          </a:p>
          <a:p>
            <a:pPr>
              <a:buNone/>
            </a:pPr>
            <a:r>
              <a:rPr lang="kk-KZ" b="1" dirty="0">
                <a:latin typeface="Times New Roman" pitchFamily="18" charset="0"/>
                <a:cs typeface="Times New Roman" pitchFamily="18" charset="0"/>
              </a:rPr>
              <a:t>Безендіру: </a:t>
            </a:r>
            <a:r>
              <a:rPr lang="kk-KZ" dirty="0">
                <a:latin typeface="Times New Roman" pitchFamily="18" charset="0"/>
                <a:cs typeface="Times New Roman" pitchFamily="18" charset="0"/>
              </a:rPr>
              <a:t>әрбір білім беру ұйымында қаржылық сауаттылық апталығын өткізу қарсаңында тақырыптық стендтер, көрмелер, плакаттар рәсімделуі қажет.</a:t>
            </a:r>
            <a:endParaRPr lang="ru-RU" dirty="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Ұйымдастырушылар</a:t>
            </a:r>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Қарағанды облысында білім беруді дамытудың оқу-әдістемелік орталығы</a:t>
            </a:r>
            <a:endParaRPr lang="ru-RU" dirty="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3114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569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 name="AutoShape 2" descr="blob:https://web.whatsapp.com/3259ed1d-4e3d-4c30-ad62-264b73ce58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0" name="AutoShape 4" descr="blob:https://web.whatsapp.com/3259ed1d-4e3d-4c30-ad62-264b73ce58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Прямоугольник 14"/>
          <p:cNvSpPr/>
          <p:nvPr/>
        </p:nvSpPr>
        <p:spPr>
          <a:xfrm>
            <a:off x="357158" y="5357827"/>
            <a:ext cx="8572560" cy="1477328"/>
          </a:xfrm>
          <a:prstGeom prst="rect">
            <a:avLst/>
          </a:prstGeom>
        </p:spPr>
        <p:txBody>
          <a:bodyPr wrap="square">
            <a:spAutoFit/>
          </a:bodyPr>
          <a:lstStyle/>
          <a:p>
            <a:r>
              <a:rPr lang="kk-KZ" b="1" dirty="0" smtClean="0">
                <a:latin typeface="Times New Roman" pitchFamily="18" charset="0"/>
                <a:ea typeface="Calibri" pitchFamily="34" charset="0"/>
                <a:cs typeface="Times New Roman" pitchFamily="18" charset="0"/>
              </a:rPr>
              <a:t>Математикалық сауаттылық күніне арналған сынып сағатты "Математика адам өмірінде“,</a:t>
            </a:r>
            <a:r>
              <a:rPr lang="kk-KZ" b="1" dirty="0" smtClean="0">
                <a:solidFill>
                  <a:srgbClr val="000000"/>
                </a:solidFill>
                <a:latin typeface="Times New Roman" pitchFamily="18" charset="0"/>
                <a:ea typeface="Calibri" pitchFamily="34" charset="0"/>
                <a:cs typeface="Times New Roman" pitchFamily="18" charset="0"/>
              </a:rPr>
              <a:t> "Қызықты сандар мен фигуралар", "Сандар кіммен дос?“ интеллектуалды ойындар,</a:t>
            </a:r>
            <a:r>
              <a:rPr lang="kk-KZ" b="1" dirty="0" smtClean="0">
                <a:latin typeface="Times New Roman" pitchFamily="18" charset="0"/>
                <a:ea typeface="Calibri" pitchFamily="34" charset="0"/>
                <a:cs typeface="Times New Roman" pitchFamily="18" charset="0"/>
              </a:rPr>
              <a:t> </a:t>
            </a:r>
            <a:r>
              <a:rPr lang="kk-KZ" b="1" dirty="0" smtClean="0">
                <a:latin typeface="Times New Roman" pitchFamily="18" charset="0"/>
                <a:cs typeface="Times New Roman" pitchFamily="18" charset="0"/>
              </a:rPr>
              <a:t>«Мен математикамен доспын» атты математикалық ребус, сөзжұмбақтар сайысы өткізілді</a:t>
            </a:r>
            <a:r>
              <a:rPr lang="kk-KZ" dirty="0" smtClean="0"/>
              <a:t>.</a:t>
            </a:r>
            <a:endParaRPr lang="ru-RU" dirty="0" smtClean="0"/>
          </a:p>
          <a:p>
            <a:r>
              <a:rPr lang="kk-KZ" b="1" dirty="0" smtClean="0">
                <a:solidFill>
                  <a:srgbClr val="000000"/>
                </a:solidFill>
                <a:latin typeface="Times New Roman" pitchFamily="18" charset="0"/>
                <a:ea typeface="Calibri" pitchFamily="34" charset="0"/>
                <a:cs typeface="Times New Roman" pitchFamily="18" charset="0"/>
              </a:rPr>
              <a:t> </a:t>
            </a:r>
            <a:endParaRPr lang="ru-RU" dirty="0"/>
          </a:p>
        </p:txBody>
      </p:sp>
      <p:pic>
        <p:nvPicPr>
          <p:cNvPr id="12" name="Рисунок 11" descr="C:\Users\Acer\Desktop\9a59e768-79fe-42be-96bf-ad5d1b7959e3.jpg"/>
          <p:cNvPicPr/>
          <p:nvPr/>
        </p:nvPicPr>
        <p:blipFill>
          <a:blip r:embed="rId2"/>
          <a:srcRect l="2172" t="23538" r="2343" b="36374"/>
          <a:stretch>
            <a:fillRect/>
          </a:stretch>
        </p:blipFill>
        <p:spPr bwMode="auto">
          <a:xfrm>
            <a:off x="357159" y="142853"/>
            <a:ext cx="2714644" cy="2571768"/>
          </a:xfrm>
          <a:prstGeom prst="rect">
            <a:avLst/>
          </a:prstGeom>
          <a:noFill/>
          <a:ln w="9525">
            <a:noFill/>
            <a:miter lim="800000"/>
            <a:headEnd/>
            <a:tailEnd/>
          </a:ln>
        </p:spPr>
      </p:pic>
      <p:pic>
        <p:nvPicPr>
          <p:cNvPr id="13" name="Рисунок 12" descr="C:\Users\Acer\Desktop\87419896-23f6-4f69-a683-7cd202d0b325.jpg"/>
          <p:cNvPicPr/>
          <p:nvPr/>
        </p:nvPicPr>
        <p:blipFill>
          <a:blip r:embed="rId3"/>
          <a:srcRect t="21825" b="49736"/>
          <a:stretch>
            <a:fillRect/>
          </a:stretch>
        </p:blipFill>
        <p:spPr bwMode="auto">
          <a:xfrm>
            <a:off x="6357950" y="285728"/>
            <a:ext cx="2428892" cy="2500330"/>
          </a:xfrm>
          <a:prstGeom prst="rect">
            <a:avLst/>
          </a:prstGeom>
          <a:noFill/>
          <a:ln w="9525">
            <a:noFill/>
            <a:miter lim="800000"/>
            <a:headEnd/>
            <a:tailEnd/>
          </a:ln>
        </p:spPr>
      </p:pic>
      <p:pic>
        <p:nvPicPr>
          <p:cNvPr id="14" name="Рисунок 13" descr="C:\Users\Acer\Desktop\490cb534-84dd-415b-ad1f-1e43b847587f.jpg"/>
          <p:cNvPicPr/>
          <p:nvPr/>
        </p:nvPicPr>
        <p:blipFill>
          <a:blip r:embed="rId4"/>
          <a:srcRect t="26044" b="28429"/>
          <a:stretch>
            <a:fillRect/>
          </a:stretch>
        </p:blipFill>
        <p:spPr bwMode="auto">
          <a:xfrm>
            <a:off x="3428992" y="214290"/>
            <a:ext cx="2643206" cy="2500330"/>
          </a:xfrm>
          <a:prstGeom prst="rect">
            <a:avLst/>
          </a:prstGeom>
          <a:noFill/>
          <a:ln w="9525">
            <a:noFill/>
            <a:miter lim="800000"/>
            <a:headEnd/>
            <a:tailEnd/>
          </a:ln>
        </p:spPr>
      </p:pic>
      <p:pic>
        <p:nvPicPr>
          <p:cNvPr id="17" name="Рисунок 16" descr="C:\Users\Acer\Desktop\59798b46-2aff-4b3d-9ee7-a5ccc526ba12.jpg"/>
          <p:cNvPicPr/>
          <p:nvPr/>
        </p:nvPicPr>
        <p:blipFill>
          <a:blip r:embed="rId5"/>
          <a:srcRect/>
          <a:stretch>
            <a:fillRect/>
          </a:stretch>
        </p:blipFill>
        <p:spPr bwMode="auto">
          <a:xfrm>
            <a:off x="2928926" y="3000372"/>
            <a:ext cx="3571900" cy="2214579"/>
          </a:xfrm>
          <a:prstGeom prst="rect">
            <a:avLst/>
          </a:prstGeom>
          <a:noFill/>
          <a:ln w="9525">
            <a:noFill/>
            <a:miter lim="800000"/>
            <a:headEnd/>
            <a:tailEnd/>
          </a:ln>
        </p:spPr>
      </p:pic>
      <p:pic>
        <p:nvPicPr>
          <p:cNvPr id="18" name="Рисунок 17" descr="C:\Users\Acer\Desktop\1192e24f-098e-481e-b8a6-50d930eaaa27.jpg"/>
          <p:cNvPicPr/>
          <p:nvPr/>
        </p:nvPicPr>
        <p:blipFill>
          <a:blip r:embed="rId6"/>
          <a:srcRect t="18400" b="36267"/>
          <a:stretch>
            <a:fillRect/>
          </a:stretch>
        </p:blipFill>
        <p:spPr bwMode="auto">
          <a:xfrm>
            <a:off x="357158" y="3071810"/>
            <a:ext cx="2428892" cy="2136848"/>
          </a:xfrm>
          <a:prstGeom prst="rect">
            <a:avLst/>
          </a:prstGeom>
          <a:noFill/>
          <a:ln w="9525">
            <a:noFill/>
            <a:miter lim="800000"/>
            <a:headEnd/>
            <a:tailEnd/>
          </a:ln>
        </p:spPr>
      </p:pic>
      <p:pic>
        <p:nvPicPr>
          <p:cNvPr id="16" name="Рисунок 15" descr="C:\Users\Acer\Desktop\bd4ccbf9-a941-49f6-acbb-4ce6893a8e28.jpg"/>
          <p:cNvPicPr/>
          <p:nvPr/>
        </p:nvPicPr>
        <p:blipFill>
          <a:blip r:embed="rId7" cstate="print"/>
          <a:srcRect/>
          <a:stretch>
            <a:fillRect/>
          </a:stretch>
        </p:blipFill>
        <p:spPr bwMode="auto">
          <a:xfrm>
            <a:off x="6500826" y="3071810"/>
            <a:ext cx="2357454" cy="200967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100" b="1" dirty="0" smtClean="0">
                <a:latin typeface="Times New Roman" pitchFamily="18" charset="0"/>
                <a:cs typeface="Times New Roman" pitchFamily="18" charset="0"/>
              </a:rPr>
              <a:t/>
            </a:r>
            <a:br>
              <a:rPr lang="kk-KZ" sz="3100" b="1" dirty="0" smtClean="0">
                <a:latin typeface="Times New Roman" pitchFamily="18" charset="0"/>
                <a:cs typeface="Times New Roman" pitchFamily="18" charset="0"/>
              </a:rPr>
            </a:br>
            <a:r>
              <a:rPr lang="kk-KZ" sz="3100" b="1" dirty="0" smtClean="0">
                <a:solidFill>
                  <a:srgbClr val="C00000"/>
                </a:solidFill>
                <a:latin typeface="Times New Roman" pitchFamily="18" charset="0"/>
                <a:cs typeface="Times New Roman" pitchFamily="18" charset="0"/>
              </a:rPr>
              <a:t>«Цифрлық  әлем» </a:t>
            </a:r>
            <a:br>
              <a:rPr lang="kk-KZ" sz="3100" b="1" dirty="0" smtClean="0">
                <a:solidFill>
                  <a:srgbClr val="C00000"/>
                </a:solidFill>
                <a:latin typeface="Times New Roman" pitchFamily="18" charset="0"/>
                <a:cs typeface="Times New Roman" pitchFamily="18" charset="0"/>
              </a:rPr>
            </a:br>
            <a:r>
              <a:rPr lang="kk-KZ" sz="3100" b="1" dirty="0" smtClean="0">
                <a:solidFill>
                  <a:srgbClr val="C00000"/>
                </a:solidFill>
                <a:latin typeface="Times New Roman" pitchFamily="18" charset="0"/>
                <a:cs typeface="Times New Roman" pitchFamily="18" charset="0"/>
              </a:rPr>
              <a:t>Ақпараттық сауаттылықты дамыту апталығы</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Содержимое 2"/>
          <p:cNvSpPr>
            <a:spLocks noGrp="1"/>
          </p:cNvSpPr>
          <p:nvPr>
            <p:ph idx="1"/>
          </p:nvPr>
        </p:nvSpPr>
        <p:spPr/>
        <p:txBody>
          <a:bodyPr>
            <a:normAutofit fontScale="85000" lnSpcReduction="10000"/>
          </a:bodyPr>
          <a:lstStyle/>
          <a:p>
            <a:pPr>
              <a:buNone/>
            </a:pPr>
            <a:r>
              <a:rPr lang="kk-KZ" i="1" dirty="0" smtClean="0">
                <a:latin typeface="Times New Roman" pitchFamily="18" charset="0"/>
                <a:cs typeface="Times New Roman" pitchFamily="18" charset="0"/>
              </a:rPr>
              <a:t>Мақсаты</a:t>
            </a:r>
            <a:r>
              <a:rPr lang="kk-KZ" i="1"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Информатика пәні бойынша оқушыларға цифрлық сауаттылық туралы мәлімет беріп, адам өміріне қауіпсіз болатын цифрлық технологияларды тиімді қолдануға үйрету. </a:t>
            </a:r>
            <a:endParaRPr lang="ru-RU" dirty="0">
              <a:latin typeface="Times New Roman" pitchFamily="18" charset="0"/>
              <a:cs typeface="Times New Roman" pitchFamily="18" charset="0"/>
            </a:endParaRPr>
          </a:p>
          <a:p>
            <a:pPr>
              <a:buNone/>
            </a:pPr>
            <a:r>
              <a:rPr lang="kk-KZ" i="1" dirty="0">
                <a:latin typeface="Times New Roman" pitchFamily="18" charset="0"/>
                <a:cs typeface="Times New Roman" pitchFamily="18" charset="0"/>
              </a:rPr>
              <a:t>Міндеттері: </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Білім алушыларға техникалық және жоғары кәсіби білім берудегі цифрлық сауаттылықты арттыру; </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Компьютерді пайдалана отырып, мәліметтер оқу, жазу, есептеу, сурет салу және ақпараттық технологияларды тиімді пайдалану білігін дамы</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6215074" y="3071810"/>
            <a:ext cx="2571768" cy="25003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p:nvPr/>
        </p:nvPicPr>
        <p:blipFill>
          <a:blip r:embed="rId3" cstate="print">
            <a:extLst>
              <a:ext uri="{28A0092B-C50C-407E-A947-70E740481C1C}">
                <a14:useLocalDpi xmlns:a14="http://schemas.microsoft.com/office/drawing/2010/main" val="0"/>
              </a:ext>
            </a:extLst>
          </a:blip>
          <a:stretch>
            <a:fillRect/>
          </a:stretch>
        </p:blipFill>
        <p:spPr>
          <a:xfrm>
            <a:off x="3643306" y="3071810"/>
            <a:ext cx="2357454" cy="2428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p:cNvPicPr/>
          <p:nvPr/>
        </p:nvPicPr>
        <p:blipFill>
          <a:blip r:embed="rId4" cstate="print">
            <a:extLst>
              <a:ext uri="{28A0092B-C50C-407E-A947-70E740481C1C}">
                <a14:useLocalDpi xmlns:a14="http://schemas.microsoft.com/office/drawing/2010/main" val="0"/>
              </a:ext>
            </a:extLst>
          </a:blip>
          <a:stretch>
            <a:fillRect/>
          </a:stretch>
        </p:blipFill>
        <p:spPr>
          <a:xfrm>
            <a:off x="785786" y="3000372"/>
            <a:ext cx="2571768" cy="26432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1749" name="Rectangle 5"/>
          <p:cNvSpPr>
            <a:spLocks noChangeArrowheads="1"/>
          </p:cNvSpPr>
          <p:nvPr/>
        </p:nvSpPr>
        <p:spPr bwMode="auto">
          <a:xfrm>
            <a:off x="1714480" y="50004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0" name="Rectangle 6"/>
          <p:cNvSpPr>
            <a:spLocks noChangeArrowheads="1"/>
          </p:cNvSpPr>
          <p:nvPr/>
        </p:nvSpPr>
        <p:spPr bwMode="auto">
          <a:xfrm>
            <a:off x="-269875" y="9105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17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4" name="Rectangle 10"/>
          <p:cNvSpPr>
            <a:spLocks noChangeArrowheads="1"/>
          </p:cNvSpPr>
          <p:nvPr/>
        </p:nvSpPr>
        <p:spPr bwMode="auto">
          <a:xfrm>
            <a:off x="0" y="4352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9" name="Picture 5" descr="C:\Users\Acer\Desktop\fb2d1d48-38d5-4bec-a6ec-dc68082f44af.jpg"/>
          <p:cNvPicPr>
            <a:picLocks noChangeAspect="1" noChangeArrowheads="1"/>
          </p:cNvPicPr>
          <p:nvPr/>
        </p:nvPicPr>
        <p:blipFill>
          <a:blip r:embed="rId5"/>
          <a:srcRect/>
          <a:stretch>
            <a:fillRect/>
          </a:stretch>
        </p:blipFill>
        <p:spPr bwMode="auto">
          <a:xfrm>
            <a:off x="785786" y="285728"/>
            <a:ext cx="4214843" cy="2509817"/>
          </a:xfrm>
          <a:prstGeom prst="rect">
            <a:avLst/>
          </a:prstGeom>
          <a:noFill/>
        </p:spPr>
      </p:pic>
      <p:pic>
        <p:nvPicPr>
          <p:cNvPr id="1030" name="Picture 6" descr="C:\Users\Acer\Desktop\a3eab29a-6c42-4166-a500-186b2dd7a68e.jpg"/>
          <p:cNvPicPr>
            <a:picLocks noChangeAspect="1" noChangeArrowheads="1"/>
          </p:cNvPicPr>
          <p:nvPr/>
        </p:nvPicPr>
        <p:blipFill>
          <a:blip r:embed="rId6"/>
          <a:srcRect/>
          <a:stretch>
            <a:fillRect/>
          </a:stretch>
        </p:blipFill>
        <p:spPr bwMode="auto">
          <a:xfrm>
            <a:off x="4929190" y="285728"/>
            <a:ext cx="3714776" cy="2500330"/>
          </a:xfrm>
          <a:prstGeom prst="rect">
            <a:avLst/>
          </a:prstGeom>
          <a:noFill/>
        </p:spPr>
      </p:pic>
      <p:sp>
        <p:nvSpPr>
          <p:cNvPr id="11" name="Прямоугольник 10"/>
          <p:cNvSpPr/>
          <p:nvPr/>
        </p:nvSpPr>
        <p:spPr>
          <a:xfrm>
            <a:off x="285720" y="5572140"/>
            <a:ext cx="8501122" cy="1200329"/>
          </a:xfrm>
          <a:prstGeom prst="rect">
            <a:avLst/>
          </a:prstGeom>
        </p:spPr>
        <p:txBody>
          <a:bodyPr wrap="square">
            <a:spAutoFit/>
          </a:bodyPr>
          <a:lstStyle/>
          <a:p>
            <a:pPr fontAlgn="base">
              <a:spcBef>
                <a:spcPct val="0"/>
              </a:spcBef>
              <a:spcAft>
                <a:spcPct val="0"/>
              </a:spcAft>
            </a:pPr>
            <a:r>
              <a:rPr lang="kk-KZ" b="1" dirty="0" smtClean="0">
                <a:solidFill>
                  <a:srgbClr val="002060"/>
                </a:solidFill>
                <a:latin typeface="Times New Roman" pitchFamily="18" charset="0"/>
                <a:ea typeface="Calibri" pitchFamily="34" charset="0"/>
                <a:cs typeface="Times New Roman" pitchFamily="18" charset="0"/>
              </a:rPr>
              <a:t>"Ақпараттық сауаттылық" біріңғай күні "Ақпараттық қауіпсіздік" танымдық ойындары   3-4 сыныптар аралығында,</a:t>
            </a:r>
            <a:r>
              <a:rPr lang="kk-KZ" b="1" dirty="0" smtClean="0">
                <a:solidFill>
                  <a:srgbClr val="002060"/>
                </a:solidFill>
                <a:latin typeface="Times New Roman" pitchFamily="18" charset="0"/>
                <a:cs typeface="Times New Roman" pitchFamily="18" charset="0"/>
              </a:rPr>
              <a:t> 3-4 сыныптар арасында«Достық интернет» сынып сағат,«Менің сандық әлемім» тақырыбында   3-4 сыныптар арасында сурет байқауы өткізілді.</a:t>
            </a:r>
            <a:endParaRPr lang="ru-RU" sz="1000" dirty="0" smtClean="0">
              <a:solidFill>
                <a:srgbClr val="002060"/>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p:spPr>
        <p:txBody>
          <a:bodyPr>
            <a:normAutofit fontScale="90000"/>
          </a:bodyPr>
          <a:lstStyle/>
          <a:p>
            <a:r>
              <a:rPr lang="kk-KZ" sz="3100" b="1" dirty="0" smtClean="0">
                <a:solidFill>
                  <a:srgbClr val="C00000"/>
                </a:solidFill>
                <a:latin typeface="Times New Roman" pitchFamily="18" charset="0"/>
                <a:cs typeface="Times New Roman" pitchFamily="18" charset="0"/>
              </a:rPr>
              <a:t/>
            </a:r>
            <a:br>
              <a:rPr lang="kk-KZ" sz="3100" b="1" dirty="0" smtClean="0">
                <a:solidFill>
                  <a:srgbClr val="C00000"/>
                </a:solidFill>
                <a:latin typeface="Times New Roman" pitchFamily="18" charset="0"/>
                <a:cs typeface="Times New Roman" pitchFamily="18" charset="0"/>
              </a:rPr>
            </a:br>
            <a:r>
              <a:rPr lang="kk-KZ" sz="3100" b="1" dirty="0" smtClean="0">
                <a:solidFill>
                  <a:srgbClr val="C00000"/>
                </a:solidFill>
                <a:latin typeface="Times New Roman" pitchFamily="18" charset="0"/>
                <a:cs typeface="Times New Roman" pitchFamily="18" charset="0"/>
              </a:rPr>
              <a:t/>
            </a:r>
            <a:br>
              <a:rPr lang="kk-KZ" sz="3100" b="1" dirty="0" smtClean="0">
                <a:solidFill>
                  <a:srgbClr val="C00000"/>
                </a:solidFill>
                <a:latin typeface="Times New Roman" pitchFamily="18" charset="0"/>
                <a:cs typeface="Times New Roman" pitchFamily="18" charset="0"/>
              </a:rPr>
            </a:br>
            <a:r>
              <a:rPr lang="kk-KZ" sz="3100" b="1" dirty="0" smtClean="0">
                <a:solidFill>
                  <a:srgbClr val="C00000"/>
                </a:solidFill>
                <a:latin typeface="Times New Roman" pitchFamily="18" charset="0"/>
                <a:cs typeface="Times New Roman" pitchFamily="18" charset="0"/>
              </a:rPr>
              <a:t>Дене шынықтыру апталығы</a:t>
            </a:r>
            <a:r>
              <a:rPr lang="ru-RU" sz="3100" dirty="0" smtClean="0">
                <a:solidFill>
                  <a:srgbClr val="C00000"/>
                </a:solidFill>
                <a:latin typeface="Times New Roman" pitchFamily="18" charset="0"/>
                <a:cs typeface="Times New Roman" pitchFamily="18" charset="0"/>
              </a:rPr>
              <a:t/>
            </a:r>
            <a:br>
              <a:rPr lang="ru-RU" sz="3100" dirty="0" smtClean="0">
                <a:solidFill>
                  <a:srgbClr val="C00000"/>
                </a:solidFill>
                <a:latin typeface="Times New Roman" pitchFamily="18" charset="0"/>
                <a:cs typeface="Times New Roman" pitchFamily="18" charset="0"/>
              </a:rPr>
            </a:br>
            <a:r>
              <a:rPr lang="kk-KZ" sz="3100" b="1" dirty="0" smtClean="0">
                <a:solidFill>
                  <a:srgbClr val="C00000"/>
                </a:solidFill>
                <a:latin typeface="Times New Roman" pitchFamily="18" charset="0"/>
                <a:cs typeface="Times New Roman" pitchFamily="18" charset="0"/>
              </a:rPr>
              <a:t>«Денің сау болса, бәрін аласың»</a:t>
            </a:r>
            <a:r>
              <a:rPr lang="ru-RU" sz="3100" dirty="0" smtClean="0">
                <a:solidFill>
                  <a:srgbClr val="C00000"/>
                </a:solidFill>
                <a:latin typeface="Times New Roman" pitchFamily="18" charset="0"/>
                <a:cs typeface="Times New Roman" pitchFamily="18" charset="0"/>
              </a:rPr>
              <a:t/>
            </a:r>
            <a:br>
              <a:rPr lang="ru-RU" sz="3100" dirty="0" smtClean="0">
                <a:solidFill>
                  <a:srgbClr val="C00000"/>
                </a:solidFill>
                <a:latin typeface="Times New Roman" pitchFamily="18" charset="0"/>
                <a:cs typeface="Times New Roman" pitchFamily="18" charset="0"/>
              </a:rPr>
            </a:b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pPr>
              <a:buNone/>
            </a:pPr>
            <a:r>
              <a:rPr lang="kk-KZ" b="1" dirty="0" smtClean="0">
                <a:latin typeface="Times New Roman" pitchFamily="18" charset="0"/>
                <a:cs typeface="Times New Roman" pitchFamily="18" charset="0"/>
              </a:rPr>
              <a:t>Мақсаты</a:t>
            </a:r>
            <a:r>
              <a:rPr lang="kk-KZ" b="1" dirty="0">
                <a:latin typeface="Times New Roman" pitchFamily="18" charset="0"/>
                <a:cs typeface="Times New Roman" pitchFamily="18" charset="0"/>
              </a:rPr>
              <a:t>:</a:t>
            </a:r>
            <a:endParaRPr lang="ru-RU" b="1"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Дене шынықтыруға мотивациялық-құндылық қатынасты қалыптастыру, физикалық тұрғыда өзін-өзі жетілдіру және жүйелі жаттығулар мен спортпен айналысу қажеттілігіне өзін-өзі тәрбиелеу.</a:t>
            </a:r>
            <a:endParaRPr lang="ru-RU" dirty="0">
              <a:latin typeface="Times New Roman" pitchFamily="18" charset="0"/>
              <a:cs typeface="Times New Roman" pitchFamily="18" charset="0"/>
            </a:endParaRPr>
          </a:p>
          <a:p>
            <a:pPr>
              <a:buNone/>
            </a:pPr>
            <a:r>
              <a:rPr lang="kk-KZ" b="1" dirty="0">
                <a:latin typeface="Times New Roman" pitchFamily="18" charset="0"/>
                <a:cs typeface="Times New Roman" pitchFamily="18" charset="0"/>
              </a:rPr>
              <a:t>Тапсырмалар:</a:t>
            </a:r>
            <a:endParaRPr lang="ru-RU" b="1"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сыныптан тыс жұмыстарды дайындау, ұйымдастыру және өткізу арқылы мұғалімдердің кәсіби шеберліктерін арттыру;</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оқушылардың денсаулығын сақтау және нығайту;</a:t>
            </a:r>
            <a:endParaRPr lang="ru-RU" dirty="0">
              <a:latin typeface="Times New Roman" pitchFamily="18" charset="0"/>
              <a:cs typeface="Times New Roman" pitchFamily="18" charset="0"/>
            </a:endParaRPr>
          </a:p>
          <a:p>
            <a:pPr>
              <a:buNone/>
            </a:pPr>
            <a:r>
              <a:rPr lang="kk-KZ" dirty="0">
                <a:latin typeface="Times New Roman" pitchFamily="18" charset="0"/>
                <a:cs typeface="Times New Roman" pitchFamily="18" charset="0"/>
              </a:rPr>
              <a:t>- өз денсаулығыңыз бен қауіпсіздігіңізге деген құрметті тәрбиелеу</a:t>
            </a:r>
            <a:endParaRPr lang="ru-RU" dirty="0">
              <a:latin typeface="Times New Roman" pitchFamily="18" charset="0"/>
              <a:cs typeface="Times New Roman" pitchFamily="18" charset="0"/>
            </a:endParaRPr>
          </a:p>
          <a:p>
            <a:pPr>
              <a:buNone/>
            </a:pPr>
            <a:r>
              <a:rPr lang="kk-KZ" b="1" dirty="0">
                <a:latin typeface="Times New Roman" pitchFamily="18" charset="0"/>
                <a:cs typeface="Times New Roman" pitchFamily="18" charset="0"/>
              </a:rPr>
              <a:t>Күтілетін нәтиже:</a:t>
            </a:r>
            <a:endParaRPr lang="ru-RU" b="1" dirty="0">
              <a:latin typeface="Times New Roman" pitchFamily="18" charset="0"/>
              <a:cs typeface="Times New Roman" pitchFamily="18" charset="0"/>
            </a:endParaRPr>
          </a:p>
          <a:p>
            <a:pPr lvl="0">
              <a:buNone/>
            </a:pPr>
            <a:r>
              <a:rPr lang="kk-KZ" dirty="0">
                <a:latin typeface="Times New Roman" pitchFamily="18" charset="0"/>
                <a:cs typeface="Times New Roman" pitchFamily="18" charset="0"/>
              </a:rPr>
              <a:t>оқушылардың салауатты өмір салтына деген қызығушылығы артады;</a:t>
            </a:r>
            <a:endParaRPr lang="ru-RU" dirty="0">
              <a:latin typeface="Times New Roman" pitchFamily="18" charset="0"/>
              <a:cs typeface="Times New Roman" pitchFamily="18" charset="0"/>
            </a:endParaRPr>
          </a:p>
          <a:p>
            <a:pPr lvl="0">
              <a:buNone/>
            </a:pPr>
            <a:r>
              <a:rPr lang="kk-KZ" dirty="0">
                <a:latin typeface="Times New Roman" pitchFamily="18" charset="0"/>
                <a:cs typeface="Times New Roman" pitchFamily="18" charset="0"/>
              </a:rPr>
              <a:t>ата-аналар бұқаралық спортқа деген қызығушылықтарын артады;</a:t>
            </a:r>
            <a:endParaRPr lang="ru-RU" dirty="0">
              <a:latin typeface="Times New Roman" pitchFamily="18" charset="0"/>
              <a:cs typeface="Times New Roman" pitchFamily="18" charset="0"/>
            </a:endParaRPr>
          </a:p>
          <a:p>
            <a:pPr lvl="0">
              <a:buNone/>
            </a:pPr>
            <a:r>
              <a:rPr lang="kk-KZ" dirty="0">
                <a:latin typeface="Times New Roman" pitchFamily="18" charset="0"/>
                <a:cs typeface="Times New Roman" pitchFamily="18" charset="0"/>
              </a:rPr>
              <a:t>өз денсаулығы мен қауіпсіздігіне деген құрметті қалыптастырады</a:t>
            </a:r>
            <a:endParaRPr lang="ru-RU" dirty="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Acer\Desktop\b01223ab-2458-4b6f-bb9b-855fe6c60d0b.jpg"/>
          <p:cNvPicPr>
            <a:picLocks noChangeAspect="1" noChangeArrowheads="1"/>
          </p:cNvPicPr>
          <p:nvPr/>
        </p:nvPicPr>
        <p:blipFill>
          <a:blip r:embed="rId2"/>
          <a:srcRect t="15126" b="35714"/>
          <a:stretch>
            <a:fillRect/>
          </a:stretch>
        </p:blipFill>
        <p:spPr bwMode="auto">
          <a:xfrm>
            <a:off x="0" y="0"/>
            <a:ext cx="3571868" cy="2357430"/>
          </a:xfrm>
          <a:prstGeom prst="rect">
            <a:avLst/>
          </a:prstGeom>
          <a:noFill/>
        </p:spPr>
      </p:pic>
      <p:pic>
        <p:nvPicPr>
          <p:cNvPr id="56323" name="Picture 3" descr="C:\Users\Acer\Desktop\7183feff-5a98-4c5a-97df-88feccf41e3e.jpg"/>
          <p:cNvPicPr>
            <a:picLocks noChangeAspect="1" noChangeArrowheads="1"/>
          </p:cNvPicPr>
          <p:nvPr/>
        </p:nvPicPr>
        <p:blipFill>
          <a:blip r:embed="rId3"/>
          <a:srcRect t="13086" r="1732" b="41211"/>
          <a:stretch>
            <a:fillRect/>
          </a:stretch>
        </p:blipFill>
        <p:spPr bwMode="auto">
          <a:xfrm>
            <a:off x="2643174" y="2357430"/>
            <a:ext cx="3428992" cy="1928826"/>
          </a:xfrm>
          <a:prstGeom prst="rect">
            <a:avLst/>
          </a:prstGeom>
          <a:noFill/>
        </p:spPr>
      </p:pic>
      <p:pic>
        <p:nvPicPr>
          <p:cNvPr id="56324" name="Picture 4" descr="C:\Users\Acer\Desktop\aef89a81-6957-4d3a-9d2d-52ebd57a0371.jpg"/>
          <p:cNvPicPr>
            <a:picLocks noChangeAspect="1" noChangeArrowheads="1"/>
          </p:cNvPicPr>
          <p:nvPr/>
        </p:nvPicPr>
        <p:blipFill>
          <a:blip r:embed="rId4"/>
          <a:srcRect t="16406" b="32031"/>
          <a:stretch>
            <a:fillRect/>
          </a:stretch>
        </p:blipFill>
        <p:spPr bwMode="auto">
          <a:xfrm>
            <a:off x="5714976" y="0"/>
            <a:ext cx="3429024" cy="2571744"/>
          </a:xfrm>
          <a:prstGeom prst="rect">
            <a:avLst/>
          </a:prstGeom>
          <a:noFill/>
        </p:spPr>
      </p:pic>
      <p:sp>
        <p:nvSpPr>
          <p:cNvPr id="5" name="Прямоугольник 4"/>
          <p:cNvSpPr/>
          <p:nvPr/>
        </p:nvSpPr>
        <p:spPr>
          <a:xfrm>
            <a:off x="285720" y="4572008"/>
            <a:ext cx="8643998" cy="1200329"/>
          </a:xfrm>
          <a:prstGeom prst="rect">
            <a:avLst/>
          </a:prstGeom>
        </p:spPr>
        <p:txBody>
          <a:bodyPr wrap="square">
            <a:spAutoFit/>
          </a:bodyPr>
          <a:lstStyle/>
          <a:p>
            <a:pPr lvl="0"/>
            <a:r>
              <a:rPr lang="kk-KZ" dirty="0" smtClean="0">
                <a:solidFill>
                  <a:srgbClr val="002060"/>
                </a:solidFill>
                <a:latin typeface="Times New Roman" pitchFamily="18" charset="0"/>
                <a:cs typeface="Times New Roman" pitchFamily="18" charset="0"/>
              </a:rPr>
              <a:t>Бастауыш сынып арасында «Спорт біздің серігіміз» атты спорт эстафета, оқушылармен мектеп медбикесінің қатысуымен «Кім ұқыпты – адамдарға жағымды» тақырыбында әңгімелесу,</a:t>
            </a:r>
            <a:r>
              <a:rPr lang="kk-KZ" dirty="0" smtClean="0">
                <a:solidFill>
                  <a:srgbClr val="002060"/>
                </a:solidFill>
                <a:latin typeface="Times New Roman" pitchFamily="18" charset="0"/>
                <a:ea typeface="Calibri" pitchFamily="34" charset="0"/>
                <a:cs typeface="Times New Roman" pitchFamily="18" charset="0"/>
              </a:rPr>
              <a:t>«Спорт және мен» сурет байқау ұйымдастырылды.</a:t>
            </a:r>
            <a:endParaRPr lang="kk-KZ" dirty="0" smtClean="0">
              <a:solidFill>
                <a:srgbClr val="002060"/>
              </a:solidFill>
              <a:latin typeface="Arial" pitchFamily="34" charset="0"/>
              <a:cs typeface="Arial" pitchFamily="34" charset="0"/>
            </a:endParaRP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857892"/>
            <a:ext cx="4186238" cy="1000108"/>
          </a:xfrm>
        </p:spPr>
        <p:txBody>
          <a:bodyPr>
            <a:normAutofit/>
          </a:bodyPr>
          <a:lstStyle/>
          <a:p>
            <a:r>
              <a:rPr lang="ru-RU" sz="3200" b="1" dirty="0" smtClean="0">
                <a:solidFill>
                  <a:srgbClr val="FF0000"/>
                </a:solidFill>
                <a:latin typeface="Times New Roman" pitchFamily="18" charset="0"/>
                <a:cs typeface="Times New Roman" pitchFamily="18" charset="0"/>
              </a:rPr>
              <a:t>Т</a:t>
            </a:r>
            <a:r>
              <a:rPr lang="kk-KZ" sz="3200" b="1" dirty="0" smtClean="0">
                <a:solidFill>
                  <a:srgbClr val="FF0000"/>
                </a:solidFill>
                <a:latin typeface="Times New Roman" pitchFamily="18" charset="0"/>
                <a:cs typeface="Times New Roman" pitchFamily="18" charset="0"/>
              </a:rPr>
              <a:t>әуелсіздік күні</a:t>
            </a:r>
            <a:endParaRPr lang="ru-RU" sz="3200" b="1" dirty="0">
              <a:solidFill>
                <a:srgbClr val="FF0000"/>
              </a:solidFill>
              <a:latin typeface="Times New Roman" pitchFamily="18" charset="0"/>
              <a:cs typeface="Times New Roman" pitchFamily="18" charset="0"/>
            </a:endParaRPr>
          </a:p>
        </p:txBody>
      </p:sp>
      <p:sp>
        <p:nvSpPr>
          <p:cNvPr id="7" name="Прямоугольник 6"/>
          <p:cNvSpPr/>
          <p:nvPr/>
        </p:nvSpPr>
        <p:spPr>
          <a:xfrm>
            <a:off x="5072066" y="6000768"/>
            <a:ext cx="3571900" cy="584775"/>
          </a:xfrm>
          <a:prstGeom prst="rect">
            <a:avLst/>
          </a:prstGeom>
        </p:spPr>
        <p:txBody>
          <a:bodyPr wrap="square">
            <a:spAutoFit/>
          </a:bodyPr>
          <a:lstStyle/>
          <a:p>
            <a:pPr algn="ctr"/>
            <a:r>
              <a:rPr lang="kk-KZ" sz="3200" b="1" dirty="0" smtClean="0">
                <a:solidFill>
                  <a:srgbClr val="FF0000"/>
                </a:solidFill>
                <a:latin typeface="Times New Roman" pitchFamily="18" charset="0"/>
                <a:cs typeface="Times New Roman" pitchFamily="18" charset="0"/>
              </a:rPr>
              <a:t>Жаңа жыл</a:t>
            </a:r>
            <a:endParaRPr lang="ru-RU" sz="3200" b="1" dirty="0">
              <a:solidFill>
                <a:srgbClr val="FF0000"/>
              </a:solidFill>
              <a:latin typeface="Times New Roman" pitchFamily="18" charset="0"/>
              <a:cs typeface="Times New Roman" pitchFamily="18" charset="0"/>
            </a:endParaRPr>
          </a:p>
        </p:txBody>
      </p:sp>
      <p:pic>
        <p:nvPicPr>
          <p:cNvPr id="8" name="Рисунок 7" descr="C:\Users\Acer\Desktop\наши танцы\3c7a245d-2be8-4ccc-a81e-b943c617b25b.jpg"/>
          <p:cNvPicPr/>
          <p:nvPr/>
        </p:nvPicPr>
        <p:blipFill>
          <a:blip r:embed="rId2" cstate="print"/>
          <a:srcRect/>
          <a:stretch>
            <a:fillRect/>
          </a:stretch>
        </p:blipFill>
        <p:spPr bwMode="auto">
          <a:xfrm>
            <a:off x="5429256" y="1"/>
            <a:ext cx="3143272" cy="2000240"/>
          </a:xfrm>
          <a:prstGeom prst="rect">
            <a:avLst/>
          </a:prstGeom>
          <a:noFill/>
          <a:ln w="9525">
            <a:noFill/>
            <a:miter lim="800000"/>
            <a:headEnd/>
            <a:tailEnd/>
          </a:ln>
        </p:spPr>
      </p:pic>
      <p:pic>
        <p:nvPicPr>
          <p:cNvPr id="9" name="Рисунок 8" descr="C:\Users\Acer\Desktop\наши танцы\62c61dd4-3155-46f2-96b0-744be393f349.jpg"/>
          <p:cNvPicPr/>
          <p:nvPr/>
        </p:nvPicPr>
        <p:blipFill>
          <a:blip r:embed="rId3" cstate="print"/>
          <a:srcRect/>
          <a:stretch>
            <a:fillRect/>
          </a:stretch>
        </p:blipFill>
        <p:spPr bwMode="auto">
          <a:xfrm>
            <a:off x="5572132" y="4286256"/>
            <a:ext cx="3071834" cy="1758462"/>
          </a:xfrm>
          <a:prstGeom prst="rect">
            <a:avLst/>
          </a:prstGeom>
          <a:noFill/>
          <a:ln w="9525">
            <a:noFill/>
            <a:miter lim="800000"/>
            <a:headEnd/>
            <a:tailEnd/>
          </a:ln>
        </p:spPr>
      </p:pic>
      <p:pic>
        <p:nvPicPr>
          <p:cNvPr id="10" name="Рисунок 9" descr="C:\Users\Acer\Desktop\304d3473-d1c9-4ce6-8afc-91d66e6fcd27.jpg"/>
          <p:cNvPicPr/>
          <p:nvPr/>
        </p:nvPicPr>
        <p:blipFill>
          <a:blip r:embed="rId4"/>
          <a:srcRect t="25561" b="27354"/>
          <a:stretch>
            <a:fillRect/>
          </a:stretch>
        </p:blipFill>
        <p:spPr bwMode="auto">
          <a:xfrm>
            <a:off x="5429256" y="1928802"/>
            <a:ext cx="3214710" cy="2357454"/>
          </a:xfrm>
          <a:prstGeom prst="rect">
            <a:avLst/>
          </a:prstGeom>
          <a:noFill/>
          <a:ln w="9525">
            <a:noFill/>
            <a:miter lim="800000"/>
            <a:headEnd/>
            <a:tailEnd/>
          </a:ln>
        </p:spPr>
      </p:pic>
      <p:sp>
        <p:nvSpPr>
          <p:cNvPr id="11" name="Содержимое 10"/>
          <p:cNvSpPr>
            <a:spLocks noGrp="1"/>
          </p:cNvSpPr>
          <p:nvPr>
            <p:ph idx="1"/>
          </p:nvPr>
        </p:nvSpPr>
        <p:spPr>
          <a:xfrm>
            <a:off x="457200" y="5786454"/>
            <a:ext cx="8229600" cy="339709"/>
          </a:xfrm>
        </p:spPr>
        <p:txBody>
          <a:bodyPr>
            <a:normAutofit fontScale="62500" lnSpcReduction="20000"/>
          </a:bodyPr>
          <a:lstStyle/>
          <a:p>
            <a:endParaRPr lang="ru-RU" dirty="0"/>
          </a:p>
        </p:txBody>
      </p:sp>
      <p:pic>
        <p:nvPicPr>
          <p:cNvPr id="12" name="Рисунок 11" descr="C:\Users\Acer\Desktop\c19c6f4c-e1d8-43d0-9cc3-008f65a0ce1e.jpg"/>
          <p:cNvPicPr/>
          <p:nvPr/>
        </p:nvPicPr>
        <p:blipFill>
          <a:blip r:embed="rId5"/>
          <a:srcRect t="23341" b="31121"/>
          <a:stretch>
            <a:fillRect/>
          </a:stretch>
        </p:blipFill>
        <p:spPr bwMode="auto">
          <a:xfrm>
            <a:off x="571472" y="1500174"/>
            <a:ext cx="3286148" cy="1571636"/>
          </a:xfrm>
          <a:prstGeom prst="rect">
            <a:avLst/>
          </a:prstGeom>
          <a:noFill/>
          <a:ln w="9525">
            <a:noFill/>
            <a:miter lim="800000"/>
            <a:headEnd/>
            <a:tailEnd/>
          </a:ln>
        </p:spPr>
      </p:pic>
      <p:pic>
        <p:nvPicPr>
          <p:cNvPr id="13" name="Рисунок 12" descr="C:\Users\Acer\Desktop\0d75607a-0727-4447-9186-d525ae00f8fb.jpg"/>
          <p:cNvPicPr/>
          <p:nvPr/>
        </p:nvPicPr>
        <p:blipFill>
          <a:blip r:embed="rId6"/>
          <a:srcRect t="12142" b="43098"/>
          <a:stretch>
            <a:fillRect/>
          </a:stretch>
        </p:blipFill>
        <p:spPr bwMode="auto">
          <a:xfrm>
            <a:off x="500034" y="4643446"/>
            <a:ext cx="3429024" cy="1427315"/>
          </a:xfrm>
          <a:prstGeom prst="rect">
            <a:avLst/>
          </a:prstGeom>
          <a:noFill/>
          <a:ln w="9525">
            <a:noFill/>
            <a:miter lim="800000"/>
            <a:headEnd/>
            <a:tailEnd/>
          </a:ln>
        </p:spPr>
      </p:pic>
      <p:pic>
        <p:nvPicPr>
          <p:cNvPr id="14" name="Рисунок 13" descr="C:\Users\Acer\Desktop\bef0de18-4b40-4684-b15c-b905585d4a5f.jpg"/>
          <p:cNvPicPr/>
          <p:nvPr/>
        </p:nvPicPr>
        <p:blipFill>
          <a:blip r:embed="rId7"/>
          <a:srcRect t="21088" b="34014"/>
          <a:stretch>
            <a:fillRect/>
          </a:stretch>
        </p:blipFill>
        <p:spPr bwMode="auto">
          <a:xfrm>
            <a:off x="571472" y="3071810"/>
            <a:ext cx="3286148" cy="1643074"/>
          </a:xfrm>
          <a:prstGeom prst="rect">
            <a:avLst/>
          </a:prstGeom>
          <a:noFill/>
          <a:ln w="9525">
            <a:noFill/>
            <a:miter lim="800000"/>
            <a:headEnd/>
            <a:tailEnd/>
          </a:ln>
        </p:spPr>
      </p:pic>
      <p:pic>
        <p:nvPicPr>
          <p:cNvPr id="15" name="Рисунок 14" descr="C:\Users\Acer\Desktop\b5bd6758-9834-4b6b-9343-507829e94d1e.jpg"/>
          <p:cNvPicPr/>
          <p:nvPr/>
        </p:nvPicPr>
        <p:blipFill>
          <a:blip r:embed="rId8"/>
          <a:srcRect t="29639" b="25773"/>
          <a:stretch>
            <a:fillRect/>
          </a:stretch>
        </p:blipFill>
        <p:spPr bwMode="auto">
          <a:xfrm>
            <a:off x="500034" y="0"/>
            <a:ext cx="3429024" cy="152734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a:solidFill>
                  <a:srgbClr val="FFFF00"/>
                </a:solidFill>
                <a:latin typeface="Times New Roman" pitchFamily="18" charset="0"/>
                <a:cs typeface="Times New Roman" pitchFamily="18" charset="0"/>
              </a:rPr>
              <a:t/>
            </a:r>
            <a:br>
              <a:rPr lang="ru-RU" sz="1800" dirty="0">
                <a:solidFill>
                  <a:srgbClr val="FFFF00"/>
                </a:solidFill>
                <a:latin typeface="Times New Roman" pitchFamily="18" charset="0"/>
                <a:cs typeface="Times New Roman" pitchFamily="18" charset="0"/>
              </a:rPr>
            </a:br>
            <a:endParaRPr lang="ru-RU" sz="1800" dirty="0">
              <a:solidFill>
                <a:srgbClr val="FFFF00"/>
              </a:solidFill>
              <a:latin typeface="Times New Roman" pitchFamily="18" charset="0"/>
              <a:cs typeface="Times New Roman" pitchFamily="18" charset="0"/>
            </a:endParaRP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1" name="Rectangle 5"/>
          <p:cNvSpPr>
            <a:spLocks noChangeArrowheads="1"/>
          </p:cNvSpPr>
          <p:nvPr/>
        </p:nvSpPr>
        <p:spPr bwMode="auto">
          <a:xfrm>
            <a:off x="0" y="2581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39942" name="Rectangle 6"/>
          <p:cNvSpPr>
            <a:spLocks noChangeArrowheads="1"/>
          </p:cNvSpPr>
          <p:nvPr/>
        </p:nvSpPr>
        <p:spPr bwMode="auto">
          <a:xfrm>
            <a:off x="0" y="470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39943" name="Rectangle 7"/>
          <p:cNvSpPr>
            <a:spLocks noChangeArrowheads="1"/>
          </p:cNvSpPr>
          <p:nvPr/>
        </p:nvSpPr>
        <p:spPr bwMode="auto">
          <a:xfrm>
            <a:off x="0" y="683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169" name="Rectangle 1"/>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kk-KZ"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Аяулы менің анашым»</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Мақсаты:</a:t>
            </a:r>
            <a:r>
              <a:rPr kumimoji="0" lang="kk-KZ"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Ана жайлы тамаша сөздер, өлеңдер, әндер арқылы аналар мен әжелерді мерекемен құттықтау, оқушыларды білімге, мейірімділікке, ұстамдылыққа тәрбиелеу, ұстазға ата-анаға деген құрмет сыйын арттыру, ана еңбегін қадірлей білуге үйрету.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175" name="Rectangle 7"/>
          <p:cNvSpPr>
            <a:spLocks noChangeArrowheads="1"/>
          </p:cNvSpPr>
          <p:nvPr/>
        </p:nvSpPr>
        <p:spPr bwMode="auto">
          <a:xfrm>
            <a:off x="0" y="422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176" name="Rectangle 8"/>
          <p:cNvSpPr>
            <a:spLocks noChangeArrowheads="1"/>
          </p:cNvSpPr>
          <p:nvPr/>
        </p:nvSpPr>
        <p:spPr bwMode="auto">
          <a:xfrm>
            <a:off x="0" y="7543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Рисунок 13" descr="C:\Users\Acer\Desktop\2655f858-ecb5-4cd1-a82e-23bacd76b8ae.jpg"/>
          <p:cNvPicPr/>
          <p:nvPr/>
        </p:nvPicPr>
        <p:blipFill>
          <a:blip r:embed="rId2" cstate="print"/>
          <a:srcRect/>
          <a:stretch>
            <a:fillRect/>
          </a:stretch>
        </p:blipFill>
        <p:spPr bwMode="auto">
          <a:xfrm>
            <a:off x="428596" y="1214422"/>
            <a:ext cx="2643206" cy="2714644"/>
          </a:xfrm>
          <a:prstGeom prst="rect">
            <a:avLst/>
          </a:prstGeom>
          <a:noFill/>
          <a:ln w="9525">
            <a:noFill/>
            <a:miter lim="800000"/>
            <a:headEnd/>
            <a:tailEnd/>
          </a:ln>
        </p:spPr>
      </p:pic>
      <p:pic>
        <p:nvPicPr>
          <p:cNvPr id="15" name="Рисунок 14" descr="C:\Users\Acer\Desktop\81f0a2d5-0a48-474c-ad04-6585f6f65e1c.jpg"/>
          <p:cNvPicPr/>
          <p:nvPr/>
        </p:nvPicPr>
        <p:blipFill>
          <a:blip r:embed="rId3"/>
          <a:srcRect t="6906" b="28453"/>
          <a:stretch>
            <a:fillRect/>
          </a:stretch>
        </p:blipFill>
        <p:spPr bwMode="auto">
          <a:xfrm>
            <a:off x="3357554" y="2857496"/>
            <a:ext cx="2357454" cy="2714644"/>
          </a:xfrm>
          <a:prstGeom prst="rect">
            <a:avLst/>
          </a:prstGeom>
          <a:noFill/>
          <a:ln w="9525">
            <a:noFill/>
            <a:miter lim="800000"/>
            <a:headEnd/>
            <a:tailEnd/>
          </a:ln>
        </p:spPr>
      </p:pic>
      <p:pic>
        <p:nvPicPr>
          <p:cNvPr id="16" name="Рисунок 15" descr="C:\Users\Acer\Desktop\9ad974b3-dce7-452b-818f-93ececf93cd3.jpg"/>
          <p:cNvPicPr/>
          <p:nvPr/>
        </p:nvPicPr>
        <p:blipFill>
          <a:blip r:embed="rId4" cstate="print"/>
          <a:srcRect/>
          <a:stretch>
            <a:fillRect/>
          </a:stretch>
        </p:blipFill>
        <p:spPr bwMode="auto">
          <a:xfrm>
            <a:off x="5857884" y="4000504"/>
            <a:ext cx="2714644" cy="250033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2141"/>
            <a:ext cx="8229600" cy="1000132"/>
          </a:xfrm>
        </p:spPr>
        <p:txBody>
          <a:bodyPr>
            <a:noAutofit/>
          </a:bodyPr>
          <a:lstStyle/>
          <a:p>
            <a:pPr lvl="0"/>
            <a:r>
              <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Қазіргі таңда 1 мұғалім декреттік демалысқа кетті.  (Скранжевская Виктория)</a:t>
            </a:r>
            <a:r>
              <a:rPr kumimoji="0" lang="kk-KZ" sz="1400" b="1" i="0" u="none" strike="noStrike" cap="none" normalizeH="0" baseline="0" dirty="0" smtClean="0">
                <a:ln>
                  <a:noFill/>
                </a:ln>
                <a:solidFill>
                  <a:schemeClr val="tx1"/>
                </a:solidFill>
                <a:effectLst/>
                <a:latin typeface="Arial" pitchFamily="34" charset="0"/>
                <a:cs typeface="Arial" pitchFamily="34" charset="0"/>
              </a:rPr>
              <a:t/>
            </a:r>
            <a:br>
              <a:rPr kumimoji="0" lang="kk-KZ" sz="1400" b="1" i="0" u="none" strike="noStrike" cap="none" normalizeH="0" baseline="0" dirty="0" smtClean="0">
                <a:ln>
                  <a:noFill/>
                </a:ln>
                <a:solidFill>
                  <a:schemeClr val="tx1"/>
                </a:solidFill>
                <a:effectLst/>
                <a:latin typeface="Arial" pitchFamily="34" charset="0"/>
                <a:cs typeface="Arial" pitchFamily="34" charset="0"/>
              </a:rPr>
            </a:br>
            <a:endParaRPr lang="ru-RU" sz="1400" b="1" dirty="0"/>
          </a:p>
        </p:txBody>
      </p:sp>
      <p:graphicFrame>
        <p:nvGraphicFramePr>
          <p:cNvPr id="4" name="Таблица 3"/>
          <p:cNvGraphicFramePr>
            <a:graphicFrameLocks noGrp="1"/>
          </p:cNvGraphicFramePr>
          <p:nvPr>
            <p:extLst>
              <p:ext uri="{D42A27DB-BD31-4B8C-83A1-F6EECF244321}">
                <p14:modId xmlns:p14="http://schemas.microsoft.com/office/powerpoint/2010/main" val="412414436"/>
              </p:ext>
            </p:extLst>
          </p:nvPr>
        </p:nvGraphicFramePr>
        <p:xfrm>
          <a:off x="214282" y="857112"/>
          <a:ext cx="8246150" cy="4378578"/>
        </p:xfrm>
        <a:graphic>
          <a:graphicData uri="http://schemas.openxmlformats.org/drawingml/2006/table">
            <a:tbl>
              <a:tblPr/>
              <a:tblGrid>
                <a:gridCol w="167517">
                  <a:extLst>
                    <a:ext uri="{9D8B030D-6E8A-4147-A177-3AD203B41FA5}">
                      <a16:colId xmlns:a16="http://schemas.microsoft.com/office/drawing/2014/main" val="20000"/>
                    </a:ext>
                  </a:extLst>
                </a:gridCol>
                <a:gridCol w="1104830">
                  <a:extLst>
                    <a:ext uri="{9D8B030D-6E8A-4147-A177-3AD203B41FA5}">
                      <a16:colId xmlns:a16="http://schemas.microsoft.com/office/drawing/2014/main" val="20001"/>
                    </a:ext>
                  </a:extLst>
                </a:gridCol>
                <a:gridCol w="633868">
                  <a:extLst>
                    <a:ext uri="{9D8B030D-6E8A-4147-A177-3AD203B41FA5}">
                      <a16:colId xmlns:a16="http://schemas.microsoft.com/office/drawing/2014/main" val="20002"/>
                    </a:ext>
                  </a:extLst>
                </a:gridCol>
                <a:gridCol w="453035">
                  <a:extLst>
                    <a:ext uri="{9D8B030D-6E8A-4147-A177-3AD203B41FA5}">
                      <a16:colId xmlns:a16="http://schemas.microsoft.com/office/drawing/2014/main" val="20003"/>
                    </a:ext>
                  </a:extLst>
                </a:gridCol>
                <a:gridCol w="996165">
                  <a:extLst>
                    <a:ext uri="{9D8B030D-6E8A-4147-A177-3AD203B41FA5}">
                      <a16:colId xmlns:a16="http://schemas.microsoft.com/office/drawing/2014/main" val="20004"/>
                    </a:ext>
                  </a:extLst>
                </a:gridCol>
                <a:gridCol w="638338">
                  <a:extLst>
                    <a:ext uri="{9D8B030D-6E8A-4147-A177-3AD203B41FA5}">
                      <a16:colId xmlns:a16="http://schemas.microsoft.com/office/drawing/2014/main" val="20005"/>
                    </a:ext>
                  </a:extLst>
                </a:gridCol>
                <a:gridCol w="901596">
                  <a:extLst>
                    <a:ext uri="{9D8B030D-6E8A-4147-A177-3AD203B41FA5}">
                      <a16:colId xmlns:a16="http://schemas.microsoft.com/office/drawing/2014/main" val="20006"/>
                    </a:ext>
                  </a:extLst>
                </a:gridCol>
                <a:gridCol w="727156">
                  <a:extLst>
                    <a:ext uri="{9D8B030D-6E8A-4147-A177-3AD203B41FA5}">
                      <a16:colId xmlns:a16="http://schemas.microsoft.com/office/drawing/2014/main" val="20007"/>
                    </a:ext>
                  </a:extLst>
                </a:gridCol>
                <a:gridCol w="511823">
                  <a:extLst>
                    <a:ext uri="{9D8B030D-6E8A-4147-A177-3AD203B41FA5}">
                      <a16:colId xmlns:a16="http://schemas.microsoft.com/office/drawing/2014/main" val="20008"/>
                    </a:ext>
                  </a:extLst>
                </a:gridCol>
                <a:gridCol w="455638">
                  <a:extLst>
                    <a:ext uri="{9D8B030D-6E8A-4147-A177-3AD203B41FA5}">
                      <a16:colId xmlns:a16="http://schemas.microsoft.com/office/drawing/2014/main" val="20009"/>
                    </a:ext>
                  </a:extLst>
                </a:gridCol>
                <a:gridCol w="1008112">
                  <a:extLst>
                    <a:ext uri="{9D8B030D-6E8A-4147-A177-3AD203B41FA5}">
                      <a16:colId xmlns:a16="http://schemas.microsoft.com/office/drawing/2014/main" val="20010"/>
                    </a:ext>
                  </a:extLst>
                </a:gridCol>
                <a:gridCol w="648072">
                  <a:extLst>
                    <a:ext uri="{9D8B030D-6E8A-4147-A177-3AD203B41FA5}">
                      <a16:colId xmlns:a16="http://schemas.microsoft.com/office/drawing/2014/main" val="20011"/>
                    </a:ext>
                  </a:extLst>
                </a:gridCol>
              </a:tblGrid>
              <a:tr h="713902">
                <a:tc>
                  <a:txBody>
                    <a:bodyPr/>
                    <a:lstStyle/>
                    <a:p>
                      <a:pPr>
                        <a:lnSpc>
                          <a:spcPct val="115000"/>
                        </a:lnSpc>
                        <a:spcAft>
                          <a:spcPts val="0"/>
                        </a:spcAft>
                      </a:pPr>
                      <a:r>
                        <a:rPr lang="kk-KZ" sz="600" dirty="0">
                          <a:latin typeface="Times New Roman"/>
                          <a:ea typeface="Calibri"/>
                          <a:cs typeface="Times New Roman"/>
                        </a:rPr>
                        <a:t>№</a:t>
                      </a:r>
                      <a:endParaRPr lang="ru-RU" sz="400" dirty="0">
                        <a:latin typeface="Calibri"/>
                        <a:ea typeface="Calibri"/>
                        <a:cs typeface="Times New Roman"/>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Тегі, аты, әкесінің аты</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Туған күні, айы, жылы</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Ұлты </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Бітірген оқу орны, бітірген жылы</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Диплом бойынша мамандығы</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Calibri"/>
                          <a:cs typeface="Times New Roman" panose="02020603050405020304" pitchFamily="18" charset="0"/>
                        </a:rPr>
                        <a:t>Оқылатын пәні</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Педагогикалық еңбек өтілі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Calibri"/>
                          <a:cs typeface="Times New Roman" panose="02020603050405020304" pitchFamily="18" charset="0"/>
                        </a:rPr>
                        <a:t>Жалпы еңбек өтілі</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Calibri"/>
                          <a:cs typeface="Times New Roman" panose="02020603050405020304" pitchFamily="18" charset="0"/>
                        </a:rPr>
                        <a:t>Санаты </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Calibri"/>
                          <a:cs typeface="Times New Roman" panose="02020603050405020304" pitchFamily="18" charset="0"/>
                        </a:rPr>
                        <a:t>Қай жылы, қай жерде Б.А курстан өтті</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Calibri"/>
                          <a:cs typeface="Times New Roman" panose="02020603050405020304" pitchFamily="18" charset="0"/>
                        </a:rPr>
                        <a:t>Аттестациядан өткен мерзімі</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4152">
                <a:tc>
                  <a:txBody>
                    <a:bodyPr/>
                    <a:lstStyle/>
                    <a:p>
                      <a:pPr>
                        <a:lnSpc>
                          <a:spcPct val="115000"/>
                        </a:lnSpc>
                        <a:spcAft>
                          <a:spcPts val="0"/>
                        </a:spcAft>
                      </a:pPr>
                      <a:r>
                        <a:rPr lang="kk-KZ" sz="500">
                          <a:latin typeface="Times New Roman"/>
                          <a:ea typeface="Calibri"/>
                          <a:cs typeface="Times New Roman"/>
                        </a:rPr>
                        <a:t>1</a:t>
                      </a:r>
                      <a:endParaRPr lang="ru-RU" sz="400">
                        <a:latin typeface="Calibri"/>
                        <a:ea typeface="Calibri"/>
                        <a:cs typeface="Times New Roman"/>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Смагулова Зауреш Андурусовна</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a:solidFill>
                            <a:schemeClr val="tx1"/>
                          </a:solidFill>
                          <a:latin typeface="Times New Roman" panose="02020603050405020304" pitchFamily="18" charset="0"/>
                          <a:ea typeface="Times New Roman"/>
                          <a:cs typeface="Times New Roman" panose="02020603050405020304" pitchFamily="18" charset="0"/>
                        </a:rPr>
                        <a:t>27.10.1975</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Қазақ</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Жоғары </a:t>
                      </a:r>
                      <a:endParaRPr lang="ru-RU" sz="800" b="1" dirty="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100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Қарағанды мемлекеттік университеті, 2007ж</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Педогогика және бастауышты оқыту әдістемесі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білім беру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smtClean="0">
                          <a:solidFill>
                            <a:schemeClr val="tx1"/>
                          </a:solidFill>
                          <a:latin typeface="Times New Roman" panose="02020603050405020304" pitchFamily="18" charset="0"/>
                          <a:ea typeface="Times New Roman"/>
                          <a:cs typeface="Times New Roman" panose="02020603050405020304" pitchFamily="18" charset="0"/>
                        </a:rPr>
                        <a:t>22</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solidFill>
                            <a:schemeClr val="tx1"/>
                          </a:solidFill>
                          <a:latin typeface="Times New Roman" panose="02020603050405020304" pitchFamily="18" charset="0"/>
                          <a:ea typeface="Times New Roman"/>
                          <a:cs typeface="Times New Roman" panose="02020603050405020304" pitchFamily="18" charset="0"/>
                        </a:rPr>
                        <a:t>22</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800" dirty="0" smtClean="0">
                          <a:solidFill>
                            <a:schemeClr val="tx1"/>
                          </a:solidFill>
                          <a:latin typeface="Times New Roman" panose="02020603050405020304" pitchFamily="18" charset="0"/>
                          <a:cs typeface="Times New Roman" panose="02020603050405020304" pitchFamily="18" charset="0"/>
                        </a:rPr>
                        <a:t>Педагог</a:t>
                      </a:r>
                      <a:r>
                        <a:rPr lang="kk-KZ" sz="800" baseline="0" dirty="0" smtClean="0">
                          <a:solidFill>
                            <a:schemeClr val="tx1"/>
                          </a:solidFill>
                          <a:latin typeface="Times New Roman" panose="02020603050405020304" pitchFamily="18" charset="0"/>
                          <a:cs typeface="Times New Roman" panose="02020603050405020304" pitchFamily="18" charset="0"/>
                        </a:rPr>
                        <a:t> - сарапшы</a:t>
                      </a:r>
                      <a:endParaRPr lang="ru-RU" sz="800" dirty="0">
                        <a:solidFill>
                          <a:schemeClr val="tx1"/>
                        </a:solidFill>
                        <a:latin typeface="Times New Roman" panose="02020603050405020304" pitchFamily="18" charset="0"/>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smtClean="0">
                          <a:solidFill>
                            <a:schemeClr val="tx1"/>
                          </a:solidFill>
                          <a:latin typeface="Times New Roman" panose="02020603050405020304" pitchFamily="18" charset="0"/>
                          <a:ea typeface="Calibri"/>
                          <a:cs typeface="Times New Roman" panose="02020603050405020304" pitchFamily="18" charset="0"/>
                        </a:rPr>
                        <a:t>2022</a:t>
                      </a:r>
                      <a:r>
                        <a:rPr lang="ru-RU" sz="800" b="1" baseline="0" dirty="0" smtClean="0">
                          <a:solidFill>
                            <a:schemeClr val="tx1"/>
                          </a:solidFill>
                          <a:latin typeface="Times New Roman" panose="02020603050405020304" pitchFamily="18" charset="0"/>
                          <a:ea typeface="Calibri"/>
                          <a:cs typeface="Times New Roman" panose="02020603050405020304" pitchFamily="18" charset="0"/>
                        </a:rPr>
                        <a:t> </a:t>
                      </a:r>
                      <a:r>
                        <a:rPr lang="ru-RU" sz="800" b="1" baseline="0" dirty="0" err="1" smtClean="0">
                          <a:solidFill>
                            <a:schemeClr val="tx1"/>
                          </a:solidFill>
                          <a:latin typeface="Times New Roman" panose="02020603050405020304" pitchFamily="18" charset="0"/>
                          <a:ea typeface="Calibri"/>
                          <a:cs typeface="Times New Roman" panose="02020603050405020304" pitchFamily="18" charset="0"/>
                        </a:rPr>
                        <a:t>маусым</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201</a:t>
                      </a:r>
                      <a:r>
                        <a:rPr lang="ru-RU" sz="800" b="1" dirty="0">
                          <a:solidFill>
                            <a:schemeClr val="tx1"/>
                          </a:solidFill>
                          <a:latin typeface="Times New Roman" panose="02020603050405020304" pitchFamily="18" charset="0"/>
                          <a:ea typeface="Calibri"/>
                          <a:cs typeface="Times New Roman" panose="02020603050405020304" pitchFamily="18" charset="0"/>
                        </a:rPr>
                        <a:t>9</a:t>
                      </a:r>
                      <a:r>
                        <a:rPr lang="kk-KZ" sz="800" b="1" dirty="0">
                          <a:solidFill>
                            <a:schemeClr val="tx1"/>
                          </a:solidFill>
                          <a:latin typeface="Times New Roman" panose="02020603050405020304" pitchFamily="18" charset="0"/>
                          <a:ea typeface="Calibri"/>
                          <a:cs typeface="Times New Roman" panose="02020603050405020304" pitchFamily="18" charset="0"/>
                        </a:rPr>
                        <a:t> жыл</a:t>
                      </a:r>
                      <a:endParaRPr lang="ru-RU" sz="800" b="1" dirty="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,қараша, </a:t>
                      </a:r>
                      <a:r>
                        <a:rPr lang="kk-KZ" sz="800" b="1" dirty="0">
                          <a:solidFill>
                            <a:schemeClr val="tx1"/>
                          </a:solidFill>
                          <a:latin typeface="Times New Roman" panose="02020603050405020304" pitchFamily="18" charset="0"/>
                          <a:ea typeface="Calibri"/>
                          <a:cs typeface="Times New Roman" panose="02020603050405020304" pitchFamily="18" charset="0"/>
                        </a:rPr>
                        <a:t>педагог-сарапшы</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2298">
                <a:tc>
                  <a:txBody>
                    <a:bodyPr/>
                    <a:lstStyle/>
                    <a:p>
                      <a:pPr>
                        <a:lnSpc>
                          <a:spcPct val="115000"/>
                        </a:lnSpc>
                        <a:spcAft>
                          <a:spcPts val="0"/>
                        </a:spcAft>
                      </a:pPr>
                      <a:r>
                        <a:rPr lang="kk-KZ" sz="500">
                          <a:latin typeface="Times New Roman"/>
                          <a:ea typeface="Calibri"/>
                          <a:cs typeface="Times New Roman"/>
                        </a:rPr>
                        <a:t>2</a:t>
                      </a:r>
                      <a:endParaRPr lang="ru-RU" sz="400">
                        <a:latin typeface="Calibri"/>
                        <a:ea typeface="Calibri"/>
                        <a:cs typeface="Times New Roman"/>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Times New Roman"/>
                          <a:cs typeface="Times New Roman" panose="02020603050405020304" pitchFamily="18" charset="0"/>
                        </a:rPr>
                        <a:t>Садық Арайлым Алпысбайқызы</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a:solidFill>
                            <a:schemeClr val="tx1"/>
                          </a:solidFill>
                          <a:latin typeface="Times New Roman" panose="02020603050405020304" pitchFamily="18" charset="0"/>
                          <a:ea typeface="Times New Roman"/>
                          <a:cs typeface="Times New Roman" panose="02020603050405020304" pitchFamily="18" charset="0"/>
                        </a:rPr>
                        <a:t>06.10.1981</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Calibri"/>
                          <a:cs typeface="Times New Roman" panose="02020603050405020304" pitchFamily="18" charset="0"/>
                        </a:rPr>
                        <a:t>Қазақ</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a:solidFill>
                            <a:schemeClr val="tx1"/>
                          </a:solidFill>
                          <a:latin typeface="Times New Roman" panose="02020603050405020304" pitchFamily="18" charset="0"/>
                          <a:ea typeface="Times New Roman"/>
                          <a:cs typeface="Times New Roman" panose="02020603050405020304" pitchFamily="18" charset="0"/>
                        </a:rPr>
                        <a:t>Орта арнаулы</a:t>
                      </a:r>
                      <a:endParaRPr lang="ru-RU" sz="800" b="1">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kk-KZ" sz="800" b="1">
                          <a:solidFill>
                            <a:schemeClr val="tx1"/>
                          </a:solidFill>
                          <a:latin typeface="Times New Roman" panose="02020603050405020304" pitchFamily="18" charset="0"/>
                          <a:ea typeface="Times New Roman"/>
                          <a:cs typeface="Times New Roman" panose="02020603050405020304" pitchFamily="18" charset="0"/>
                        </a:rPr>
                        <a:t>СГТК, 2013 ж</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білім беру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білім беру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smtClean="0">
                          <a:solidFill>
                            <a:schemeClr val="tx1"/>
                          </a:solidFill>
                          <a:latin typeface="Times New Roman" panose="02020603050405020304" pitchFamily="18" charset="0"/>
                          <a:ea typeface="Times New Roman"/>
                          <a:cs typeface="Times New Roman" panose="02020603050405020304" pitchFamily="18" charset="0"/>
                        </a:rPr>
                        <a:t>13</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smtClean="0">
                          <a:solidFill>
                            <a:schemeClr val="tx1"/>
                          </a:solidFill>
                          <a:latin typeface="Times New Roman" panose="02020603050405020304" pitchFamily="18" charset="0"/>
                          <a:ea typeface="Times New Roman"/>
                          <a:cs typeface="Times New Roman" panose="02020603050405020304" pitchFamily="18" charset="0"/>
                        </a:rPr>
                        <a:t>13</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800" dirty="0" smtClean="0">
                          <a:solidFill>
                            <a:schemeClr val="tx1"/>
                          </a:solidFill>
                          <a:latin typeface="Times New Roman" panose="02020603050405020304" pitchFamily="18" charset="0"/>
                          <a:cs typeface="Times New Roman" panose="02020603050405020304" pitchFamily="18" charset="0"/>
                        </a:rPr>
                        <a:t>Педагог</a:t>
                      </a:r>
                      <a:r>
                        <a:rPr lang="kk-KZ" sz="800" baseline="0" dirty="0" smtClean="0">
                          <a:solidFill>
                            <a:schemeClr val="tx1"/>
                          </a:solidFill>
                          <a:latin typeface="Times New Roman" panose="02020603050405020304" pitchFamily="18" charset="0"/>
                          <a:cs typeface="Times New Roman" panose="02020603050405020304" pitchFamily="18" charset="0"/>
                        </a:rPr>
                        <a:t> - сарапшы</a:t>
                      </a:r>
                      <a:endParaRPr lang="ru-RU" sz="800" dirty="0" smtClean="0">
                        <a:solidFill>
                          <a:schemeClr val="tx1"/>
                        </a:solidFill>
                        <a:latin typeface="Times New Roman" panose="02020603050405020304" pitchFamily="18" charset="0"/>
                        <a:cs typeface="Times New Roman" panose="02020603050405020304" pitchFamily="18" charset="0"/>
                      </a:endParaRPr>
                    </a:p>
                    <a:p>
                      <a:pPr algn="ctr"/>
                      <a:endParaRPr lang="ru-RU" sz="800" dirty="0">
                        <a:solidFill>
                          <a:schemeClr val="tx1"/>
                        </a:solidFill>
                        <a:latin typeface="Times New Roman" panose="02020603050405020304" pitchFamily="18" charset="0"/>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20</a:t>
                      </a:r>
                      <a:r>
                        <a:rPr lang="ru-RU" sz="800" b="1" dirty="0" smtClean="0">
                          <a:solidFill>
                            <a:schemeClr val="tx1"/>
                          </a:solidFill>
                          <a:latin typeface="Times New Roman" panose="02020603050405020304" pitchFamily="18" charset="0"/>
                          <a:ea typeface="Times New Roman"/>
                          <a:cs typeface="Times New Roman" panose="02020603050405020304" pitchFamily="18" charset="0"/>
                        </a:rPr>
                        <a:t>2</a:t>
                      </a:r>
                      <a:r>
                        <a:rPr lang="kk-KZ" sz="800" b="1" dirty="0" smtClean="0">
                          <a:solidFill>
                            <a:schemeClr val="tx1"/>
                          </a:solidFill>
                          <a:latin typeface="Times New Roman" panose="02020603050405020304" pitchFamily="18" charset="0"/>
                          <a:ea typeface="Times New Roman"/>
                          <a:cs typeface="Times New Roman" panose="02020603050405020304" pitchFamily="18" charset="0"/>
                        </a:rPr>
                        <a:t>4</a:t>
                      </a:r>
                      <a:r>
                        <a:rPr lang="kk-KZ" sz="800" b="1" baseline="0" dirty="0" smtClean="0">
                          <a:solidFill>
                            <a:schemeClr val="tx1"/>
                          </a:solidFill>
                          <a:latin typeface="Times New Roman" panose="02020603050405020304" pitchFamily="18" charset="0"/>
                          <a:ea typeface="Times New Roman"/>
                          <a:cs typeface="Times New Roman" panose="02020603050405020304" pitchFamily="18" charset="0"/>
                        </a:rPr>
                        <a:t> мамыр</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2024</a:t>
                      </a:r>
                      <a:r>
                        <a:rPr lang="kk-KZ" sz="800" b="1" baseline="0" dirty="0" smtClean="0">
                          <a:solidFill>
                            <a:schemeClr val="tx1"/>
                          </a:solidFill>
                          <a:latin typeface="Times New Roman" panose="02020603050405020304" pitchFamily="18" charset="0"/>
                          <a:ea typeface="Calibri"/>
                          <a:cs typeface="Times New Roman" panose="02020603050405020304" pitchFamily="18" charset="0"/>
                        </a:rPr>
                        <a:t> </a:t>
                      </a:r>
                      <a:r>
                        <a:rPr lang="kk-KZ" sz="800" b="1" dirty="0" smtClean="0">
                          <a:solidFill>
                            <a:schemeClr val="tx1"/>
                          </a:solidFill>
                          <a:latin typeface="Times New Roman" panose="02020603050405020304" pitchFamily="18" charset="0"/>
                          <a:ea typeface="Calibri"/>
                          <a:cs typeface="Times New Roman" panose="02020603050405020304" pitchFamily="18" charset="0"/>
                        </a:rPr>
                        <a:t>жыл</a:t>
                      </a:r>
                      <a:r>
                        <a:rPr lang="kk-KZ" sz="800" b="1" dirty="0">
                          <a:solidFill>
                            <a:schemeClr val="tx1"/>
                          </a:solidFill>
                          <a:latin typeface="Times New Roman" panose="02020603050405020304" pitchFamily="18" charset="0"/>
                          <a:ea typeface="Calibri"/>
                          <a:cs typeface="Times New Roman" panose="02020603050405020304" pitchFamily="18" charset="0"/>
                        </a:rPr>
                        <a:t>, </a:t>
                      </a:r>
                      <a:r>
                        <a:rPr lang="kk-KZ" sz="800" b="1" dirty="0" smtClean="0">
                          <a:solidFill>
                            <a:schemeClr val="tx1"/>
                          </a:solidFill>
                          <a:latin typeface="Times New Roman" panose="02020603050405020304" pitchFamily="18" charset="0"/>
                          <a:ea typeface="Calibri"/>
                          <a:cs typeface="Times New Roman" panose="02020603050405020304" pitchFamily="18" charset="0"/>
                        </a:rPr>
                        <a:t>сәуір</a:t>
                      </a:r>
                    </a:p>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 </a:t>
                      </a:r>
                      <a:r>
                        <a:rPr lang="kk-KZ" sz="800" b="1" dirty="0">
                          <a:solidFill>
                            <a:schemeClr val="tx1"/>
                          </a:solidFill>
                          <a:latin typeface="Times New Roman" panose="02020603050405020304" pitchFamily="18" charset="0"/>
                          <a:ea typeface="Calibri"/>
                          <a:cs typeface="Times New Roman" panose="02020603050405020304" pitchFamily="18" charset="0"/>
                        </a:rPr>
                        <a:t>педагог- сарапшы</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5632">
                <a:tc>
                  <a:txBody>
                    <a:bodyPr/>
                    <a:lstStyle/>
                    <a:p>
                      <a:pPr>
                        <a:lnSpc>
                          <a:spcPct val="115000"/>
                        </a:lnSpc>
                        <a:spcAft>
                          <a:spcPts val="0"/>
                        </a:spcAft>
                      </a:pPr>
                      <a:r>
                        <a:rPr lang="kk-KZ" sz="500">
                          <a:latin typeface="Times New Roman"/>
                          <a:ea typeface="Calibri"/>
                          <a:cs typeface="Times New Roman"/>
                        </a:rPr>
                        <a:t>3</a:t>
                      </a:r>
                      <a:endParaRPr lang="ru-RU" sz="400">
                        <a:latin typeface="Calibri"/>
                        <a:ea typeface="Calibri"/>
                        <a:cs typeface="Times New Roman"/>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Times New Roman"/>
                          <a:cs typeface="Times New Roman" panose="02020603050405020304" pitchFamily="18" charset="0"/>
                        </a:rPr>
                        <a:t>Скакова Ансаган Валерьевна</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26.03.1987</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a:solidFill>
                            <a:schemeClr val="tx1"/>
                          </a:solidFill>
                          <a:latin typeface="Times New Roman" panose="02020603050405020304" pitchFamily="18" charset="0"/>
                          <a:ea typeface="Calibri"/>
                          <a:cs typeface="Times New Roman" panose="02020603050405020304" pitchFamily="18" charset="0"/>
                        </a:rPr>
                        <a:t>Қазақ</a:t>
                      </a:r>
                      <a:endParaRPr lang="ru-RU" sz="800" b="1">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Жоғары </a:t>
                      </a:r>
                      <a:endParaRPr lang="ru-RU" sz="800" b="1" dirty="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СГТИ, 2019 ж</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білім беру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білім беру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1</a:t>
                      </a:r>
                      <a:r>
                        <a:rPr lang="ru-RU" sz="800" b="1" dirty="0" smtClean="0">
                          <a:solidFill>
                            <a:schemeClr val="tx1"/>
                          </a:solidFill>
                          <a:latin typeface="Times New Roman" panose="02020603050405020304" pitchFamily="18" charset="0"/>
                          <a:ea typeface="Times New Roman"/>
                          <a:cs typeface="Times New Roman" panose="02020603050405020304" pitchFamily="18" charset="0"/>
                        </a:rPr>
                        <a:t>5</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1</a:t>
                      </a:r>
                      <a:r>
                        <a:rPr lang="ru-RU" sz="800" b="1" dirty="0" smtClean="0">
                          <a:solidFill>
                            <a:schemeClr val="tx1"/>
                          </a:solidFill>
                          <a:latin typeface="Times New Roman" panose="02020603050405020304" pitchFamily="18" charset="0"/>
                          <a:ea typeface="Times New Roman"/>
                          <a:cs typeface="Times New Roman" panose="02020603050405020304" pitchFamily="18" charset="0"/>
                        </a:rPr>
                        <a:t>5</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800" dirty="0" smtClean="0">
                          <a:solidFill>
                            <a:schemeClr val="tx1"/>
                          </a:solidFill>
                          <a:latin typeface="Times New Roman" panose="02020603050405020304" pitchFamily="18" charset="0"/>
                          <a:cs typeface="Times New Roman" panose="02020603050405020304" pitchFamily="18" charset="0"/>
                        </a:rPr>
                        <a:t>Педагог</a:t>
                      </a:r>
                      <a:r>
                        <a:rPr lang="kk-KZ" sz="800" baseline="0" dirty="0" smtClean="0">
                          <a:solidFill>
                            <a:schemeClr val="tx1"/>
                          </a:solidFill>
                          <a:latin typeface="Times New Roman" panose="02020603050405020304" pitchFamily="18" charset="0"/>
                          <a:cs typeface="Times New Roman" panose="02020603050405020304" pitchFamily="18" charset="0"/>
                        </a:rPr>
                        <a:t> - сарапшы</a:t>
                      </a:r>
                      <a:endParaRPr lang="ru-RU" sz="800" dirty="0" smtClean="0">
                        <a:solidFill>
                          <a:schemeClr val="tx1"/>
                        </a:solidFill>
                        <a:latin typeface="Times New Roman" panose="02020603050405020304" pitchFamily="18" charset="0"/>
                        <a:cs typeface="Times New Roman" panose="02020603050405020304" pitchFamily="18" charset="0"/>
                      </a:endParaRPr>
                    </a:p>
                    <a:p>
                      <a:pPr algn="ctr"/>
                      <a:endParaRPr lang="ru-RU" sz="800" dirty="0">
                        <a:solidFill>
                          <a:schemeClr val="tx1"/>
                        </a:solidFill>
                        <a:latin typeface="Times New Roman" panose="02020603050405020304" pitchFamily="18" charset="0"/>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2021</a:t>
                      </a:r>
                      <a:endParaRPr lang="ru-RU" sz="800" b="1" dirty="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100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22 қаңтар</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2024жыл</a:t>
                      </a:r>
                      <a:r>
                        <a:rPr lang="kk-KZ" sz="800" b="1" dirty="0">
                          <a:solidFill>
                            <a:schemeClr val="tx1"/>
                          </a:solidFill>
                          <a:latin typeface="Times New Roman" panose="02020603050405020304" pitchFamily="18" charset="0"/>
                          <a:ea typeface="Calibri"/>
                          <a:cs typeface="Times New Roman" panose="02020603050405020304" pitchFamily="18" charset="0"/>
                        </a:rPr>
                        <a:t>, </a:t>
                      </a:r>
                      <a:r>
                        <a:rPr lang="kk-KZ" sz="800" b="1" dirty="0" smtClean="0">
                          <a:solidFill>
                            <a:schemeClr val="tx1"/>
                          </a:solidFill>
                          <a:latin typeface="Times New Roman" panose="02020603050405020304" pitchFamily="18" charset="0"/>
                          <a:ea typeface="Calibri"/>
                          <a:cs typeface="Times New Roman" panose="02020603050405020304" pitchFamily="18" charset="0"/>
                        </a:rPr>
                        <a:t>сәуір, </a:t>
                      </a:r>
                      <a:r>
                        <a:rPr lang="kk-KZ" sz="800" b="1" dirty="0">
                          <a:solidFill>
                            <a:schemeClr val="tx1"/>
                          </a:solidFill>
                          <a:latin typeface="Times New Roman" panose="02020603050405020304" pitchFamily="18" charset="0"/>
                          <a:ea typeface="Calibri"/>
                          <a:cs typeface="Times New Roman" panose="02020603050405020304" pitchFamily="18" charset="0"/>
                        </a:rPr>
                        <a:t>педагог-сарапшы</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9223">
                <a:tc>
                  <a:txBody>
                    <a:bodyPr/>
                    <a:lstStyle/>
                    <a:p>
                      <a:pPr>
                        <a:lnSpc>
                          <a:spcPct val="115000"/>
                        </a:lnSpc>
                        <a:spcAft>
                          <a:spcPts val="0"/>
                        </a:spcAft>
                      </a:pPr>
                      <a:r>
                        <a:rPr lang="kk-KZ" sz="400" dirty="0" smtClean="0">
                          <a:latin typeface="Calibri"/>
                          <a:ea typeface="Calibri"/>
                          <a:cs typeface="Times New Roman"/>
                        </a:rPr>
                        <a:t>4</a:t>
                      </a:r>
                      <a:endParaRPr lang="ru-RU" sz="400" dirty="0">
                        <a:latin typeface="Calibri"/>
                        <a:ea typeface="Calibri"/>
                        <a:cs typeface="Times New Roman"/>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Рахметова</a:t>
                      </a:r>
                      <a:r>
                        <a:rPr lang="kk-KZ" sz="800" b="1" baseline="0" dirty="0" smtClean="0">
                          <a:solidFill>
                            <a:schemeClr val="tx1"/>
                          </a:solidFill>
                          <a:latin typeface="Times New Roman" panose="02020603050405020304" pitchFamily="18" charset="0"/>
                          <a:ea typeface="Calibri"/>
                          <a:cs typeface="Times New Roman" panose="02020603050405020304" pitchFamily="18" charset="0"/>
                        </a:rPr>
                        <a:t> Лаззат Абдикадиркызы</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04.01.1965</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Қазақ</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СГТК,</a:t>
                      </a:r>
                      <a:r>
                        <a:rPr lang="kk-KZ" sz="800" b="1" baseline="0" dirty="0" smtClean="0">
                          <a:solidFill>
                            <a:schemeClr val="tx1"/>
                          </a:solidFill>
                          <a:latin typeface="Times New Roman" panose="02020603050405020304" pitchFamily="18" charset="0"/>
                          <a:ea typeface="Calibri"/>
                          <a:cs typeface="Times New Roman" panose="02020603050405020304" pitchFamily="18" charset="0"/>
                        </a:rPr>
                        <a:t> 2018ж.</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Бастауыш білім беру мұғалімі</a:t>
                      </a:r>
                      <a:endParaRPr lang="ru-RU" sz="800" b="1" dirty="0" smtClean="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Бастауыш білім беру мұғалімі</a:t>
                      </a:r>
                      <a:endParaRPr lang="ru-RU" sz="800" b="1" dirty="0" smtClean="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32</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20</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800" dirty="0" smtClean="0">
                          <a:solidFill>
                            <a:schemeClr val="tx1"/>
                          </a:solidFill>
                          <a:latin typeface="Times New Roman" panose="02020603050405020304" pitchFamily="18" charset="0"/>
                          <a:cs typeface="Times New Roman" panose="02020603050405020304" pitchFamily="18" charset="0"/>
                        </a:rPr>
                        <a:t>Педагог - модератор</a:t>
                      </a:r>
                      <a:endParaRPr lang="ru-RU" sz="800" dirty="0">
                        <a:solidFill>
                          <a:schemeClr val="tx1"/>
                        </a:solidFill>
                        <a:latin typeface="Times New Roman" panose="02020603050405020304" pitchFamily="18" charset="0"/>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Calibri"/>
                          <a:cs typeface="Times New Roman" panose="02020603050405020304" pitchFamily="18" charset="0"/>
                        </a:rPr>
                        <a:t>20224ж</a:t>
                      </a:r>
                      <a:r>
                        <a:rPr lang="kk-KZ" sz="800" b="1" baseline="0" dirty="0" smtClean="0">
                          <a:solidFill>
                            <a:schemeClr val="tx1"/>
                          </a:solidFill>
                          <a:latin typeface="Times New Roman" panose="02020603050405020304" pitchFamily="18" charset="0"/>
                          <a:ea typeface="Calibri"/>
                          <a:cs typeface="Times New Roman" panose="02020603050405020304" pitchFamily="18" charset="0"/>
                        </a:rPr>
                        <a:t>. мамыр</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800" b="1" dirty="0" smtClean="0">
                          <a:solidFill>
                            <a:schemeClr val="tx1"/>
                          </a:solidFill>
                          <a:latin typeface="Times New Roman" panose="02020603050405020304" pitchFamily="18" charset="0"/>
                          <a:ea typeface="Calibri"/>
                          <a:cs typeface="Times New Roman" panose="02020603050405020304" pitchFamily="18" charset="0"/>
                        </a:rPr>
                        <a:t>2020жыл педагог- модератор</a:t>
                      </a:r>
                      <a:endParaRPr lang="ru-RU" sz="800" b="1" dirty="0" smtClean="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9514">
                <a:tc>
                  <a:txBody>
                    <a:bodyPr/>
                    <a:lstStyle/>
                    <a:p>
                      <a:pPr>
                        <a:lnSpc>
                          <a:spcPct val="115000"/>
                        </a:lnSpc>
                        <a:spcAft>
                          <a:spcPts val="0"/>
                        </a:spcAft>
                      </a:pPr>
                      <a:r>
                        <a:rPr lang="kk-KZ" sz="500" dirty="0" smtClean="0">
                          <a:latin typeface="Times New Roman"/>
                          <a:ea typeface="Calibri"/>
                          <a:cs typeface="Times New Roman"/>
                        </a:rPr>
                        <a:t>5</a:t>
                      </a:r>
                      <a:endParaRPr lang="ru-RU" sz="400" dirty="0">
                        <a:latin typeface="Calibri"/>
                        <a:ea typeface="Calibri"/>
                        <a:cs typeface="Times New Roman"/>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Каримова Сымбат Ауданбаевна</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05.10.1965 ж</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қазақ</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Жезқазған педагогикалық училищесі. 1985 ж</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класстар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білі беру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3</a:t>
                      </a:r>
                      <a:r>
                        <a:rPr lang="ru-RU" sz="800" b="1" dirty="0" smtClean="0">
                          <a:solidFill>
                            <a:schemeClr val="tx1"/>
                          </a:solidFill>
                          <a:latin typeface="Times New Roman" panose="02020603050405020304" pitchFamily="18" charset="0"/>
                          <a:ea typeface="Times New Roman"/>
                          <a:cs typeface="Times New Roman" panose="02020603050405020304" pitchFamily="18" charset="0"/>
                        </a:rPr>
                        <a:t>6</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3</a:t>
                      </a:r>
                      <a:r>
                        <a:rPr lang="ru-RU" sz="800" b="1" dirty="0" smtClean="0">
                          <a:solidFill>
                            <a:schemeClr val="tx1"/>
                          </a:solidFill>
                          <a:latin typeface="Times New Roman" panose="02020603050405020304" pitchFamily="18" charset="0"/>
                          <a:ea typeface="Times New Roman"/>
                          <a:cs typeface="Times New Roman" panose="02020603050405020304" pitchFamily="18" charset="0"/>
                        </a:rPr>
                        <a:t>6</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800" dirty="0" smtClean="0">
                          <a:solidFill>
                            <a:schemeClr val="tx1"/>
                          </a:solidFill>
                          <a:latin typeface="Times New Roman" panose="02020603050405020304" pitchFamily="18" charset="0"/>
                          <a:cs typeface="Times New Roman" panose="02020603050405020304" pitchFamily="18" charset="0"/>
                        </a:rPr>
                        <a:t>Педагог - модератор</a:t>
                      </a:r>
                      <a:endParaRPr lang="ru-RU" sz="800" dirty="0" smtClean="0">
                        <a:solidFill>
                          <a:schemeClr val="tx1"/>
                        </a:solidFill>
                        <a:latin typeface="Times New Roman" panose="02020603050405020304" pitchFamily="18" charset="0"/>
                        <a:cs typeface="Times New Roman" panose="02020603050405020304" pitchFamily="18" charset="0"/>
                      </a:endParaRPr>
                    </a:p>
                    <a:p>
                      <a:pPr algn="ctr"/>
                      <a:endParaRPr lang="ru-RU" sz="800" dirty="0">
                        <a:solidFill>
                          <a:schemeClr val="tx1"/>
                        </a:solidFill>
                        <a:latin typeface="Times New Roman" panose="02020603050405020304" pitchFamily="18" charset="0"/>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2023</a:t>
                      </a:r>
                      <a:endParaRPr lang="ru-RU" sz="800" b="1" dirty="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1000"/>
                        </a:spcAft>
                      </a:pPr>
                      <a:r>
                        <a:rPr lang="kk-KZ" sz="800" b="1" dirty="0" smtClean="0">
                          <a:solidFill>
                            <a:schemeClr val="tx1"/>
                          </a:solidFill>
                          <a:latin typeface="Times New Roman" panose="02020603050405020304" pitchFamily="18" charset="0"/>
                          <a:ea typeface="Times New Roman"/>
                          <a:cs typeface="Times New Roman" panose="02020603050405020304" pitchFamily="18" charset="0"/>
                        </a:rPr>
                        <a:t> </a:t>
                      </a:r>
                      <a:r>
                        <a:rPr lang="kk-KZ" sz="800" b="1" dirty="0">
                          <a:solidFill>
                            <a:schemeClr val="tx1"/>
                          </a:solidFill>
                          <a:latin typeface="Times New Roman" panose="02020603050405020304" pitchFamily="18" charset="0"/>
                          <a:ea typeface="Times New Roman"/>
                          <a:cs typeface="Times New Roman" panose="02020603050405020304" pitchFamily="18" charset="0"/>
                        </a:rPr>
                        <a:t>қаңтар</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2021жыл педагог- модератор</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3401">
                <a:tc>
                  <a:txBody>
                    <a:bodyPr/>
                    <a:lstStyle/>
                    <a:p>
                      <a:pPr>
                        <a:lnSpc>
                          <a:spcPct val="115000"/>
                        </a:lnSpc>
                        <a:spcAft>
                          <a:spcPts val="0"/>
                        </a:spcAft>
                      </a:pPr>
                      <a:r>
                        <a:rPr lang="kk-KZ" sz="500" dirty="0" smtClean="0">
                          <a:latin typeface="Times New Roman"/>
                          <a:ea typeface="Calibri"/>
                          <a:cs typeface="Times New Roman"/>
                        </a:rPr>
                        <a:t>6</a:t>
                      </a:r>
                      <a:endParaRPr lang="ru-RU" sz="400" dirty="0">
                        <a:latin typeface="Calibri"/>
                        <a:ea typeface="Calibri"/>
                        <a:cs typeface="Times New Roman"/>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Скранжевская Виктория Владимировна</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17.03.1995 ж </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Русская </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СГТИ, 2015 жыл</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класстар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Бастауыш білі беру мұғалімі</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solidFill>
                            <a:schemeClr val="tx1"/>
                          </a:solidFill>
                          <a:latin typeface="Times New Roman" panose="02020603050405020304" pitchFamily="18" charset="0"/>
                          <a:ea typeface="Calibri"/>
                          <a:cs typeface="Times New Roman" panose="02020603050405020304" pitchFamily="18" charset="0"/>
                        </a:rPr>
                        <a:t>5</a:t>
                      </a: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solidFill>
                            <a:schemeClr val="tx1"/>
                          </a:solidFill>
                          <a:latin typeface="Times New Roman" panose="02020603050405020304" pitchFamily="18" charset="0"/>
                          <a:ea typeface="Calibri"/>
                          <a:cs typeface="Times New Roman" panose="02020603050405020304" pitchFamily="18" charset="0"/>
                        </a:rPr>
                        <a:t>5</a:t>
                      </a: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Times New Roman"/>
                          <a:cs typeface="Times New Roman" panose="02020603050405020304" pitchFamily="18" charset="0"/>
                        </a:rPr>
                        <a:t>-</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a:t>
                      </a:r>
                      <a:r>
                        <a:rPr lang="ru-RU" sz="800" b="1" dirty="0" smtClean="0">
                          <a:solidFill>
                            <a:schemeClr val="tx1"/>
                          </a:solidFill>
                          <a:latin typeface="Times New Roman" panose="02020603050405020304" pitchFamily="18" charset="0"/>
                          <a:ea typeface="Calibri"/>
                          <a:cs typeface="Times New Roman" panose="02020603050405020304" pitchFamily="18" charset="0"/>
                        </a:rPr>
                        <a:t>2020 </a:t>
                      </a:r>
                      <a:r>
                        <a:rPr lang="ru-RU" sz="800" b="1" dirty="0">
                          <a:solidFill>
                            <a:schemeClr val="tx1"/>
                          </a:solidFill>
                          <a:latin typeface="Times New Roman" panose="02020603050405020304" pitchFamily="18" charset="0"/>
                          <a:ea typeface="Calibri"/>
                          <a:cs typeface="Times New Roman" panose="02020603050405020304" pitchFamily="18" charset="0"/>
                        </a:rPr>
                        <a:t>ж</a:t>
                      </a:r>
                      <a:r>
                        <a:rPr lang="ru-RU" sz="800" b="1" dirty="0" smtClean="0">
                          <a:solidFill>
                            <a:schemeClr val="tx1"/>
                          </a:solidFill>
                          <a:latin typeface="Times New Roman" panose="02020603050405020304" pitchFamily="18" charset="0"/>
                          <a:ea typeface="Calibri"/>
                          <a:cs typeface="Times New Roman" panose="02020603050405020304" pitchFamily="18" charset="0"/>
                        </a:rPr>
                        <a:t>. </a:t>
                      </a:r>
                      <a:r>
                        <a:rPr lang="ru-RU" sz="800" b="1" dirty="0" err="1" smtClean="0">
                          <a:solidFill>
                            <a:schemeClr val="tx1"/>
                          </a:solidFill>
                          <a:latin typeface="Times New Roman" panose="02020603050405020304" pitchFamily="18" charset="0"/>
                          <a:ea typeface="Calibri"/>
                          <a:cs typeface="Times New Roman" panose="02020603050405020304" pitchFamily="18" charset="0"/>
                        </a:rPr>
                        <a:t>қазан</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800" b="1" dirty="0">
                          <a:solidFill>
                            <a:schemeClr val="tx1"/>
                          </a:solidFill>
                          <a:latin typeface="Times New Roman" panose="02020603050405020304" pitchFamily="18" charset="0"/>
                          <a:ea typeface="Calibri"/>
                          <a:cs typeface="Times New Roman" panose="02020603050405020304" pitchFamily="18" charset="0"/>
                        </a:rPr>
                        <a:t>-</a:t>
                      </a:r>
                      <a:endParaRPr lang="ru-RU" sz="800" b="1" dirty="0">
                        <a:solidFill>
                          <a:schemeClr val="tx1"/>
                        </a:solidFill>
                        <a:latin typeface="Times New Roman" panose="02020603050405020304" pitchFamily="18" charset="0"/>
                        <a:ea typeface="Calibri"/>
                        <a:cs typeface="Times New Roman" panose="02020603050405020304" pitchFamily="18" charset="0"/>
                      </a:endParaRPr>
                    </a:p>
                  </a:txBody>
                  <a:tcPr marL="27596" marR="27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5794"/>
            <a:ext cx="9144000" cy="631844"/>
          </a:xfrm>
        </p:spPr>
        <p:txBody>
          <a:bodyPr>
            <a:noAutofit/>
          </a:bodyPr>
          <a:lstStyle/>
          <a:p>
            <a:r>
              <a:rPr lang="kk-KZ" sz="1400" b="1" dirty="0" smtClean="0">
                <a:solidFill>
                  <a:srgbClr val="FF0000"/>
                </a:solidFill>
                <a:latin typeface="Times New Roman" pitchFamily="18" charset="0"/>
                <a:cs typeface="Times New Roman" pitchFamily="18" charset="0"/>
              </a:rPr>
              <a:t>Көрісу күні.</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kk-KZ" sz="1200" b="1" dirty="0" smtClean="0">
                <a:latin typeface="Times New Roman" pitchFamily="18" charset="0"/>
                <a:cs typeface="Times New Roman" pitchFamily="18" charset="0"/>
              </a:rPr>
              <a:t>Мақсаты:</a:t>
            </a:r>
            <a:r>
              <a:rPr lang="kk-KZ" sz="1200" dirty="0" smtClean="0">
                <a:latin typeface="Times New Roman" pitchFamily="18" charset="0"/>
                <a:cs typeface="Times New Roman" pitchFamily="18" charset="0"/>
              </a:rPr>
              <a:t> Оқушыларға халқымыздың қасиетті күні 14-Наурыз амал күнінің маңызы туралы білім беру. Ұлттық дәстүр туралы білімдерін одан әрі дамыту. Адамгершілікке,имандылыққа, ибалылыққа,мейірімді болуға тәрбиелеу. Таң сібірлеп атысымен, көрісу мерекесін асыға күтіп отырған әрбір отбасы алдын ала дайындалып қойған дастарханын жаяды. Міндетті түрде бауырсақ пісіріп, дастарханға тәтті-пәттісімен қосып үйіп қояды. Отбасының кішілері үлкендеріне қос қолын беріп, көрісіп шығады. Бір–біріне «Бір жасыңмен!» дейді</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sp>
        <p:nvSpPr>
          <p:cNvPr id="3" name="Содержимое 2"/>
          <p:cNvSpPr>
            <a:spLocks noGrp="1"/>
          </p:cNvSpPr>
          <p:nvPr>
            <p:ph idx="1"/>
          </p:nvPr>
        </p:nvSpPr>
        <p:spPr>
          <a:xfrm>
            <a:off x="-285784" y="3500439"/>
            <a:ext cx="9429784" cy="1214446"/>
          </a:xfrm>
        </p:spPr>
        <p:txBody>
          <a:bodyPr>
            <a:noAutofit/>
          </a:bodyPr>
          <a:lstStyle/>
          <a:p>
            <a:pPr algn="ctr">
              <a:buNone/>
            </a:pPr>
            <a:r>
              <a:rPr lang="ru-RU" sz="1000" b="1" dirty="0" smtClean="0">
                <a:solidFill>
                  <a:srgbClr val="C00000"/>
                </a:solidFill>
                <a:latin typeface="Times New Roman" pitchFamily="18" charset="0"/>
                <a:cs typeface="Times New Roman" pitchFamily="18" charset="0"/>
              </a:rPr>
              <a:t>1 - </a:t>
            </a:r>
            <a:r>
              <a:rPr lang="ru-RU" sz="1000" b="1" dirty="0" err="1" smtClean="0">
                <a:solidFill>
                  <a:srgbClr val="C00000"/>
                </a:solidFill>
                <a:latin typeface="Times New Roman" pitchFamily="18" charset="0"/>
                <a:cs typeface="Times New Roman" pitchFamily="18" charset="0"/>
              </a:rPr>
              <a:t>наурыз</a:t>
            </a:r>
            <a:r>
              <a:rPr lang="ru-RU" sz="1000" b="1" dirty="0" smtClean="0">
                <a:solidFill>
                  <a:srgbClr val="C00000"/>
                </a:solidFill>
                <a:latin typeface="Times New Roman" pitchFamily="18" charset="0"/>
                <a:cs typeface="Times New Roman" pitchFamily="18" charset="0"/>
              </a:rPr>
              <a:t> - </a:t>
            </a:r>
            <a:r>
              <a:rPr lang="ru-RU" sz="1000" b="1" dirty="0" err="1" smtClean="0">
                <a:solidFill>
                  <a:srgbClr val="C00000"/>
                </a:solidFill>
                <a:latin typeface="Times New Roman" pitchFamily="18" charset="0"/>
                <a:cs typeface="Times New Roman" pitchFamily="18" charset="0"/>
              </a:rPr>
              <a:t>алғыс айту</a:t>
            </a:r>
            <a:r>
              <a:rPr lang="ru-RU" sz="1000" b="1" dirty="0" smtClean="0">
                <a:solidFill>
                  <a:srgbClr val="C00000"/>
                </a:solidFill>
                <a:latin typeface="Times New Roman" pitchFamily="18" charset="0"/>
                <a:cs typeface="Times New Roman" pitchFamily="18" charset="0"/>
              </a:rPr>
              <a:t> </a:t>
            </a:r>
            <a:r>
              <a:rPr lang="ru-RU" sz="1000" b="1" dirty="0" err="1" smtClean="0">
                <a:solidFill>
                  <a:srgbClr val="C00000"/>
                </a:solidFill>
                <a:latin typeface="Times New Roman" pitchFamily="18" charset="0"/>
                <a:cs typeface="Times New Roman" pitchFamily="18" charset="0"/>
              </a:rPr>
              <a:t>күні</a:t>
            </a:r>
            <a:r>
              <a:rPr lang="ru-RU" sz="1000" b="1" dirty="0" smtClean="0">
                <a:latin typeface="Times New Roman" pitchFamily="18" charset="0"/>
                <a:cs typeface="Times New Roman" pitchFamily="18" charset="0"/>
              </a:rPr>
              <a:t/>
            </a:r>
            <a:br>
              <a:rPr lang="ru-RU" sz="1000" b="1" dirty="0" smtClean="0">
                <a:latin typeface="Times New Roman" pitchFamily="18" charset="0"/>
                <a:cs typeface="Times New Roman" pitchFamily="18" charset="0"/>
              </a:rPr>
            </a:br>
            <a:r>
              <a:rPr lang="ru-RU" sz="1000" dirty="0" err="1" smtClean="0">
                <a:latin typeface="Times New Roman" pitchFamily="18" charset="0"/>
                <a:cs typeface="Times New Roman" pitchFamily="18" charset="0"/>
              </a:rPr>
              <a:t>Жалпы</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мақсаты</a:t>
            </a:r>
            <a:r>
              <a:rPr lang="ru-RU" sz="1000" dirty="0" smtClean="0">
                <a:latin typeface="Times New Roman" pitchFamily="18" charset="0"/>
                <a:cs typeface="Times New Roman" pitchFamily="18" charset="0"/>
              </a:rPr>
              <a:t>: 1) 1 - </a:t>
            </a:r>
            <a:r>
              <a:rPr lang="ru-RU" sz="1000" dirty="0" err="1" smtClean="0">
                <a:latin typeface="Times New Roman" pitchFamily="18" charset="0"/>
                <a:cs typeface="Times New Roman" pitchFamily="18" charset="0"/>
              </a:rPr>
              <a:t>наурыз</a:t>
            </a:r>
            <a:r>
              <a:rPr lang="ru-RU" sz="1000" dirty="0" smtClean="0">
                <a:latin typeface="Times New Roman" pitchFamily="18" charset="0"/>
                <a:cs typeface="Times New Roman" pitchFamily="18" charset="0"/>
              </a:rPr>
              <a:t> - </a:t>
            </a:r>
            <a:r>
              <a:rPr lang="ru-RU" sz="1000" dirty="0" err="1" smtClean="0">
                <a:latin typeface="Times New Roman" pitchFamily="18" charset="0"/>
                <a:cs typeface="Times New Roman" pitchFamily="18" charset="0"/>
              </a:rPr>
              <a:t>алғыс айту</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күні еліміздің президенті</a:t>
            </a:r>
            <a:r>
              <a:rPr lang="ru-RU" sz="1000" dirty="0" smtClean="0">
                <a:latin typeface="Times New Roman" pitchFamily="18" charset="0"/>
                <a:cs typeface="Times New Roman" pitchFamily="18" charset="0"/>
              </a:rPr>
              <a:t> Н. Ә. </a:t>
            </a:r>
            <a:r>
              <a:rPr lang="ru-RU" sz="1000" dirty="0" err="1" smtClean="0">
                <a:latin typeface="Times New Roman" pitchFamily="18" charset="0"/>
                <a:cs typeface="Times New Roman" pitchFamily="18" charset="0"/>
              </a:rPr>
              <a:t>Назарбаевтың жарлығымен жарияланғанын және алғыс кімге</a:t>
            </a:r>
            <a:r>
              <a:rPr lang="ru-RU" sz="1000" dirty="0" smtClean="0">
                <a:latin typeface="Times New Roman" pitchFamily="18" charset="0"/>
                <a:cs typeface="Times New Roman" pitchFamily="18" charset="0"/>
              </a:rPr>
              <a:t>, не </a:t>
            </a:r>
            <a:r>
              <a:rPr lang="ru-RU" sz="1000" dirty="0" err="1" smtClean="0">
                <a:latin typeface="Times New Roman" pitchFamily="18" charset="0"/>
                <a:cs typeface="Times New Roman" pitchFamily="18" charset="0"/>
              </a:rPr>
              <a:t>үшін айтылатынын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айқындау мақсатын көздеді</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Оқушылар ата</a:t>
            </a:r>
            <a:r>
              <a:rPr lang="ru-RU" sz="1000" dirty="0" smtClean="0">
                <a:latin typeface="Times New Roman" pitchFamily="18" charset="0"/>
                <a:cs typeface="Times New Roman" pitchFamily="18" charset="0"/>
              </a:rPr>
              <a:t> - </a:t>
            </a:r>
            <a:r>
              <a:rPr lang="ru-RU" sz="1000" dirty="0" err="1" smtClean="0">
                <a:latin typeface="Times New Roman" pitchFamily="18" charset="0"/>
                <a:cs typeface="Times New Roman" pitchFamily="18" charset="0"/>
              </a:rPr>
              <a:t>анаға мәпелеп асырағаны үшін, мұғалімге білім</a:t>
            </a:r>
            <a:r>
              <a:rPr lang="ru-RU" sz="1000" dirty="0" smtClean="0">
                <a:latin typeface="Times New Roman" pitchFamily="18" charset="0"/>
                <a:cs typeface="Times New Roman" pitchFamily="18" charset="0"/>
              </a:rPr>
              <a:t> - </a:t>
            </a:r>
            <a:r>
              <a:rPr lang="ru-RU" sz="1000" dirty="0" err="1" smtClean="0">
                <a:latin typeface="Times New Roman" pitchFamily="18" charset="0"/>
                <a:cs typeface="Times New Roman" pitchFamily="18" charset="0"/>
              </a:rPr>
              <a:t>тәрбие бергені</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үшін, Отан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соғысы ардагерлеріне</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жеңіс үшін, жалпы</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кез</a:t>
            </a:r>
            <a:r>
              <a:rPr lang="ru-RU" sz="1000" dirty="0" smtClean="0">
                <a:latin typeface="Times New Roman" pitchFamily="18" charset="0"/>
                <a:cs typeface="Times New Roman" pitchFamily="18" charset="0"/>
              </a:rPr>
              <a:t> - </a:t>
            </a:r>
            <a:r>
              <a:rPr lang="ru-RU" sz="1000" dirty="0" err="1" smtClean="0">
                <a:latin typeface="Times New Roman" pitchFamily="18" charset="0"/>
                <a:cs typeface="Times New Roman" pitchFamily="18" charset="0"/>
              </a:rPr>
              <a:t>келген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жақсылықпен көмекке алғыс айтылатыны</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туралы</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ойларын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ортаға салды</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туралы</a:t>
            </a:r>
            <a:r>
              <a:rPr lang="ru-RU" sz="1000" dirty="0" smtClean="0">
                <a:latin typeface="Times New Roman" pitchFamily="18" charset="0"/>
                <a:cs typeface="Times New Roman" pitchFamily="18" charset="0"/>
              </a:rPr>
              <a:t> ой - </a:t>
            </a:r>
            <a:r>
              <a:rPr lang="ru-RU" sz="1000" dirty="0" err="1" smtClean="0">
                <a:latin typeface="Times New Roman" pitchFamily="18" charset="0"/>
                <a:cs typeface="Times New Roman" pitchFamily="18" charset="0"/>
              </a:rPr>
              <a:t>өрісін кеңейтіп білімін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тереңдету</a:t>
            </a:r>
            <a:r>
              <a:rPr lang="ru-RU" sz="1000" dirty="0" smtClean="0">
                <a:latin typeface="Times New Roman" pitchFamily="18" charset="0"/>
                <a:cs typeface="Times New Roman" pitchFamily="18" charset="0"/>
              </a:rPr>
              <a:t>;</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2) </a:t>
            </a:r>
            <a:r>
              <a:rPr lang="ru-RU" sz="1000" dirty="0" err="1" smtClean="0">
                <a:latin typeface="Times New Roman" pitchFamily="18" charset="0"/>
                <a:cs typeface="Times New Roman" pitchFamily="18" charset="0"/>
              </a:rPr>
              <a:t>Мемлекет</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басшысының </a:t>
            </a:r>
            <a:r>
              <a:rPr lang="ru-RU" sz="1000" dirty="0" smtClean="0">
                <a:latin typeface="Times New Roman" pitchFamily="18" charset="0"/>
                <a:cs typeface="Times New Roman" pitchFamily="18" charset="0"/>
              </a:rPr>
              <a:t>«</a:t>
            </a:r>
            <a:r>
              <a:rPr lang="ru-RU" sz="1000" dirty="0" err="1" smtClean="0">
                <a:latin typeface="Times New Roman" pitchFamily="18" charset="0"/>
                <a:cs typeface="Times New Roman" pitchFamily="18" charset="0"/>
              </a:rPr>
              <a:t>Мәңгілік </a:t>
            </a:r>
            <a:r>
              <a:rPr lang="ru-RU" sz="1000" dirty="0" smtClean="0">
                <a:latin typeface="Times New Roman" pitchFamily="18" charset="0"/>
                <a:cs typeface="Times New Roman" pitchFamily="18" charset="0"/>
              </a:rPr>
              <a:t>Ел» </a:t>
            </a:r>
            <a:r>
              <a:rPr lang="ru-RU" sz="1000" dirty="0" err="1" smtClean="0">
                <a:latin typeface="Times New Roman" pitchFamily="18" charset="0"/>
                <a:cs typeface="Times New Roman" pitchFamily="18" charset="0"/>
              </a:rPr>
              <a:t>жалпыхалықтық идеясын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зерделеу</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және қазақ халқының алатын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орнын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сол</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идеяны</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жүзеге асырудағы рөлі арқылы оқушылардың бойында</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Отанына</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деген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патриотизмін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тәрбиелеу</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рухани</a:t>
            </a:r>
            <a:r>
              <a:rPr lang="ru-RU" sz="1000" dirty="0" smtClean="0">
                <a:latin typeface="Times New Roman" pitchFamily="18" charset="0"/>
                <a:cs typeface="Times New Roman" pitchFamily="18" charset="0"/>
              </a:rPr>
              <a:t> - </a:t>
            </a:r>
            <a:r>
              <a:rPr lang="ru-RU" sz="1000" dirty="0" err="1" smtClean="0">
                <a:latin typeface="Times New Roman" pitchFamily="18" charset="0"/>
                <a:cs typeface="Times New Roman" pitchFamily="18" charset="0"/>
              </a:rPr>
              <a:t>адамгершілігін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қалыптастыру</a:t>
            </a:r>
            <a:r>
              <a:rPr lang="ru-RU" sz="1000" dirty="0" smtClean="0">
                <a:latin typeface="Times New Roman" pitchFamily="18" charset="0"/>
                <a:cs typeface="Times New Roman" pitchFamily="18" charset="0"/>
              </a:rPr>
              <a:t>;</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3) </a:t>
            </a:r>
            <a:r>
              <a:rPr lang="ru-RU" sz="1000" dirty="0" err="1" smtClean="0">
                <a:latin typeface="Times New Roman" pitchFamily="18" charset="0"/>
                <a:cs typeface="Times New Roman" pitchFamily="18" charset="0"/>
              </a:rPr>
              <a:t>Білім</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алушылардың этносаралық және мәдениетаралық байланыс</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жағдайларында тағаттылығы </a:t>
            </a:r>
            <a:r>
              <a:rPr lang="ru-RU" sz="1000" dirty="0" smtClean="0">
                <a:latin typeface="Times New Roman" pitchFamily="18" charset="0"/>
                <a:cs typeface="Times New Roman" pitchFamily="18" charset="0"/>
              </a:rPr>
              <a:t>мен </a:t>
            </a:r>
            <a:r>
              <a:rPr lang="ru-RU" sz="1000" dirty="0" err="1" smtClean="0">
                <a:latin typeface="Times New Roman" pitchFamily="18" charset="0"/>
                <a:cs typeface="Times New Roman" pitchFamily="18" charset="0"/>
              </a:rPr>
              <a:t>қарым </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қатынас жасау</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біліктілігін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дамыту</a:t>
            </a: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err="1" smtClean="0">
                <a:latin typeface="Times New Roman" pitchFamily="18" charset="0"/>
                <a:cs typeface="Times New Roman" pitchFamily="18" charset="0"/>
              </a:rPr>
              <a:t>Күтілетін нәтиже</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Өз Отанының </a:t>
            </a:r>
            <a:r>
              <a:rPr lang="ru-RU" sz="1000" dirty="0" smtClean="0">
                <a:latin typeface="Times New Roman" pitchFamily="18" charset="0"/>
                <a:cs typeface="Times New Roman" pitchFamily="18" charset="0"/>
              </a:rPr>
              <a:t>патриоты, </a:t>
            </a:r>
            <a:r>
              <a:rPr lang="ru-RU" sz="1000" dirty="0" err="1" smtClean="0">
                <a:latin typeface="Times New Roman" pitchFamily="18" charset="0"/>
                <a:cs typeface="Times New Roman" pitchFamily="18" charset="0"/>
              </a:rPr>
              <a:t>білімге</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құштар және рухани</a:t>
            </a:r>
            <a:r>
              <a:rPr lang="ru-RU" sz="1000" dirty="0" smtClean="0">
                <a:latin typeface="Times New Roman" pitchFamily="18" charset="0"/>
                <a:cs typeface="Times New Roman" pitchFamily="18" charset="0"/>
              </a:rPr>
              <a:t> - </a:t>
            </a:r>
            <a:r>
              <a:rPr lang="ru-RU" sz="1000" dirty="0" err="1" smtClean="0">
                <a:latin typeface="Times New Roman" pitchFamily="18" charset="0"/>
                <a:cs typeface="Times New Roman" pitchFamily="18" charset="0"/>
              </a:rPr>
              <a:t>адамгершілік</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қасиеттері </a:t>
            </a:r>
            <a:r>
              <a:rPr lang="ru-RU" sz="1000" dirty="0" smtClean="0">
                <a:latin typeface="Times New Roman" pitchFamily="18" charset="0"/>
                <a:cs typeface="Times New Roman" pitchFamily="18" charset="0"/>
              </a:rPr>
              <a:t>бар </a:t>
            </a:r>
            <a:r>
              <a:rPr lang="ru-RU" sz="1000" dirty="0" err="1" smtClean="0">
                <a:latin typeface="Times New Roman" pitchFamily="18" charset="0"/>
                <a:cs typeface="Times New Roman" pitchFamily="18" charset="0"/>
              </a:rPr>
              <a:t>еңбекқор жеке</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тұлғаны қалыптастыру</a:t>
            </a: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p:txBody>
      </p:sp>
      <p:pic>
        <p:nvPicPr>
          <p:cNvPr id="40971" name="Рисунок 10" descr="Описание: C:\Users\Man\Desktop\фотолар\IMG20210315110621.jpg"/>
          <p:cNvPicPr>
            <a:picLocks noChangeAspect="1" noChangeArrowheads="1"/>
          </p:cNvPicPr>
          <p:nvPr/>
        </p:nvPicPr>
        <p:blipFill>
          <a:blip r:embed="rId3"/>
          <a:srcRect/>
          <a:stretch>
            <a:fillRect/>
          </a:stretch>
        </p:blipFill>
        <p:spPr bwMode="auto">
          <a:xfrm>
            <a:off x="4714876" y="1714488"/>
            <a:ext cx="2000264" cy="1643074"/>
          </a:xfrm>
          <a:prstGeom prst="rect">
            <a:avLst/>
          </a:prstGeom>
          <a:noFill/>
        </p:spPr>
      </p:pic>
      <p:pic>
        <p:nvPicPr>
          <p:cNvPr id="40969" name="Picture 9" descr="222"/>
          <p:cNvPicPr>
            <a:picLocks noChangeAspect="1" noChangeArrowheads="1"/>
          </p:cNvPicPr>
          <p:nvPr/>
        </p:nvPicPr>
        <p:blipFill>
          <a:blip r:embed="rId4" cstate="print"/>
          <a:srcRect/>
          <a:stretch>
            <a:fillRect/>
          </a:stretch>
        </p:blipFill>
        <p:spPr bwMode="auto">
          <a:xfrm>
            <a:off x="2214546" y="1643050"/>
            <a:ext cx="2124075" cy="1643074"/>
          </a:xfrm>
          <a:prstGeom prst="rect">
            <a:avLst/>
          </a:prstGeom>
          <a:noFill/>
        </p:spPr>
      </p:pic>
      <p:sp>
        <p:nvSpPr>
          <p:cNvPr id="409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0973" name="Rectangle 13"/>
          <p:cNvSpPr>
            <a:spLocks noChangeArrowheads="1"/>
          </p:cNvSpPr>
          <p:nvPr/>
        </p:nvSpPr>
        <p:spPr bwMode="auto">
          <a:xfrm>
            <a:off x="0" y="4352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0974" name="Rectangle 14"/>
          <p:cNvSpPr>
            <a:spLocks noChangeArrowheads="1"/>
          </p:cNvSpPr>
          <p:nvPr/>
        </p:nvSpPr>
        <p:spPr bwMode="auto">
          <a:xfrm>
            <a:off x="0" y="630555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rgbClr val="333333"/>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40975" name="Rectangle 15"/>
          <p:cNvSpPr>
            <a:spLocks noChangeArrowheads="1"/>
          </p:cNvSpPr>
          <p:nvPr/>
        </p:nvSpPr>
        <p:spPr bwMode="auto">
          <a:xfrm>
            <a:off x="0" y="824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4" name="Рисунок 13" descr="C:\Users\Acer\Desktop\5600a8cd-2a73-48de-8a49-5769882580f3.jpg"/>
          <p:cNvPicPr/>
          <p:nvPr/>
        </p:nvPicPr>
        <p:blipFill>
          <a:blip r:embed="rId5" cstate="print"/>
          <a:srcRect/>
          <a:stretch>
            <a:fillRect/>
          </a:stretch>
        </p:blipFill>
        <p:spPr bwMode="auto">
          <a:xfrm>
            <a:off x="3643306" y="4857760"/>
            <a:ext cx="1878010" cy="1714488"/>
          </a:xfrm>
          <a:prstGeom prst="rect">
            <a:avLst/>
          </a:prstGeom>
          <a:noFill/>
          <a:ln w="9525">
            <a:noFill/>
            <a:miter lim="800000"/>
            <a:headEnd/>
            <a:tailEnd/>
          </a:ln>
        </p:spPr>
      </p:pic>
      <p:pic>
        <p:nvPicPr>
          <p:cNvPr id="16" name="Рисунок 15" descr="C:\Users\Acer\Desktop\6115d73e-8912-45a3-beb0-46d5e6ef8816.jpg"/>
          <p:cNvPicPr/>
          <p:nvPr/>
        </p:nvPicPr>
        <p:blipFill>
          <a:blip r:embed="rId6" cstate="print"/>
          <a:srcRect/>
          <a:stretch>
            <a:fillRect/>
          </a:stretch>
        </p:blipFill>
        <p:spPr bwMode="auto">
          <a:xfrm>
            <a:off x="928662" y="4857760"/>
            <a:ext cx="2048365" cy="1714488"/>
          </a:xfrm>
          <a:prstGeom prst="rect">
            <a:avLst/>
          </a:prstGeom>
          <a:noFill/>
          <a:ln w="9525">
            <a:noFill/>
            <a:miter lim="800000"/>
            <a:headEnd/>
            <a:tailEnd/>
          </a:ln>
        </p:spPr>
      </p:pic>
      <p:pic>
        <p:nvPicPr>
          <p:cNvPr id="17" name="Рисунок 16" descr="C:\Users\Acer\Desktop\b2189ef7-46a5-4ef1-9baf-8404cba75263.jpg"/>
          <p:cNvPicPr/>
          <p:nvPr/>
        </p:nvPicPr>
        <p:blipFill>
          <a:blip r:embed="rId7" cstate="print"/>
          <a:srcRect/>
          <a:stretch>
            <a:fillRect/>
          </a:stretch>
        </p:blipFill>
        <p:spPr bwMode="auto">
          <a:xfrm>
            <a:off x="6143636" y="4857760"/>
            <a:ext cx="2140248" cy="16430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60"/>
            <a:ext cx="8229600" cy="500066"/>
          </a:xfrm>
        </p:spPr>
        <p:txBody>
          <a:bodyPr>
            <a:normAutofit fontScale="90000"/>
          </a:bodyPr>
          <a:lstStyle/>
          <a:p>
            <a:r>
              <a:rPr lang="kk-KZ" sz="2000" b="1" dirty="0" smtClean="0">
                <a:solidFill>
                  <a:srgbClr val="FF0000"/>
                </a:solidFill>
                <a:latin typeface="Times New Roman" pitchFamily="18" charset="0"/>
                <a:cs typeface="Times New Roman" pitchFamily="18" charset="0"/>
              </a:rPr>
              <a:t>Наурыз-нұрлы жыл басы</a:t>
            </a:r>
            <a:r>
              <a:rPr lang="kk-KZ" sz="2000" dirty="0" smtClean="0">
                <a:solidFill>
                  <a:srgbClr val="FF0000"/>
                </a:solidFill>
                <a:latin typeface="Times New Roman" pitchFamily="18" charset="0"/>
                <a:cs typeface="Times New Roman" pitchFamily="18" charset="0"/>
              </a:rPr>
              <a:t>» мерекелік </a:t>
            </a: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kk-KZ" sz="2000" b="1" dirty="0" smtClean="0">
                <a:solidFill>
                  <a:srgbClr val="002060"/>
                </a:solidFill>
                <a:latin typeface="Times New Roman" pitchFamily="18" charset="0"/>
                <a:cs typeface="Times New Roman" pitchFamily="18" charset="0"/>
              </a:rPr>
              <a:t>Мақсаты</a:t>
            </a:r>
            <a:r>
              <a:rPr lang="kk-KZ" sz="2000" dirty="0" smtClean="0">
                <a:solidFill>
                  <a:srgbClr val="002060"/>
                </a:solidFill>
                <a:latin typeface="Times New Roman" pitchFamily="18" charset="0"/>
                <a:cs typeface="Times New Roman" pitchFamily="18" charset="0"/>
              </a:rPr>
              <a:t> </a:t>
            </a:r>
            <a:r>
              <a:rPr lang="kk-KZ" sz="2000" i="1" dirty="0" smtClean="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Әз Наурыз еңсесі биік елдіктің, іргесі сөгілмеген бірліктің,ынтымақ пен ырыстың мерекесі екендігін және қазақ халқының салт дәстурлері,ауыз әдебиетінің мұраларымен таныстырып,олардың тарихи маңызын түсіндіру. Халқымыздың салт –дәстурін дәріптеу арқылы оқушыларды еліне,жеріне деген сүйіспеншілікке,адамгершілікке тәрбиелеу.</a:t>
            </a:r>
            <a:r>
              <a:rPr lang="ru-RU" sz="5400" dirty="0" smtClean="0">
                <a:solidFill>
                  <a:srgbClr val="92D050"/>
                </a:solidFill>
                <a:latin typeface="Times New Roman" pitchFamily="18" charset="0"/>
                <a:cs typeface="Times New Roman" pitchFamily="18" charset="0"/>
              </a:rPr>
              <a:t/>
            </a:r>
            <a:br>
              <a:rPr lang="ru-RU" sz="5400" dirty="0" smtClean="0">
                <a:solidFill>
                  <a:srgbClr val="92D050"/>
                </a:solidFill>
                <a:latin typeface="Times New Roman" pitchFamily="18" charset="0"/>
                <a:cs typeface="Times New Roman" pitchFamily="18" charset="0"/>
              </a:rPr>
            </a:br>
            <a:r>
              <a:rPr lang="ru-RU" dirty="0" smtClean="0">
                <a:solidFill>
                  <a:srgbClr val="92D050"/>
                </a:solidFill>
                <a:latin typeface="Times New Roman" pitchFamily="18" charset="0"/>
                <a:cs typeface="Times New Roman" pitchFamily="18" charset="0"/>
              </a:rPr>
              <a:t/>
            </a:r>
            <a:br>
              <a:rPr lang="ru-RU" dirty="0" smtClean="0">
                <a:solidFill>
                  <a:srgbClr val="92D050"/>
                </a:solidFill>
                <a:latin typeface="Times New Roman" pitchFamily="18" charset="0"/>
                <a:cs typeface="Times New Roman" pitchFamily="18" charset="0"/>
              </a:rPr>
            </a:br>
            <a:endParaRPr lang="ru-RU" dirty="0">
              <a:solidFill>
                <a:srgbClr val="92D050"/>
              </a:solidFill>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 name="Рисунок 7" descr="C:\Users\Acer\Desktop\105c2528-2fbb-4c09-91a2-49d41ef96084.jpg"/>
          <p:cNvPicPr/>
          <p:nvPr/>
        </p:nvPicPr>
        <p:blipFill>
          <a:blip r:embed="rId2" cstate="print"/>
          <a:srcRect l="5948" t="13924" r="9218" b="12975"/>
          <a:stretch>
            <a:fillRect/>
          </a:stretch>
        </p:blipFill>
        <p:spPr bwMode="auto">
          <a:xfrm>
            <a:off x="571472" y="1928802"/>
            <a:ext cx="2500330" cy="1678228"/>
          </a:xfrm>
          <a:prstGeom prst="rect">
            <a:avLst/>
          </a:prstGeom>
          <a:ln>
            <a:noFill/>
          </a:ln>
          <a:effectLst>
            <a:outerShdw blurRad="292100" dist="139700" dir="2700000" algn="tl" rotWithShape="0">
              <a:srgbClr val="333333">
                <a:alpha val="65000"/>
              </a:srgbClr>
            </a:outerShdw>
          </a:effectLst>
        </p:spPr>
      </p:pic>
      <p:pic>
        <p:nvPicPr>
          <p:cNvPr id="9" name="Рисунок 8" descr="C:\Users\Acer\Desktop\9d245948-9622-49f8-90a6-12300727ad3a.jpg"/>
          <p:cNvPicPr/>
          <p:nvPr/>
        </p:nvPicPr>
        <p:blipFill>
          <a:blip r:embed="rId3" cstate="print"/>
          <a:srcRect/>
          <a:stretch>
            <a:fillRect/>
          </a:stretch>
        </p:blipFill>
        <p:spPr bwMode="auto">
          <a:xfrm>
            <a:off x="3643306" y="2000240"/>
            <a:ext cx="2286016" cy="1607737"/>
          </a:xfrm>
          <a:prstGeom prst="rect">
            <a:avLst/>
          </a:prstGeom>
          <a:ln>
            <a:noFill/>
          </a:ln>
          <a:effectLst>
            <a:outerShdw blurRad="292100" dist="139700" dir="2700000" algn="tl" rotWithShape="0">
              <a:srgbClr val="333333">
                <a:alpha val="65000"/>
              </a:srgbClr>
            </a:outerShdw>
          </a:effectLst>
        </p:spPr>
      </p:pic>
      <p:pic>
        <p:nvPicPr>
          <p:cNvPr id="10" name="Рисунок 9" descr="C:\Users\Acer\Desktop\89a37886-082b-4f23-b519-12d8228d3100.jpg"/>
          <p:cNvPicPr/>
          <p:nvPr/>
        </p:nvPicPr>
        <p:blipFill>
          <a:blip r:embed="rId4" cstate="print"/>
          <a:srcRect/>
          <a:stretch>
            <a:fillRect/>
          </a:stretch>
        </p:blipFill>
        <p:spPr bwMode="auto">
          <a:xfrm>
            <a:off x="928662" y="4071942"/>
            <a:ext cx="3357586" cy="1899139"/>
          </a:xfrm>
          <a:prstGeom prst="rect">
            <a:avLst/>
          </a:prstGeom>
          <a:ln>
            <a:noFill/>
          </a:ln>
          <a:effectLst>
            <a:outerShdw blurRad="292100" dist="139700" dir="2700000" algn="tl" rotWithShape="0">
              <a:srgbClr val="333333">
                <a:alpha val="65000"/>
              </a:srgbClr>
            </a:outerShdw>
          </a:effectLst>
        </p:spPr>
      </p:pic>
      <p:pic>
        <p:nvPicPr>
          <p:cNvPr id="11" name="Рисунок 10" descr="C:\Users\Acer\Desktop\e9d73da0-c17a-42e0-a763-0a1cbe9a9414.jpg"/>
          <p:cNvPicPr/>
          <p:nvPr/>
        </p:nvPicPr>
        <p:blipFill>
          <a:blip r:embed="rId5"/>
          <a:srcRect t="40541" b="14509"/>
          <a:stretch>
            <a:fillRect/>
          </a:stretch>
        </p:blipFill>
        <p:spPr bwMode="auto">
          <a:xfrm>
            <a:off x="5000628" y="4214818"/>
            <a:ext cx="3143272" cy="1876519"/>
          </a:xfrm>
          <a:prstGeom prst="rect">
            <a:avLst/>
          </a:prstGeom>
          <a:ln>
            <a:noFill/>
          </a:ln>
          <a:effectLst>
            <a:outerShdw blurRad="292100" dist="139700" dir="2700000" algn="tl" rotWithShape="0">
              <a:srgbClr val="333333">
                <a:alpha val="65000"/>
              </a:srgbClr>
            </a:outerShdw>
          </a:effectLst>
        </p:spPr>
      </p:pic>
      <p:pic>
        <p:nvPicPr>
          <p:cNvPr id="12" name="Рисунок 11" descr="C:\Users\Acer\Desktop\f7429241-e555-4ea2-859e-bc0434df75fc.jpg"/>
          <p:cNvPicPr/>
          <p:nvPr/>
        </p:nvPicPr>
        <p:blipFill>
          <a:blip r:embed="rId6"/>
          <a:srcRect t="28295" r="1562" b="28910"/>
          <a:stretch>
            <a:fillRect/>
          </a:stretch>
        </p:blipFill>
        <p:spPr bwMode="auto">
          <a:xfrm>
            <a:off x="6143636" y="2000240"/>
            <a:ext cx="2561060" cy="16169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28596" y="714355"/>
            <a:ext cx="8215370" cy="714381"/>
          </a:xfrm>
          <a:prstGeom prst="rect">
            <a:avLst/>
          </a:prstGeom>
        </p:spPr>
        <p:txBody>
          <a:bodyPr vert="horz" lIns="91440" tIns="45720" rIns="91440" bIns="45720" rtlCol="0">
            <a:normAutofit fontScale="92500" lnSpcReduction="10000"/>
          </a:bodyPr>
          <a:lstStyle/>
          <a:p>
            <a:pPr>
              <a:buNone/>
            </a:pPr>
            <a:r>
              <a:rPr lang="kk-KZ" sz="2400" b="1" dirty="0" smtClean="0">
                <a:latin typeface="Times New Roman" pitchFamily="18" charset="0"/>
                <a:cs typeface="Times New Roman" pitchFamily="18" charset="0"/>
              </a:rPr>
              <a:t>Мақсаты: </a:t>
            </a:r>
            <a:r>
              <a:rPr lang="kk-KZ" sz="2400" dirty="0" smtClean="0">
                <a:latin typeface="Times New Roman" pitchFamily="18" charset="0"/>
                <a:cs typeface="Times New Roman" pitchFamily="18" charset="0"/>
              </a:rPr>
              <a:t>оқушылардың ғарыш туралы түсініктерін кеңейту. </a:t>
            </a:r>
          </a:p>
          <a:p>
            <a:pPr>
              <a:buNone/>
            </a:pPr>
            <a:r>
              <a:rPr lang="kk-KZ" sz="2400" dirty="0" smtClean="0">
                <a:latin typeface="Times New Roman" pitchFamily="18" charset="0"/>
                <a:cs typeface="Times New Roman" pitchFamily="18" charset="0"/>
              </a:rPr>
              <a:t>Еліміздің мақтаныштары -қазақ ғарышкерлерімен таныстыру.</a:t>
            </a:r>
            <a:r>
              <a:rPr lang="kk-KZ" sz="2400" b="1" dirty="0" smtClean="0">
                <a:latin typeface="Times New Roman" pitchFamily="18" charset="0"/>
                <a:cs typeface="Times New Roman" pitchFamily="18" charset="0"/>
              </a:rPr>
              <a:t> </a:t>
            </a:r>
          </a:p>
        </p:txBody>
      </p:sp>
      <p:sp>
        <p:nvSpPr>
          <p:cNvPr id="9" name="Rectangle 5"/>
          <p:cNvSpPr>
            <a:spLocks noChangeArrowheads="1"/>
          </p:cNvSpPr>
          <p:nvPr/>
        </p:nvSpPr>
        <p:spPr bwMode="auto">
          <a:xfrm>
            <a:off x="2643174" y="357166"/>
            <a:ext cx="65008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spcBef>
                <a:spcPct val="20000"/>
              </a:spcBef>
            </a:pPr>
            <a:r>
              <a:rPr lang="kk-KZ" sz="2400" b="1" dirty="0" smtClean="0">
                <a:solidFill>
                  <a:srgbClr val="FF0000"/>
                </a:solidFill>
                <a:latin typeface="Times New Roman" pitchFamily="18" charset="0"/>
                <a:cs typeface="Times New Roman" pitchFamily="18" charset="0"/>
              </a:rPr>
              <a:t>Ғарышкерлер күні</a:t>
            </a:r>
            <a:endParaRPr lang="ru-RU" sz="2400" b="1" dirty="0">
              <a:solidFill>
                <a:srgbClr val="FF0000"/>
              </a:solidFill>
              <a:latin typeface="Times New Roman" pitchFamily="18" charset="0"/>
              <a:cs typeface="Times New Roman" pitchFamily="18" charset="0"/>
            </a:endParaRPr>
          </a:p>
        </p:txBody>
      </p:sp>
      <p:sp>
        <p:nvSpPr>
          <p:cNvPr id="10" name="Rectangle 6"/>
          <p:cNvSpPr>
            <a:spLocks noChangeArrowheads="1"/>
          </p:cNvSpPr>
          <p:nvPr/>
        </p:nvSpPr>
        <p:spPr bwMode="auto">
          <a:xfrm>
            <a:off x="0" y="21717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rgbClr val="333333"/>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7"/>
          <p:cNvSpPr>
            <a:spLocks noChangeArrowheads="1"/>
          </p:cNvSpPr>
          <p:nvPr/>
        </p:nvSpPr>
        <p:spPr bwMode="auto">
          <a:xfrm>
            <a:off x="0" y="38862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rgbClr val="333333"/>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3319519"/>
            <a:ext cx="9144000" cy="129266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 мамыр Қазақстан халықтар бірлігі күні, Достық мерекесі</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smtClean="0">
                <a:ln>
                  <a:noFill/>
                </a:ln>
                <a:effectLst/>
                <a:latin typeface="Times New Roman" pitchFamily="18" charset="0"/>
                <a:ea typeface="Calibri" pitchFamily="34" charset="0"/>
                <a:cs typeface="Times New Roman" pitchFamily="18" charset="0"/>
              </a:rPr>
              <a:t>Мақсаты: </a:t>
            </a:r>
            <a:r>
              <a:rPr kumimoji="0" lang="kk-KZ" b="0" i="0" u="none" strike="noStrike" cap="none" normalizeH="0" baseline="0" dirty="0" smtClean="0">
                <a:ln>
                  <a:noFill/>
                </a:ln>
                <a:effectLst/>
                <a:latin typeface="Times New Roman" pitchFamily="18" charset="0"/>
                <a:ea typeface="Calibri" pitchFamily="34" charset="0"/>
                <a:cs typeface="Times New Roman" pitchFamily="18" charset="0"/>
              </a:rPr>
              <a:t>Балаларға 1 – мамыр Қазақстан халықтар бірлігі күні мерекесі екенін жеткізу. Ынтымақтыққа, достыққа, өз Отанын сүюге, қорғауға, көп ұлтты халқымыздың тыныштығы мен бірлігін нығайтуға ат салысатын азамат болуға тәрбиелеу.</a:t>
            </a:r>
            <a:endParaRPr kumimoji="0" lang="kk-KZ" b="0" i="0" u="none" strike="noStrike" cap="none" normalizeH="0" baseline="0" dirty="0" smtClean="0">
              <a:ln>
                <a:noFill/>
              </a:ln>
              <a:effectLst/>
              <a:latin typeface="Times New Roman" pitchFamily="18" charset="0"/>
              <a:cs typeface="Times New Roman" pitchFamily="18"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8" name="Rectangle 6"/>
          <p:cNvSpPr>
            <a:spLocks noChangeArrowheads="1"/>
          </p:cNvSpPr>
          <p:nvPr/>
        </p:nvSpPr>
        <p:spPr bwMode="auto">
          <a:xfrm>
            <a:off x="0" y="2724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496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3080" name="Rectangle 8"/>
          <p:cNvSpPr>
            <a:spLocks noChangeArrowheads="1"/>
          </p:cNvSpPr>
          <p:nvPr/>
        </p:nvSpPr>
        <p:spPr bwMode="auto">
          <a:xfrm>
            <a:off x="0" y="9544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84" name="Rectangle 12"/>
          <p:cNvSpPr>
            <a:spLocks noChangeArrowheads="1"/>
          </p:cNvSpPr>
          <p:nvPr/>
        </p:nvSpPr>
        <p:spPr bwMode="auto">
          <a:xfrm>
            <a:off x="0" y="5400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rgbClr val="333333"/>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11266" name="AutoShape 2" descr="blob:https://web.whatsapp.com/0f4ce16f-4a13-4e89-962e-bb9006e3e1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blob:https://web.whatsapp.com/0f4ce16f-4a13-4e89-962e-bb9006e3e1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0" name="AutoShape 6" descr="blob:https://web.whatsapp.com/0f4ce16f-4a13-4e89-962e-bb9006e3e1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2" name="AutoShape 8" descr="blob:https://web.whatsapp.com/0f4ce16f-4a13-4e89-962e-bb9006e3e1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4" name="AutoShape 10" descr="blob:https://web.whatsapp.com/0f4ce16f-4a13-4e89-962e-bb9006e3e1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6" name="AutoShape 12" descr="blob:https://web.whatsapp.com/0f4ce16f-4a13-4e89-962e-bb9006e3e1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8" name="AutoShape 14" descr="blob:https://web.whatsapp.com/0f4ce16f-4a13-4e89-962e-bb9006e3e1e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 name="Рисунок 25" descr="C:\Users\Acer\Desktop\4112625d-93a1-4aa9-9ff6-5b8e45a5bae6.jpg"/>
          <p:cNvPicPr/>
          <p:nvPr/>
        </p:nvPicPr>
        <p:blipFill>
          <a:blip r:embed="rId2" cstate="print"/>
          <a:srcRect/>
          <a:stretch>
            <a:fillRect/>
          </a:stretch>
        </p:blipFill>
        <p:spPr bwMode="auto">
          <a:xfrm>
            <a:off x="285720" y="5000636"/>
            <a:ext cx="2071702" cy="1499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Рисунок 26" descr="C:\Users\Acer\Desktop\84d86bd0-1b2c-432e-8ee2-a701c49760ba.jpg"/>
          <p:cNvPicPr/>
          <p:nvPr/>
        </p:nvPicPr>
        <p:blipFill>
          <a:blip r:embed="rId3" cstate="print"/>
          <a:srcRect/>
          <a:stretch>
            <a:fillRect/>
          </a:stretch>
        </p:blipFill>
        <p:spPr bwMode="auto">
          <a:xfrm>
            <a:off x="6572264" y="5000636"/>
            <a:ext cx="2143140" cy="1547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Рисунок 27" descr="C:\Users\Acer\Desktop\f25e6b1f-3618-4197-bd12-be3451a067b6.jpg"/>
          <p:cNvPicPr/>
          <p:nvPr/>
        </p:nvPicPr>
        <p:blipFill>
          <a:blip r:embed="rId4" cstate="print"/>
          <a:srcRect/>
          <a:stretch>
            <a:fillRect/>
          </a:stretch>
        </p:blipFill>
        <p:spPr bwMode="auto">
          <a:xfrm>
            <a:off x="2571736" y="5000636"/>
            <a:ext cx="3357586" cy="1457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Рисунок 28" descr="C:\Users\Acer\Desktop\2a01e47b-ebf9-4d47-abba-b3510ffe9a76.jpg"/>
          <p:cNvPicPr/>
          <p:nvPr/>
        </p:nvPicPr>
        <p:blipFill>
          <a:blip r:embed="rId5" cstate="print"/>
          <a:srcRect/>
          <a:stretch>
            <a:fillRect/>
          </a:stretch>
        </p:blipFill>
        <p:spPr bwMode="auto">
          <a:xfrm>
            <a:off x="3357554" y="1643050"/>
            <a:ext cx="2642031" cy="1570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Рисунок 30" descr="C:\Users\Acer\Desktop\2b130cbb-fd9c-44c7-bd80-461abfd7217d.jpg"/>
          <p:cNvPicPr/>
          <p:nvPr/>
        </p:nvPicPr>
        <p:blipFill>
          <a:blip r:embed="rId6" cstate="print"/>
          <a:srcRect/>
          <a:stretch>
            <a:fillRect/>
          </a:stretch>
        </p:blipFill>
        <p:spPr bwMode="auto">
          <a:xfrm>
            <a:off x="571472" y="1357298"/>
            <a:ext cx="2571768"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Acer\Desktop\a0e878b5-cbc6-4baf-a4ca-46ae8c9ff6ed.jpg"/>
          <p:cNvPicPr>
            <a:picLocks noChangeAspect="1" noChangeArrowheads="1"/>
          </p:cNvPicPr>
          <p:nvPr/>
        </p:nvPicPr>
        <p:blipFill>
          <a:blip r:embed="rId7" cstate="print"/>
          <a:srcRect/>
          <a:stretch>
            <a:fillRect/>
          </a:stretch>
        </p:blipFill>
        <p:spPr bwMode="auto">
          <a:xfrm>
            <a:off x="6429388" y="1500174"/>
            <a:ext cx="2146060" cy="1843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38"/>
            <a:ext cx="8229600" cy="642942"/>
          </a:xfrm>
        </p:spPr>
        <p:txBody>
          <a:bodyPr>
            <a:normAutofit fontScale="90000"/>
          </a:bodyPr>
          <a:lstStyle/>
          <a:p>
            <a:r>
              <a:rPr lang="kk-KZ" sz="3100" b="1" dirty="0" smtClean="0">
                <a:latin typeface="Times New Roman" pitchFamily="18" charset="0"/>
                <a:cs typeface="Times New Roman" pitchFamily="18" charset="0"/>
              </a:rPr>
              <a:t/>
            </a:r>
            <a:br>
              <a:rPr lang="kk-KZ" sz="3100" b="1" dirty="0" smtClean="0">
                <a:latin typeface="Times New Roman" pitchFamily="18" charset="0"/>
                <a:cs typeface="Times New Roman" pitchFamily="18" charset="0"/>
              </a:rPr>
            </a:br>
            <a:r>
              <a:rPr lang="kk-KZ" sz="3100" b="1" dirty="0">
                <a:latin typeface="Times New Roman" pitchFamily="18" charset="0"/>
                <a:cs typeface="Times New Roman" pitchFamily="18" charset="0"/>
              </a:rPr>
              <a:t/>
            </a:r>
            <a:br>
              <a:rPr lang="kk-KZ" sz="3100" b="1" dirty="0">
                <a:latin typeface="Times New Roman" pitchFamily="18" charset="0"/>
                <a:cs typeface="Times New Roman" pitchFamily="18" charset="0"/>
              </a:rPr>
            </a:br>
            <a:r>
              <a:rPr lang="kk-KZ" sz="3100" b="1" dirty="0" smtClean="0">
                <a:latin typeface="Times New Roman" pitchFamily="18" charset="0"/>
                <a:cs typeface="Times New Roman" pitchFamily="18" charset="0"/>
              </a:rPr>
              <a:t/>
            </a:r>
            <a:br>
              <a:rPr lang="kk-KZ" sz="3100" b="1" dirty="0" smtClean="0">
                <a:latin typeface="Times New Roman" pitchFamily="18" charset="0"/>
                <a:cs typeface="Times New Roman" pitchFamily="18" charset="0"/>
              </a:rPr>
            </a:br>
            <a:r>
              <a:rPr lang="kk-KZ" sz="3100" b="1" dirty="0">
                <a:latin typeface="Times New Roman" pitchFamily="18" charset="0"/>
                <a:cs typeface="Times New Roman" pitchFamily="18" charset="0"/>
              </a:rPr>
              <a:t/>
            </a:r>
            <a:br>
              <a:rPr lang="kk-KZ" sz="3100" b="1" dirty="0">
                <a:latin typeface="Times New Roman" pitchFamily="18" charset="0"/>
                <a:cs typeface="Times New Roman" pitchFamily="18" charset="0"/>
              </a:rPr>
            </a:br>
            <a:r>
              <a:rPr lang="kk-KZ" sz="3100" b="1" dirty="0" smtClean="0">
                <a:latin typeface="Times New Roman" pitchFamily="18" charset="0"/>
                <a:cs typeface="Times New Roman" pitchFamily="18" charset="0"/>
              </a:rPr>
              <a:t/>
            </a:r>
            <a:br>
              <a:rPr lang="kk-KZ" sz="3100" b="1" dirty="0" smtClean="0">
                <a:latin typeface="Times New Roman" pitchFamily="18" charset="0"/>
                <a:cs typeface="Times New Roman" pitchFamily="18" charset="0"/>
              </a:rPr>
            </a:br>
            <a:r>
              <a:rPr lang="kk-KZ" sz="1800" b="1" dirty="0" smtClean="0">
                <a:solidFill>
                  <a:srgbClr val="FF0000"/>
                </a:solidFill>
                <a:latin typeface="Times New Roman" pitchFamily="18" charset="0"/>
                <a:cs typeface="Times New Roman" pitchFamily="18" charset="0"/>
              </a:rPr>
              <a:t>7 </a:t>
            </a:r>
            <a:r>
              <a:rPr lang="kk-KZ" sz="1800" b="1" dirty="0">
                <a:solidFill>
                  <a:srgbClr val="FF0000"/>
                </a:solidFill>
                <a:latin typeface="Times New Roman" pitchFamily="18" charset="0"/>
                <a:cs typeface="Times New Roman" pitchFamily="18" charset="0"/>
              </a:rPr>
              <a:t>мамыр - Отан қорғаушылар күні. Ұранды ердің - ұрпағы қайсар</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kk-KZ" sz="1800" b="1" dirty="0">
                <a:latin typeface="Times New Roman" pitchFamily="18" charset="0"/>
                <a:cs typeface="Times New Roman" pitchFamily="18" charset="0"/>
              </a:rPr>
              <a:t>Мақсаты: </a:t>
            </a:r>
            <a:r>
              <a:rPr lang="kk-KZ" sz="1800" dirty="0">
                <a:latin typeface="Times New Roman" pitchFamily="18" charset="0"/>
                <a:cs typeface="Times New Roman" pitchFamily="18" charset="0"/>
              </a:rPr>
              <a:t>Оқушыларға Ұлы Отанды сүюге, ерлік көрсеткен батырлардың бойындағы ержүректілік, отан сүйгіштік, ұлтжандылық қасиеттерін дәріптеу. Отанын, елін қорғай білуге тәрбиелеу.</a:t>
            </a:r>
            <a:r>
              <a:rPr lang="ru-RU" b="1" dirty="0"/>
              <a:t/>
            </a:r>
            <a:br>
              <a:rPr lang="ru-RU" b="1" dirty="0"/>
            </a:br>
            <a:endParaRPr lang="ru-RU" dirty="0"/>
          </a:p>
        </p:txBody>
      </p:sp>
      <p:sp>
        <p:nvSpPr>
          <p:cNvPr id="3" name="Содержимое 2"/>
          <p:cNvSpPr>
            <a:spLocks noGrp="1"/>
          </p:cNvSpPr>
          <p:nvPr>
            <p:ph idx="1"/>
          </p:nvPr>
        </p:nvSpPr>
        <p:spPr>
          <a:xfrm>
            <a:off x="285720" y="2857496"/>
            <a:ext cx="8401080" cy="1071570"/>
          </a:xfrm>
        </p:spPr>
        <p:txBody>
          <a:bodyPr>
            <a:normAutofit fontScale="32500" lnSpcReduction="20000"/>
          </a:bodyPr>
          <a:lstStyle/>
          <a:p>
            <a:r>
              <a:rPr lang="kk-KZ" b="1" dirty="0"/>
              <a:t> </a:t>
            </a:r>
            <a:endParaRPr lang="ru-RU" b="1" dirty="0"/>
          </a:p>
          <a:p>
            <a:pPr algn="ctr">
              <a:buNone/>
            </a:pPr>
            <a:r>
              <a:rPr lang="kk-KZ" sz="4300" b="1" dirty="0">
                <a:solidFill>
                  <a:srgbClr val="FF0000"/>
                </a:solidFill>
                <a:latin typeface="Times New Roman" pitchFamily="18" charset="0"/>
                <a:cs typeface="Times New Roman" pitchFamily="18" charset="0"/>
              </a:rPr>
              <a:t>9 мамыр - Жеңіс күні «Ешкім де, ештеңе де ұмытылмайды»</a:t>
            </a:r>
            <a:endParaRPr lang="ru-RU" sz="4300" b="1" dirty="0">
              <a:solidFill>
                <a:srgbClr val="FF0000"/>
              </a:solidFill>
              <a:latin typeface="Times New Roman" pitchFamily="18" charset="0"/>
              <a:cs typeface="Times New Roman" pitchFamily="18" charset="0"/>
            </a:endParaRPr>
          </a:p>
          <a:p>
            <a:pPr algn="ctr">
              <a:buNone/>
            </a:pPr>
            <a:r>
              <a:rPr lang="kk-KZ" sz="4300" b="1" dirty="0">
                <a:latin typeface="Times New Roman" pitchFamily="18" charset="0"/>
                <a:cs typeface="Times New Roman" pitchFamily="18" charset="0"/>
              </a:rPr>
              <a:t>Мақсаты:</a:t>
            </a:r>
            <a:r>
              <a:rPr lang="kk-KZ" sz="4300" dirty="0">
                <a:latin typeface="Times New Roman" pitchFamily="18" charset="0"/>
                <a:cs typeface="Times New Roman" pitchFamily="18" charset="0"/>
              </a:rPr>
              <a:t> Балаларға адамгершілікке, отанын сүюге, оны қорғауға баулу. Отанға деген сүйіспеншілігін арттыру. Оларға патриоттық тәрбие беру. Балаларды Ұлы Отан соғысымен, қазақстандықтардың ерлік істерімен таныстырып, ой - өрісін дамыту.</a:t>
            </a:r>
            <a:endParaRPr lang="ru-RU" sz="4300" dirty="0">
              <a:latin typeface="Times New Roman" pitchFamily="18" charset="0"/>
              <a:cs typeface="Times New Roman" pitchFamily="18" charset="0"/>
            </a:endParaRPr>
          </a:p>
        </p:txBody>
      </p:sp>
      <p:pic>
        <p:nvPicPr>
          <p:cNvPr id="44034" name="Picture 2" descr="7 маяя"/>
          <p:cNvPicPr>
            <a:picLocks noChangeAspect="1" noChangeArrowheads="1"/>
          </p:cNvPicPr>
          <p:nvPr/>
        </p:nvPicPr>
        <p:blipFill>
          <a:blip r:embed="rId2" cstate="print"/>
          <a:srcRect/>
          <a:stretch>
            <a:fillRect/>
          </a:stretch>
        </p:blipFill>
        <p:spPr bwMode="auto">
          <a:xfrm>
            <a:off x="857224" y="1500174"/>
            <a:ext cx="3190877" cy="1314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035" name="Picture 3" descr="7 маяяя"/>
          <p:cNvPicPr>
            <a:picLocks noChangeAspect="1" noChangeArrowheads="1"/>
          </p:cNvPicPr>
          <p:nvPr/>
        </p:nvPicPr>
        <p:blipFill>
          <a:blip r:embed="rId3" cstate="print"/>
          <a:srcRect/>
          <a:stretch>
            <a:fillRect/>
          </a:stretch>
        </p:blipFill>
        <p:spPr bwMode="auto">
          <a:xfrm>
            <a:off x="4714876" y="1428736"/>
            <a:ext cx="3214710" cy="1285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0" y="0"/>
            <a:ext cx="9144000" cy="369332"/>
          </a:xfrm>
          <a:prstGeom prst="rect">
            <a:avLst/>
          </a:prstGeom>
        </p:spPr>
        <p:txBody>
          <a:bodyPr wrap="square">
            <a:spAutoFit/>
          </a:bodyPr>
          <a:lstStyle/>
          <a:p>
            <a:pPr>
              <a:buNone/>
            </a:pPr>
            <a:r>
              <a:rPr lang="kk-KZ"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5" name="Rectangle 7"/>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3390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510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0" y="6886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857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Рисунок 15" descr="C:\Users\Acer\Desktop\0d7ffe2e-4620-4387-a0dd-8d022c7bff07.jpg"/>
          <p:cNvPicPr/>
          <p:nvPr/>
        </p:nvPicPr>
        <p:blipFill>
          <a:blip r:embed="rId4"/>
          <a:srcRect/>
          <a:stretch>
            <a:fillRect/>
          </a:stretch>
        </p:blipFill>
        <p:spPr bwMode="auto">
          <a:xfrm>
            <a:off x="500034" y="4000504"/>
            <a:ext cx="3929090" cy="2500330"/>
          </a:xfrm>
          <a:prstGeom prst="rect">
            <a:avLst/>
          </a:prstGeom>
          <a:noFill/>
          <a:ln w="9525">
            <a:noFill/>
            <a:miter lim="800000"/>
            <a:headEnd/>
            <a:tailEnd/>
          </a:ln>
        </p:spPr>
      </p:pic>
      <p:pic>
        <p:nvPicPr>
          <p:cNvPr id="17" name="Рисунок 16" descr="C:\Users\Acer\Desktop\c7e1d066-29de-4876-a226-1b147e68082e.jpg"/>
          <p:cNvPicPr/>
          <p:nvPr/>
        </p:nvPicPr>
        <p:blipFill>
          <a:blip r:embed="rId5"/>
          <a:srcRect/>
          <a:stretch>
            <a:fillRect/>
          </a:stretch>
        </p:blipFill>
        <p:spPr bwMode="auto">
          <a:xfrm>
            <a:off x="4500562" y="4000504"/>
            <a:ext cx="3500462" cy="257176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3971924" cy="714380"/>
          </a:xfrm>
        </p:spPr>
        <p:txBody>
          <a:bodyPr>
            <a:normAutofit/>
          </a:bodyPr>
          <a:lstStyle/>
          <a:p>
            <a:r>
              <a:rPr lang="kk-KZ" sz="3200" b="1" dirty="0" smtClean="0">
                <a:solidFill>
                  <a:srgbClr val="C00000"/>
                </a:solidFill>
                <a:latin typeface="Times New Roman" pitchFamily="18" charset="0"/>
                <a:cs typeface="Times New Roman" pitchFamily="18" charset="0"/>
              </a:rPr>
              <a:t>Әліппемен қоштасу</a:t>
            </a:r>
            <a:endParaRPr lang="ru-RU" sz="32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643438" y="214291"/>
            <a:ext cx="4043362" cy="928694"/>
          </a:xfrm>
        </p:spPr>
        <p:txBody>
          <a:bodyPr>
            <a:normAutofit fontScale="92500" lnSpcReduction="10000"/>
          </a:bodyPr>
          <a:lstStyle/>
          <a:p>
            <a:pPr algn="ctr">
              <a:buNone/>
            </a:pPr>
            <a:r>
              <a:rPr lang="kk-KZ" dirty="0" smtClean="0">
                <a:solidFill>
                  <a:srgbClr val="C00000"/>
                </a:solidFill>
                <a:latin typeface="Times New Roman" pitchFamily="18" charset="0"/>
                <a:cs typeface="Times New Roman" pitchFamily="18" charset="0"/>
              </a:rPr>
              <a:t>     </a:t>
            </a:r>
            <a:r>
              <a:rPr lang="kk-KZ" b="1" dirty="0" smtClean="0">
                <a:solidFill>
                  <a:srgbClr val="FF0000"/>
                </a:solidFill>
                <a:latin typeface="Times New Roman" pitchFamily="18" charset="0"/>
                <a:cs typeface="Times New Roman" pitchFamily="18" charset="0"/>
              </a:rPr>
              <a:t>Бастауыш сыныппен қоштасу</a:t>
            </a:r>
            <a:endParaRPr lang="ru-RU" b="1" dirty="0">
              <a:solidFill>
                <a:srgbClr val="FF0000"/>
              </a:solidFill>
              <a:latin typeface="Times New Roman" pitchFamily="18" charset="0"/>
              <a:cs typeface="Times New Roman" pitchFamily="18" charset="0"/>
            </a:endParaRPr>
          </a:p>
        </p:txBody>
      </p:sp>
      <p:pic>
        <p:nvPicPr>
          <p:cNvPr id="7" name="Рисунок 6" descr="C:\Users\Acer\Desktop\наши танцы\WhatsApp Image 2024-05-22 at 09.24.46.jpeg"/>
          <p:cNvPicPr/>
          <p:nvPr/>
        </p:nvPicPr>
        <p:blipFill>
          <a:blip r:embed="rId3" cstate="print"/>
          <a:srcRect/>
          <a:stretch>
            <a:fillRect/>
          </a:stretch>
        </p:blipFill>
        <p:spPr bwMode="auto">
          <a:xfrm>
            <a:off x="5715008" y="1214422"/>
            <a:ext cx="2286016" cy="1571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C:\Users\Acer\Desktop\8d7980e4-a185-4bff-ba59-637feb1ff0e2.jpg"/>
          <p:cNvPicPr/>
          <p:nvPr/>
        </p:nvPicPr>
        <p:blipFill>
          <a:blip r:embed="rId4"/>
          <a:srcRect t="31987" b="41699"/>
          <a:stretch>
            <a:fillRect/>
          </a:stretch>
        </p:blipFill>
        <p:spPr bwMode="auto">
          <a:xfrm>
            <a:off x="6143636" y="4714884"/>
            <a:ext cx="2143108" cy="142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C:\Users\Acer\Desktop\8ef1da28-2fa0-4dce-9fce-210c5922de1a.jpg"/>
          <p:cNvPicPr/>
          <p:nvPr/>
        </p:nvPicPr>
        <p:blipFill>
          <a:blip r:embed="rId5" cstate="print"/>
          <a:srcRect/>
          <a:stretch>
            <a:fillRect/>
          </a:stretch>
        </p:blipFill>
        <p:spPr bwMode="auto">
          <a:xfrm>
            <a:off x="5143504" y="2857496"/>
            <a:ext cx="1571636" cy="1571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Рисунок 12" descr="C:\Users\Acer\Desktop\331b53c2-6d52-4962-ac18-f2ae5411436e.jpg"/>
          <p:cNvPicPr/>
          <p:nvPr/>
        </p:nvPicPr>
        <p:blipFill>
          <a:blip r:embed="rId6" cstate="print"/>
          <a:srcRect/>
          <a:stretch>
            <a:fillRect/>
          </a:stretch>
        </p:blipFill>
        <p:spPr bwMode="auto">
          <a:xfrm>
            <a:off x="6929454" y="2857496"/>
            <a:ext cx="1857356" cy="1587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descr="C:\Users\Acer\Desktop\65e825a8-c8ff-42e5-a1d8-68541165b920.jpg"/>
          <p:cNvPicPr/>
          <p:nvPr/>
        </p:nvPicPr>
        <p:blipFill>
          <a:blip r:embed="rId7" cstate="print"/>
          <a:srcRect/>
          <a:stretch>
            <a:fillRect/>
          </a:stretch>
        </p:blipFill>
        <p:spPr bwMode="auto">
          <a:xfrm>
            <a:off x="1142976" y="2571744"/>
            <a:ext cx="3071834"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descr="C:\Users\Acer\Desktop\4188c91f-41cb-46a2-abca-1c58e1233b46.jpg"/>
          <p:cNvPicPr/>
          <p:nvPr/>
        </p:nvPicPr>
        <p:blipFill>
          <a:blip r:embed="rId8" cstate="print"/>
          <a:srcRect/>
          <a:stretch>
            <a:fillRect/>
          </a:stretch>
        </p:blipFill>
        <p:spPr bwMode="auto">
          <a:xfrm>
            <a:off x="2000232" y="4786322"/>
            <a:ext cx="2975358" cy="1639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Рисунок 15" descr="C:\Users\Acer\Desktop\2143f054-8604-4a39-a7b0-8e7a6ce88ed4.jpg"/>
          <p:cNvPicPr/>
          <p:nvPr/>
        </p:nvPicPr>
        <p:blipFill>
          <a:blip r:embed="rId9" cstate="print"/>
          <a:srcRect/>
          <a:stretch>
            <a:fillRect/>
          </a:stretch>
        </p:blipFill>
        <p:spPr bwMode="auto">
          <a:xfrm>
            <a:off x="571472" y="1142984"/>
            <a:ext cx="2571768" cy="1357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571504"/>
          </a:xfrm>
        </p:spPr>
        <p:txBody>
          <a:bodyPr>
            <a:normAutofit fontScale="90000"/>
          </a:bodyPr>
          <a:lstStyle/>
          <a:p>
            <a:pPr lvl="0"/>
            <a:r>
              <a:rPr lang="kk-KZ" sz="3100" b="1" dirty="0" smtClean="0">
                <a:solidFill>
                  <a:srgbClr val="FF0000"/>
                </a:solidFill>
                <a:latin typeface="Times New Roman" pitchFamily="18" charset="0"/>
                <a:ea typeface="Times New Roman" pitchFamily="18" charset="0"/>
                <a:cs typeface="Times New Roman" pitchFamily="18" charset="0"/>
              </a:rPr>
              <a:t>25 мамыр</a:t>
            </a:r>
            <a:r>
              <a:rPr kumimoji="0" lang="kk-KZ" sz="31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Сыңғырла, соңғы қоңырау!</a:t>
            </a:r>
            <a:r>
              <a:rPr kumimoji="0" lang="ru-RU" sz="6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r>
            <a:br>
              <a:rPr kumimoji="0" lang="ru-RU" sz="6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endParaRPr lang="ru-RU" dirty="0">
              <a:solidFill>
                <a:srgbClr val="FF0000"/>
              </a:solidFill>
            </a:endParaRPr>
          </a:p>
        </p:txBody>
      </p:sp>
      <p:sp>
        <p:nvSpPr>
          <p:cNvPr id="45064" name="Rectangle 8"/>
          <p:cNvSpPr>
            <a:spLocks noChangeArrowheads="1"/>
          </p:cNvSpPr>
          <p:nvPr/>
        </p:nvSpPr>
        <p:spPr bwMode="auto">
          <a:xfrm>
            <a:off x="0" y="0"/>
            <a:ext cx="631904" cy="26161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5" name="Rectangle 9"/>
          <p:cNvSpPr>
            <a:spLocks noChangeArrowheads="1"/>
          </p:cNvSpPr>
          <p:nvPr/>
        </p:nvSpPr>
        <p:spPr bwMode="auto">
          <a:xfrm>
            <a:off x="0" y="2524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5066" name="Rectangle 10"/>
          <p:cNvSpPr>
            <a:spLocks noChangeArrowheads="1"/>
          </p:cNvSpPr>
          <p:nvPr/>
        </p:nvSpPr>
        <p:spPr bwMode="auto">
          <a:xfrm>
            <a:off x="0" y="6667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5067" name="Rectangle 11"/>
          <p:cNvSpPr>
            <a:spLocks noChangeArrowheads="1"/>
          </p:cNvSpPr>
          <p:nvPr/>
        </p:nvSpPr>
        <p:spPr bwMode="auto">
          <a:xfrm>
            <a:off x="0" y="1445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218" name="AutoShape 2" descr="blob:https://web.whatsapp.com/0ac57bdf-2486-42fd-85c6-20b2fd09680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C:\Users\Acer\Desktop\a636b601-5e15-4331-ac2a-da6384f9b807.jpg"/>
          <p:cNvPicPr/>
          <p:nvPr/>
        </p:nvPicPr>
        <p:blipFill>
          <a:blip r:embed="rId2" cstate="print"/>
          <a:srcRect/>
          <a:stretch>
            <a:fillRect/>
          </a:stretch>
        </p:blipFill>
        <p:spPr bwMode="auto">
          <a:xfrm>
            <a:off x="2714612" y="3571876"/>
            <a:ext cx="3643338" cy="2428892"/>
          </a:xfrm>
          <a:prstGeom prst="rect">
            <a:avLst/>
          </a:prstGeom>
          <a:noFill/>
          <a:ln w="9525">
            <a:noFill/>
            <a:miter lim="800000"/>
            <a:headEnd/>
            <a:tailEnd/>
          </a:ln>
        </p:spPr>
      </p:pic>
      <p:pic>
        <p:nvPicPr>
          <p:cNvPr id="10" name="Рисунок 9" descr="C:\Users\Acer\Desktop\84d994b9-3023-4137-82ba-902fecfb77ce.jpg"/>
          <p:cNvPicPr/>
          <p:nvPr/>
        </p:nvPicPr>
        <p:blipFill>
          <a:blip r:embed="rId3" cstate="print"/>
          <a:srcRect/>
          <a:stretch>
            <a:fillRect/>
          </a:stretch>
        </p:blipFill>
        <p:spPr bwMode="auto">
          <a:xfrm>
            <a:off x="285720" y="928671"/>
            <a:ext cx="3286148" cy="2500330"/>
          </a:xfrm>
          <a:prstGeom prst="rect">
            <a:avLst/>
          </a:prstGeom>
          <a:noFill/>
          <a:ln w="9525">
            <a:noFill/>
            <a:miter lim="800000"/>
            <a:headEnd/>
            <a:tailEnd/>
          </a:ln>
        </p:spPr>
      </p:pic>
      <p:pic>
        <p:nvPicPr>
          <p:cNvPr id="11" name="Рисунок 10" descr="C:\Users\Acer\Desktop\707632aa-d8ce-4337-bba4-69cf19c1d351.jpg"/>
          <p:cNvPicPr/>
          <p:nvPr/>
        </p:nvPicPr>
        <p:blipFill>
          <a:blip r:embed="rId4"/>
          <a:srcRect/>
          <a:stretch>
            <a:fillRect/>
          </a:stretch>
        </p:blipFill>
        <p:spPr bwMode="auto">
          <a:xfrm>
            <a:off x="5214942" y="928670"/>
            <a:ext cx="3286148" cy="24288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700" b="1" dirty="0">
                <a:latin typeface="Times New Roman" pitchFamily="18" charset="0"/>
                <a:cs typeface="Times New Roman" pitchFamily="18" charset="0"/>
              </a:rPr>
              <a:t>Бастауыш сыныптарының </a:t>
            </a:r>
            <a:r>
              <a:rPr lang="kk-KZ" sz="2700" b="1" dirty="0" smtClean="0">
                <a:latin typeface="Times New Roman" pitchFamily="18" charset="0"/>
                <a:cs typeface="Times New Roman" pitchFamily="18" charset="0"/>
              </a:rPr>
              <a:t>2 жылдық </a:t>
            </a:r>
            <a:r>
              <a:rPr lang="kk-KZ" sz="2700" b="1" dirty="0">
                <a:latin typeface="Times New Roman" pitchFamily="18" charset="0"/>
                <a:cs typeface="Times New Roman" pitchFamily="18" charset="0"/>
              </a:rPr>
              <a:t>білім сапасының мониторингісі</a:t>
            </a:r>
            <a:r>
              <a:rPr lang="ru-RU" dirty="0"/>
              <a:t/>
            </a:r>
            <a:br>
              <a:rPr lang="ru-RU" dirty="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529810291"/>
              </p:ext>
            </p:extLst>
          </p:nvPr>
        </p:nvGraphicFramePr>
        <p:xfrm>
          <a:off x="285721" y="1540065"/>
          <a:ext cx="8286806" cy="3423084"/>
        </p:xfrm>
        <a:graphic>
          <a:graphicData uri="http://schemas.openxmlformats.org/drawingml/2006/table">
            <a:tbl>
              <a:tblPr/>
              <a:tblGrid>
                <a:gridCol w="1682765">
                  <a:extLst>
                    <a:ext uri="{9D8B030D-6E8A-4147-A177-3AD203B41FA5}">
                      <a16:colId xmlns:a16="http://schemas.microsoft.com/office/drawing/2014/main" val="20000"/>
                    </a:ext>
                  </a:extLst>
                </a:gridCol>
                <a:gridCol w="809628">
                  <a:extLst>
                    <a:ext uri="{9D8B030D-6E8A-4147-A177-3AD203B41FA5}">
                      <a16:colId xmlns:a16="http://schemas.microsoft.com/office/drawing/2014/main" val="20001"/>
                    </a:ext>
                  </a:extLst>
                </a:gridCol>
                <a:gridCol w="1235427">
                  <a:extLst>
                    <a:ext uri="{9D8B030D-6E8A-4147-A177-3AD203B41FA5}">
                      <a16:colId xmlns:a16="http://schemas.microsoft.com/office/drawing/2014/main" val="20002"/>
                    </a:ext>
                  </a:extLst>
                </a:gridCol>
                <a:gridCol w="1017833">
                  <a:extLst>
                    <a:ext uri="{9D8B030D-6E8A-4147-A177-3AD203B41FA5}">
                      <a16:colId xmlns:a16="http://schemas.microsoft.com/office/drawing/2014/main" val="20003"/>
                    </a:ext>
                  </a:extLst>
                </a:gridCol>
                <a:gridCol w="1095702">
                  <a:extLst>
                    <a:ext uri="{9D8B030D-6E8A-4147-A177-3AD203B41FA5}">
                      <a16:colId xmlns:a16="http://schemas.microsoft.com/office/drawing/2014/main" val="20004"/>
                    </a:ext>
                  </a:extLst>
                </a:gridCol>
                <a:gridCol w="1096255">
                  <a:extLst>
                    <a:ext uri="{9D8B030D-6E8A-4147-A177-3AD203B41FA5}">
                      <a16:colId xmlns:a16="http://schemas.microsoft.com/office/drawing/2014/main" val="20005"/>
                    </a:ext>
                  </a:extLst>
                </a:gridCol>
                <a:gridCol w="1349196">
                  <a:extLst>
                    <a:ext uri="{9D8B030D-6E8A-4147-A177-3AD203B41FA5}">
                      <a16:colId xmlns:a16="http://schemas.microsoft.com/office/drawing/2014/main" val="20006"/>
                    </a:ext>
                  </a:extLst>
                </a:gridCol>
              </a:tblGrid>
              <a:tr h="0">
                <a:tc>
                  <a:txBody>
                    <a:bodyPr/>
                    <a:lstStyle/>
                    <a:p>
                      <a:pPr algn="ctr">
                        <a:lnSpc>
                          <a:spcPct val="115000"/>
                        </a:lnSpc>
                        <a:spcAft>
                          <a:spcPts val="1000"/>
                        </a:spcAft>
                      </a:pPr>
                      <a:r>
                        <a:rPr lang="kk-KZ" sz="900" b="1" dirty="0">
                          <a:solidFill>
                            <a:schemeClr val="tx1"/>
                          </a:solidFill>
                          <a:latin typeface="Times New Roman" pitchFamily="18" charset="0"/>
                          <a:ea typeface="Calibri"/>
                          <a:cs typeface="Times New Roman" pitchFamily="18" charset="0"/>
                        </a:rPr>
                        <a:t> </a:t>
                      </a:r>
                      <a:endParaRPr lang="ru-RU" sz="900" dirty="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900" b="1" dirty="0" smtClean="0">
                          <a:solidFill>
                            <a:schemeClr val="tx1"/>
                          </a:solidFill>
                          <a:latin typeface="Times New Roman" pitchFamily="18" charset="0"/>
                          <a:ea typeface="Calibri"/>
                          <a:cs typeface="Times New Roman" pitchFamily="18" charset="0"/>
                        </a:rPr>
                        <a:t>202</a:t>
                      </a:r>
                      <a:r>
                        <a:rPr lang="ru-RU" sz="900" b="1" dirty="0" smtClean="0">
                          <a:solidFill>
                            <a:schemeClr val="tx1"/>
                          </a:solidFill>
                          <a:latin typeface="Times New Roman" pitchFamily="18" charset="0"/>
                          <a:ea typeface="Calibri"/>
                          <a:cs typeface="Times New Roman" pitchFamily="18" charset="0"/>
                        </a:rPr>
                        <a:t>2-2023</a:t>
                      </a:r>
                      <a:endParaRPr lang="ru-RU" sz="900" dirty="0" smtClean="0">
                        <a:solidFill>
                          <a:schemeClr val="tx1"/>
                        </a:solidFill>
                        <a:latin typeface="Times New Roman" pitchFamily="18" charset="0"/>
                        <a:ea typeface="Calibri"/>
                        <a:cs typeface="Times New Roman" pitchFamily="18" charset="0"/>
                      </a:endParaRPr>
                    </a:p>
                    <a:p>
                      <a:pPr algn="ctr">
                        <a:lnSpc>
                          <a:spcPct val="115000"/>
                        </a:lnSpc>
                        <a:spcAft>
                          <a:spcPts val="1000"/>
                        </a:spcAft>
                      </a:pPr>
                      <a:endParaRPr lang="ru-RU" sz="900" dirty="0">
                        <a:solidFill>
                          <a:schemeClr val="tx1"/>
                        </a:solidFill>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kk-KZ" sz="900" dirty="0" smtClean="0">
                          <a:solidFill>
                            <a:schemeClr val="tx1"/>
                          </a:solidFill>
                          <a:latin typeface="Times New Roman" pitchFamily="18" charset="0"/>
                          <a:ea typeface="Calibri"/>
                          <a:cs typeface="Times New Roman" pitchFamily="18" charset="0"/>
                        </a:rPr>
                        <a:t>2023-2024</a:t>
                      </a:r>
                      <a:endParaRPr lang="ru-RU" sz="900" dirty="0">
                        <a:solidFill>
                          <a:schemeClr val="tx1"/>
                        </a:solidFill>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900" dirty="0" err="1" smtClean="0">
                          <a:solidFill>
                            <a:schemeClr val="tx1"/>
                          </a:solidFill>
                          <a:latin typeface="Times New Roman" pitchFamily="18" charset="0"/>
                          <a:ea typeface="Calibri"/>
                          <a:cs typeface="Times New Roman" pitchFamily="18" charset="0"/>
                        </a:rPr>
                        <a:t>Салыстырмалар</a:t>
                      </a:r>
                      <a:r>
                        <a:rPr lang="ru-RU" sz="900" dirty="0" smtClean="0">
                          <a:solidFill>
                            <a:schemeClr val="tx1"/>
                          </a:solidFill>
                          <a:latin typeface="Times New Roman" pitchFamily="18" charset="0"/>
                          <a:ea typeface="Calibri"/>
                          <a:cs typeface="Times New Roman" pitchFamily="18" charset="0"/>
                        </a:rPr>
                        <a:t> т</a:t>
                      </a:r>
                      <a:r>
                        <a:rPr lang="kk-KZ" sz="900" dirty="0" smtClean="0">
                          <a:solidFill>
                            <a:schemeClr val="tx1"/>
                          </a:solidFill>
                          <a:latin typeface="Times New Roman" pitchFamily="18" charset="0"/>
                          <a:ea typeface="Calibri"/>
                          <a:cs typeface="Times New Roman" pitchFamily="18" charset="0"/>
                        </a:rPr>
                        <a:t>ұрде</a:t>
                      </a:r>
                      <a:endParaRPr lang="ru-RU" sz="900" dirty="0">
                        <a:solidFill>
                          <a:schemeClr val="tx1"/>
                        </a:solidFill>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354474">
                <a:tc>
                  <a:txBody>
                    <a:bodyPr/>
                    <a:lstStyle/>
                    <a:p>
                      <a:pPr algn="ctr">
                        <a:lnSpc>
                          <a:spcPct val="115000"/>
                        </a:lnSpc>
                        <a:spcAft>
                          <a:spcPts val="1000"/>
                        </a:spcAft>
                      </a:pPr>
                      <a:r>
                        <a:rPr lang="kk-KZ" sz="900" b="1" dirty="0">
                          <a:solidFill>
                            <a:schemeClr val="tx1"/>
                          </a:solidFill>
                          <a:latin typeface="Times New Roman" pitchFamily="18" charset="0"/>
                          <a:ea typeface="Calibri"/>
                          <a:cs typeface="Times New Roman" pitchFamily="18" charset="0"/>
                        </a:rPr>
                        <a:t>Сынып</a:t>
                      </a:r>
                      <a:endParaRPr lang="ru-RU" sz="900" dirty="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900" dirty="0">
                          <a:solidFill>
                            <a:schemeClr val="tx1"/>
                          </a:solidFill>
                          <a:latin typeface="Times New Roman" pitchFamily="18" charset="0"/>
                          <a:ea typeface="Calibri"/>
                          <a:cs typeface="Times New Roman" pitchFamily="18" charset="0"/>
                        </a:rPr>
                        <a:t>Қазақ</a:t>
                      </a:r>
                      <a:endParaRPr lang="ru-RU" sz="900" dirty="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900" dirty="0">
                          <a:solidFill>
                            <a:schemeClr val="tx1"/>
                          </a:solidFill>
                          <a:latin typeface="Times New Roman" pitchFamily="18" charset="0"/>
                          <a:ea typeface="Calibri"/>
                          <a:cs typeface="Times New Roman" pitchFamily="18" charset="0"/>
                        </a:rPr>
                        <a:t>Орыс </a:t>
                      </a:r>
                      <a:endParaRPr lang="ru-RU" sz="900" dirty="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900">
                          <a:solidFill>
                            <a:schemeClr val="tx1"/>
                          </a:solidFill>
                          <a:latin typeface="Times New Roman" pitchFamily="18" charset="0"/>
                          <a:ea typeface="Calibri"/>
                          <a:cs typeface="Times New Roman" pitchFamily="18" charset="0"/>
                        </a:rPr>
                        <a:t>Қазақ </a:t>
                      </a:r>
                      <a:endParaRPr lang="ru-RU" sz="900">
                        <a:solidFill>
                          <a:schemeClr val="tx1"/>
                        </a:solidFill>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900" dirty="0">
                          <a:solidFill>
                            <a:schemeClr val="tx1"/>
                          </a:solidFill>
                          <a:latin typeface="Times New Roman" pitchFamily="18" charset="0"/>
                          <a:ea typeface="Calibri"/>
                          <a:cs typeface="Times New Roman" pitchFamily="18" charset="0"/>
                        </a:rPr>
                        <a:t>Орыс </a:t>
                      </a:r>
                      <a:endParaRPr lang="ru-RU" sz="900" dirty="0">
                        <a:solidFill>
                          <a:schemeClr val="tx1"/>
                        </a:solidFill>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900" dirty="0">
                          <a:solidFill>
                            <a:schemeClr val="tx1"/>
                          </a:solidFill>
                          <a:latin typeface="Times New Roman" pitchFamily="18" charset="0"/>
                          <a:ea typeface="Calibri"/>
                          <a:cs typeface="Times New Roman" pitchFamily="18" charset="0"/>
                        </a:rPr>
                        <a:t>Қазақ </a:t>
                      </a:r>
                      <a:endParaRPr lang="ru-RU" sz="900" dirty="0">
                        <a:solidFill>
                          <a:schemeClr val="tx1"/>
                        </a:solidFill>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900" dirty="0">
                          <a:solidFill>
                            <a:schemeClr val="tx1"/>
                          </a:solidFill>
                          <a:latin typeface="Times New Roman" pitchFamily="18" charset="0"/>
                          <a:ea typeface="Calibri"/>
                          <a:cs typeface="Times New Roman" pitchFamily="18" charset="0"/>
                        </a:rPr>
                        <a:t>Орыс </a:t>
                      </a:r>
                      <a:endParaRPr lang="ru-RU" sz="900" dirty="0">
                        <a:solidFill>
                          <a:schemeClr val="tx1"/>
                        </a:solidFill>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1789">
                <a:tc>
                  <a:txBody>
                    <a:bodyPr/>
                    <a:lstStyle/>
                    <a:p>
                      <a:pPr algn="ctr">
                        <a:lnSpc>
                          <a:spcPct val="115000"/>
                        </a:lnSpc>
                        <a:spcAft>
                          <a:spcPts val="1000"/>
                        </a:spcAft>
                      </a:pPr>
                      <a:r>
                        <a:rPr lang="kk-KZ" sz="1400" b="1" dirty="0">
                          <a:solidFill>
                            <a:schemeClr val="tx1"/>
                          </a:solidFill>
                          <a:latin typeface="Times New Roman" pitchFamily="18" charset="0"/>
                          <a:ea typeface="Calibri"/>
                          <a:cs typeface="Times New Roman" pitchFamily="18" charset="0"/>
                        </a:rPr>
                        <a:t>Қазақ тілі</a:t>
                      </a:r>
                      <a:endParaRPr lang="ru-RU" sz="1400" dirty="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66,6</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66,6</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85,71</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72,73</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chemeClr val="tx1"/>
                          </a:solidFill>
                          <a:latin typeface="Times New Roman" pitchFamily="18" charset="0"/>
                          <a:ea typeface="Times New Roman"/>
                          <a:cs typeface="Times New Roman" pitchFamily="18" charset="0"/>
                        </a:rPr>
                        <a:t>көтерілді</a:t>
                      </a: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400" dirty="0" smtClean="0">
                          <a:solidFill>
                            <a:schemeClr val="tx1"/>
                          </a:solidFill>
                          <a:latin typeface="Times New Roman" pitchFamily="18" charset="0"/>
                          <a:ea typeface="Times New Roman"/>
                          <a:cs typeface="Times New Roman" pitchFamily="18" charset="0"/>
                        </a:rPr>
                        <a:t>көтерілді</a:t>
                      </a:r>
                      <a:endParaRPr lang="ru-RU" sz="1400" dirty="0" smtClean="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5679">
                <a:tc>
                  <a:txBody>
                    <a:bodyPr/>
                    <a:lstStyle/>
                    <a:p>
                      <a:pPr algn="ctr">
                        <a:lnSpc>
                          <a:spcPct val="115000"/>
                        </a:lnSpc>
                        <a:spcAft>
                          <a:spcPts val="1000"/>
                        </a:spcAft>
                      </a:pPr>
                      <a:r>
                        <a:rPr lang="kk-KZ" sz="1400" b="1" dirty="0">
                          <a:solidFill>
                            <a:schemeClr val="tx1"/>
                          </a:solidFill>
                          <a:latin typeface="Times New Roman" pitchFamily="18" charset="0"/>
                          <a:ea typeface="Calibri"/>
                          <a:cs typeface="Times New Roman" pitchFamily="18" charset="0"/>
                        </a:rPr>
                        <a:t>Әдебиеттік оқу</a:t>
                      </a:r>
                      <a:endParaRPr lang="ru-RU" sz="1400" dirty="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72,7</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66,6</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71,43</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63,64</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chemeClr val="tx1"/>
                          </a:solidFill>
                          <a:latin typeface="Times New Roman" pitchFamily="18" charset="0"/>
                          <a:ea typeface="Times New Roman"/>
                          <a:cs typeface="Times New Roman" pitchFamily="18" charset="0"/>
                        </a:rPr>
                        <a:t>төмендеді</a:t>
                      </a: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400" dirty="0" smtClean="0">
                          <a:solidFill>
                            <a:schemeClr val="tx1"/>
                          </a:solidFill>
                          <a:latin typeface="Times New Roman" pitchFamily="18" charset="0"/>
                          <a:ea typeface="Times New Roman"/>
                          <a:cs typeface="Times New Roman" pitchFamily="18" charset="0"/>
                        </a:rPr>
                        <a:t>төмендеді</a:t>
                      </a:r>
                      <a:endParaRPr lang="ru-RU" sz="1400" dirty="0" smtClean="0">
                        <a:solidFill>
                          <a:schemeClr val="tx1"/>
                        </a:solidFill>
                        <a:latin typeface="Times New Roman" pitchFamily="18" charset="0"/>
                        <a:ea typeface="Calibri"/>
                        <a:cs typeface="Times New Roman" pitchFamily="18" charset="0"/>
                      </a:endParaRPr>
                    </a:p>
                    <a:p>
                      <a:pPr algn="ctr">
                        <a:lnSpc>
                          <a:spcPct val="115000"/>
                        </a:lnSpc>
                        <a:spcAft>
                          <a:spcPts val="0"/>
                        </a:spcAft>
                      </a:pP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4474">
                <a:tc>
                  <a:txBody>
                    <a:bodyPr/>
                    <a:lstStyle/>
                    <a:p>
                      <a:pPr algn="ctr">
                        <a:lnSpc>
                          <a:spcPct val="115000"/>
                        </a:lnSpc>
                        <a:spcAft>
                          <a:spcPts val="1000"/>
                        </a:spcAft>
                      </a:pPr>
                      <a:r>
                        <a:rPr lang="kk-KZ" sz="1400" b="1">
                          <a:solidFill>
                            <a:schemeClr val="tx1"/>
                          </a:solidFill>
                          <a:latin typeface="Times New Roman" pitchFamily="18" charset="0"/>
                          <a:ea typeface="Calibri"/>
                          <a:cs typeface="Times New Roman" pitchFamily="18" charset="0"/>
                        </a:rPr>
                        <a:t>Орыс тілі</a:t>
                      </a:r>
                      <a:endParaRPr lang="ru-RU" sz="140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90,9</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66,6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85,71</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54,55</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400" dirty="0" smtClean="0">
                          <a:solidFill>
                            <a:schemeClr val="tx1"/>
                          </a:solidFill>
                          <a:latin typeface="Times New Roman" pitchFamily="18" charset="0"/>
                          <a:ea typeface="Times New Roman"/>
                          <a:cs typeface="Times New Roman" pitchFamily="18" charset="0"/>
                        </a:rPr>
                        <a:t>төмендеді</a:t>
                      </a:r>
                      <a:endParaRPr lang="ru-RU" sz="1400" dirty="0" smtClean="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400" dirty="0" smtClean="0">
                          <a:solidFill>
                            <a:schemeClr val="tx1"/>
                          </a:solidFill>
                          <a:latin typeface="Times New Roman" pitchFamily="18" charset="0"/>
                          <a:ea typeface="Times New Roman"/>
                          <a:cs typeface="Times New Roman" pitchFamily="18" charset="0"/>
                        </a:rPr>
                        <a:t>төмендеді</a:t>
                      </a:r>
                      <a:endParaRPr lang="ru-RU" sz="1400" dirty="0" smtClean="0">
                        <a:solidFill>
                          <a:schemeClr val="tx1"/>
                        </a:solidFill>
                        <a:latin typeface="Times New Roman" pitchFamily="18" charset="0"/>
                        <a:ea typeface="Calibri"/>
                        <a:cs typeface="Times New Roman" pitchFamily="18" charset="0"/>
                      </a:endParaRPr>
                    </a:p>
                    <a:p>
                      <a:pPr algn="ctr">
                        <a:lnSpc>
                          <a:spcPct val="115000"/>
                        </a:lnSpc>
                        <a:spcAft>
                          <a:spcPts val="0"/>
                        </a:spcAft>
                      </a:pP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965">
                <a:tc>
                  <a:txBody>
                    <a:bodyPr/>
                    <a:lstStyle/>
                    <a:p>
                      <a:pPr algn="ctr">
                        <a:lnSpc>
                          <a:spcPct val="115000"/>
                        </a:lnSpc>
                        <a:spcAft>
                          <a:spcPts val="1000"/>
                        </a:spcAft>
                      </a:pPr>
                      <a:r>
                        <a:rPr lang="kk-KZ" sz="1400" b="1" dirty="0">
                          <a:solidFill>
                            <a:schemeClr val="tx1"/>
                          </a:solidFill>
                          <a:latin typeface="Times New Roman" pitchFamily="18" charset="0"/>
                          <a:ea typeface="Calibri"/>
                          <a:cs typeface="Times New Roman" pitchFamily="18" charset="0"/>
                        </a:rPr>
                        <a:t>Математика </a:t>
                      </a:r>
                      <a:endParaRPr lang="ru-RU" sz="1400" dirty="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81,8</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66,6</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85,71</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63,64</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chemeClr val="tx1"/>
                          </a:solidFill>
                          <a:latin typeface="Times New Roman" pitchFamily="18" charset="0"/>
                          <a:ea typeface="Times New Roman"/>
                          <a:cs typeface="Times New Roman" pitchFamily="18" charset="0"/>
                        </a:rPr>
                        <a:t>көтерілді</a:t>
                      </a: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chemeClr val="tx1"/>
                          </a:solidFill>
                          <a:latin typeface="Times New Roman" pitchFamily="18" charset="0"/>
                          <a:ea typeface="Times New Roman"/>
                          <a:cs typeface="Times New Roman" pitchFamily="18" charset="0"/>
                        </a:rPr>
                        <a:t>төмендеді</a:t>
                      </a: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5195">
                <a:tc>
                  <a:txBody>
                    <a:bodyPr/>
                    <a:lstStyle/>
                    <a:p>
                      <a:pPr algn="ctr">
                        <a:lnSpc>
                          <a:spcPct val="115000"/>
                        </a:lnSpc>
                        <a:spcAft>
                          <a:spcPts val="1000"/>
                        </a:spcAft>
                      </a:pPr>
                      <a:r>
                        <a:rPr lang="kk-KZ" sz="1400" b="1" dirty="0">
                          <a:solidFill>
                            <a:schemeClr val="tx1"/>
                          </a:solidFill>
                          <a:latin typeface="Times New Roman" pitchFamily="18" charset="0"/>
                          <a:ea typeface="Calibri"/>
                          <a:cs typeface="Times New Roman" pitchFamily="18" charset="0"/>
                        </a:rPr>
                        <a:t>Жаратылыстану </a:t>
                      </a:r>
                      <a:endParaRPr lang="ru-RU" sz="1400" dirty="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90,9</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66,6</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100</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72,73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chemeClr val="tx1"/>
                          </a:solidFill>
                          <a:latin typeface="Times New Roman" pitchFamily="18" charset="0"/>
                          <a:ea typeface="Times New Roman"/>
                          <a:cs typeface="Times New Roman" pitchFamily="18" charset="0"/>
                        </a:rPr>
                        <a:t>көтерілді</a:t>
                      </a: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400" dirty="0" smtClean="0">
                          <a:solidFill>
                            <a:schemeClr val="tx1"/>
                          </a:solidFill>
                          <a:latin typeface="Times New Roman" pitchFamily="18" charset="0"/>
                          <a:ea typeface="Times New Roman"/>
                          <a:cs typeface="Times New Roman" pitchFamily="18" charset="0"/>
                        </a:rPr>
                        <a:t>көтерілді</a:t>
                      </a:r>
                      <a:endParaRPr lang="ru-RU" sz="1400" dirty="0" smtClean="0">
                        <a:solidFill>
                          <a:schemeClr val="tx1"/>
                        </a:solidFill>
                        <a:latin typeface="Times New Roman" pitchFamily="18" charset="0"/>
                        <a:ea typeface="Calibri"/>
                        <a:cs typeface="Times New Roman" pitchFamily="18" charset="0"/>
                      </a:endParaRPr>
                    </a:p>
                    <a:p>
                      <a:pPr algn="ctr">
                        <a:lnSpc>
                          <a:spcPct val="115000"/>
                        </a:lnSpc>
                        <a:spcAft>
                          <a:spcPts val="0"/>
                        </a:spcAft>
                      </a:pP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575">
                <a:tc>
                  <a:txBody>
                    <a:bodyPr/>
                    <a:lstStyle/>
                    <a:p>
                      <a:pPr algn="ctr">
                        <a:lnSpc>
                          <a:spcPct val="115000"/>
                        </a:lnSpc>
                        <a:spcAft>
                          <a:spcPts val="1000"/>
                        </a:spcAft>
                      </a:pPr>
                      <a:r>
                        <a:rPr lang="kk-KZ" sz="1400" b="1">
                          <a:solidFill>
                            <a:schemeClr val="tx1"/>
                          </a:solidFill>
                          <a:latin typeface="Times New Roman" pitchFamily="18" charset="0"/>
                          <a:ea typeface="Calibri"/>
                          <a:cs typeface="Times New Roman" pitchFamily="18" charset="0"/>
                        </a:rPr>
                        <a:t>Дуниетану </a:t>
                      </a:r>
                      <a:endParaRPr lang="ru-RU" sz="1400">
                        <a:solidFill>
                          <a:schemeClr val="tx1"/>
                        </a:solidFill>
                        <a:latin typeface="Times New Roman" pitchFamily="18" charset="0"/>
                        <a:ea typeface="Calibri"/>
                        <a:cs typeface="Times New Roman" pitchFamily="18" charset="0"/>
                      </a:endParaRPr>
                    </a:p>
                  </a:txBody>
                  <a:tcPr marL="23327" marR="23327" marT="3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100</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100</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100</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72,73</a:t>
                      </a:r>
                      <a:endParaRPr lang="ru-RU" sz="1400" dirty="0">
                        <a:solidFill>
                          <a:schemeClr val="tx1"/>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smtClean="0">
                          <a:solidFill>
                            <a:schemeClr val="tx1"/>
                          </a:solidFill>
                          <a:latin typeface="Times New Roman" pitchFamily="18" charset="0"/>
                          <a:ea typeface="Times New Roman"/>
                          <a:cs typeface="Times New Roman" pitchFamily="18" charset="0"/>
                        </a:rPr>
                        <a:t>тұрақты</a:t>
                      </a: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400" dirty="0" smtClean="0">
                          <a:solidFill>
                            <a:schemeClr val="tx1"/>
                          </a:solidFill>
                          <a:latin typeface="Times New Roman" pitchFamily="18" charset="0"/>
                          <a:ea typeface="Times New Roman"/>
                          <a:cs typeface="Times New Roman" pitchFamily="18" charset="0"/>
                        </a:rPr>
                        <a:t>төмендеді</a:t>
                      </a:r>
                      <a:endParaRPr lang="ru-RU" sz="1400" dirty="0" smtClean="0">
                        <a:solidFill>
                          <a:schemeClr val="tx1"/>
                        </a:solidFill>
                        <a:latin typeface="Times New Roman" pitchFamily="18" charset="0"/>
                        <a:ea typeface="Calibri"/>
                        <a:cs typeface="Times New Roman" pitchFamily="18" charset="0"/>
                      </a:endParaRPr>
                    </a:p>
                    <a:p>
                      <a:pPr algn="ctr">
                        <a:lnSpc>
                          <a:spcPct val="115000"/>
                        </a:lnSpc>
                        <a:spcAft>
                          <a:spcPts val="0"/>
                        </a:spcAft>
                      </a:pPr>
                      <a:endParaRPr lang="ru-RU" sz="1400" dirty="0">
                        <a:solidFill>
                          <a:schemeClr val="tx1"/>
                        </a:solidFill>
                        <a:latin typeface="Times New Roman" pitchFamily="18" charset="0"/>
                        <a:ea typeface="Calibri"/>
                        <a:cs typeface="Times New Roman" pitchFamily="18" charset="0"/>
                      </a:endParaRPr>
                    </a:p>
                  </a:txBody>
                  <a:tcPr marL="23495" marR="2349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a:t> </a:t>
            </a:r>
            <a:r>
              <a:rPr lang="ru-RU" dirty="0"/>
              <a:t/>
            </a:r>
            <a:br>
              <a:rPr lang="ru-RU" dirty="0"/>
            </a:br>
            <a:r>
              <a:rPr lang="kk-KZ" sz="3100" b="1" dirty="0">
                <a:solidFill>
                  <a:srgbClr val="C00000"/>
                </a:solidFill>
                <a:latin typeface="Times New Roman" pitchFamily="18" charset="0"/>
                <a:cs typeface="Times New Roman" pitchFamily="18" charset="0"/>
              </a:rPr>
              <a:t>Үлгерім бойынша 1-4 сыныптарында білім сапасының мониторингісі</a:t>
            </a:r>
            <a:r>
              <a:rPr lang="ru-RU" dirty="0"/>
              <a:t/>
            </a:r>
            <a:br>
              <a:rPr lang="ru-RU" dirty="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593904479"/>
              </p:ext>
            </p:extLst>
          </p:nvPr>
        </p:nvGraphicFramePr>
        <p:xfrm>
          <a:off x="285721" y="1643050"/>
          <a:ext cx="8429681" cy="2581743"/>
        </p:xfrm>
        <a:graphic>
          <a:graphicData uri="http://schemas.openxmlformats.org/drawingml/2006/table">
            <a:tbl>
              <a:tblPr/>
              <a:tblGrid>
                <a:gridCol w="1663414">
                  <a:extLst>
                    <a:ext uri="{9D8B030D-6E8A-4147-A177-3AD203B41FA5}">
                      <a16:colId xmlns:a16="http://schemas.microsoft.com/office/drawing/2014/main" val="20000"/>
                    </a:ext>
                  </a:extLst>
                </a:gridCol>
                <a:gridCol w="1029762">
                  <a:extLst>
                    <a:ext uri="{9D8B030D-6E8A-4147-A177-3AD203B41FA5}">
                      <a16:colId xmlns:a16="http://schemas.microsoft.com/office/drawing/2014/main" val="20001"/>
                    </a:ext>
                  </a:extLst>
                </a:gridCol>
                <a:gridCol w="614882">
                  <a:extLst>
                    <a:ext uri="{9D8B030D-6E8A-4147-A177-3AD203B41FA5}">
                      <a16:colId xmlns:a16="http://schemas.microsoft.com/office/drawing/2014/main" val="20002"/>
                    </a:ext>
                  </a:extLst>
                </a:gridCol>
                <a:gridCol w="555980">
                  <a:extLst>
                    <a:ext uri="{9D8B030D-6E8A-4147-A177-3AD203B41FA5}">
                      <a16:colId xmlns:a16="http://schemas.microsoft.com/office/drawing/2014/main" val="20003"/>
                    </a:ext>
                  </a:extLst>
                </a:gridCol>
                <a:gridCol w="585108">
                  <a:extLst>
                    <a:ext uri="{9D8B030D-6E8A-4147-A177-3AD203B41FA5}">
                      <a16:colId xmlns:a16="http://schemas.microsoft.com/office/drawing/2014/main" val="20004"/>
                    </a:ext>
                  </a:extLst>
                </a:gridCol>
                <a:gridCol w="667306">
                  <a:extLst>
                    <a:ext uri="{9D8B030D-6E8A-4147-A177-3AD203B41FA5}">
                      <a16:colId xmlns:a16="http://schemas.microsoft.com/office/drawing/2014/main" val="20005"/>
                    </a:ext>
                  </a:extLst>
                </a:gridCol>
                <a:gridCol w="497083">
                  <a:extLst>
                    <a:ext uri="{9D8B030D-6E8A-4147-A177-3AD203B41FA5}">
                      <a16:colId xmlns:a16="http://schemas.microsoft.com/office/drawing/2014/main" val="20006"/>
                    </a:ext>
                  </a:extLst>
                </a:gridCol>
                <a:gridCol w="555980">
                  <a:extLst>
                    <a:ext uri="{9D8B030D-6E8A-4147-A177-3AD203B41FA5}">
                      <a16:colId xmlns:a16="http://schemas.microsoft.com/office/drawing/2014/main" val="20007"/>
                    </a:ext>
                  </a:extLst>
                </a:gridCol>
                <a:gridCol w="555980">
                  <a:extLst>
                    <a:ext uri="{9D8B030D-6E8A-4147-A177-3AD203B41FA5}">
                      <a16:colId xmlns:a16="http://schemas.microsoft.com/office/drawing/2014/main" val="20008"/>
                    </a:ext>
                  </a:extLst>
                </a:gridCol>
                <a:gridCol w="555980">
                  <a:extLst>
                    <a:ext uri="{9D8B030D-6E8A-4147-A177-3AD203B41FA5}">
                      <a16:colId xmlns:a16="http://schemas.microsoft.com/office/drawing/2014/main" val="20009"/>
                    </a:ext>
                  </a:extLst>
                </a:gridCol>
                <a:gridCol w="519735">
                  <a:extLst>
                    <a:ext uri="{9D8B030D-6E8A-4147-A177-3AD203B41FA5}">
                      <a16:colId xmlns:a16="http://schemas.microsoft.com/office/drawing/2014/main" val="20010"/>
                    </a:ext>
                  </a:extLst>
                </a:gridCol>
                <a:gridCol w="628471">
                  <a:extLst>
                    <a:ext uri="{9D8B030D-6E8A-4147-A177-3AD203B41FA5}">
                      <a16:colId xmlns:a16="http://schemas.microsoft.com/office/drawing/2014/main" val="20011"/>
                    </a:ext>
                  </a:extLst>
                </a:gridCol>
              </a:tblGrid>
              <a:tr h="928694">
                <a:tc>
                  <a:txBody>
                    <a:bodyPr/>
                    <a:lstStyle/>
                    <a:p>
                      <a:pPr algn="l">
                        <a:lnSpc>
                          <a:spcPct val="115000"/>
                        </a:lnSpc>
                        <a:spcAft>
                          <a:spcPts val="1000"/>
                        </a:spcAft>
                      </a:pPr>
                      <a:r>
                        <a:rPr lang="kk-KZ" sz="1200" b="1" dirty="0">
                          <a:latin typeface="Times New Roman"/>
                          <a:ea typeface="Calibri"/>
                          <a:cs typeface="Times New Roman"/>
                        </a:rPr>
                        <a:t>Оқу жылы</a:t>
                      </a:r>
                      <a:endParaRPr lang="ru-RU" sz="1200" dirty="0">
                        <a:latin typeface="Calibri"/>
                        <a:ea typeface="Calibri"/>
                        <a:cs typeface="Times New Roman"/>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b="1" dirty="0">
                          <a:latin typeface="Times New Roman"/>
                          <a:ea typeface="Calibri"/>
                          <a:cs typeface="Times New Roman"/>
                        </a:rPr>
                        <a:t>Оқушы саны</a:t>
                      </a:r>
                      <a:endParaRPr lang="ru-RU" sz="1200" dirty="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b="1" dirty="0">
                          <a:latin typeface="Times New Roman"/>
                          <a:ea typeface="Calibri"/>
                          <a:cs typeface="Times New Roman"/>
                        </a:rPr>
                        <a:t>Үздіктер </a:t>
                      </a:r>
                      <a:endParaRPr lang="ru-RU" sz="1200" dirty="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b="1">
                          <a:latin typeface="Times New Roman"/>
                          <a:ea typeface="Calibri"/>
                          <a:cs typeface="Times New Roman"/>
                        </a:rPr>
                        <a:t>Екпінділер</a:t>
                      </a:r>
                      <a:endParaRPr lang="ru-RU" sz="120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b="1">
                          <a:latin typeface="Times New Roman"/>
                          <a:ea typeface="Calibri"/>
                          <a:cs typeface="Times New Roman"/>
                        </a:rPr>
                        <a:t>%</a:t>
                      </a:r>
                      <a:endParaRPr lang="ru-RU" sz="120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200" b="1">
                          <a:latin typeface="Times New Roman"/>
                          <a:ea typeface="Calibri"/>
                          <a:cs typeface="Times New Roman"/>
                        </a:rPr>
                        <a:t>қанағаттанарлық</a:t>
                      </a:r>
                      <a:endParaRPr lang="ru-RU" sz="120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200" b="1">
                          <a:latin typeface="Times New Roman"/>
                          <a:ea typeface="Calibri"/>
                          <a:cs typeface="Times New Roman"/>
                        </a:rPr>
                        <a:t>%</a:t>
                      </a:r>
                      <a:endParaRPr lang="ru-RU" sz="120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b="1">
                          <a:latin typeface="Times New Roman"/>
                          <a:ea typeface="Calibri"/>
                          <a:cs typeface="Times New Roman"/>
                        </a:rPr>
                        <a:t>Үлге</a:t>
                      </a:r>
                      <a:r>
                        <a:rPr lang="ru-RU" sz="1200" b="1">
                          <a:latin typeface="Times New Roman"/>
                          <a:ea typeface="Calibri"/>
                          <a:cs typeface="Times New Roman"/>
                        </a:rPr>
                        <a:t>р</a:t>
                      </a:r>
                      <a:r>
                        <a:rPr lang="kk-KZ" sz="1200" b="1">
                          <a:latin typeface="Times New Roman"/>
                          <a:ea typeface="Calibri"/>
                          <a:cs typeface="Times New Roman"/>
                        </a:rPr>
                        <a:t>меуші</a:t>
                      </a:r>
                      <a:endParaRPr lang="ru-RU" sz="120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a:latin typeface="Times New Roman"/>
                          <a:ea typeface="Calibri"/>
                          <a:cs typeface="Times New Roman"/>
                        </a:rPr>
                        <a:t>%</a:t>
                      </a:r>
                      <a:endParaRPr lang="ru-RU" sz="120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b="1">
                          <a:latin typeface="Times New Roman"/>
                          <a:ea typeface="Calibri"/>
                          <a:cs typeface="Times New Roman"/>
                        </a:rPr>
                        <a:t>Үлгерімі </a:t>
                      </a:r>
                      <a:endParaRPr lang="ru-RU" sz="120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kk-KZ" sz="1200" b="1">
                          <a:latin typeface="Times New Roman"/>
                          <a:ea typeface="Calibri"/>
                          <a:cs typeface="Times New Roman"/>
                        </a:rPr>
                        <a:t>Білім сапасы %</a:t>
                      </a:r>
                      <a:endParaRPr lang="ru-RU" sz="1200">
                        <a:latin typeface="Calibri"/>
                        <a:ea typeface="Calibri"/>
                        <a:cs typeface="Times New Roman"/>
                      </a:endParaRPr>
                    </a:p>
                  </a:txBody>
                  <a:tcPr marL="18567" marR="18567" marT="2579"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5534">
                <a:tc>
                  <a:txBody>
                    <a:bodyPr/>
                    <a:lstStyle/>
                    <a:p>
                      <a:pPr algn="ctr">
                        <a:lnSpc>
                          <a:spcPct val="115000"/>
                        </a:lnSpc>
                        <a:spcAft>
                          <a:spcPts val="1000"/>
                        </a:spcAft>
                      </a:pPr>
                      <a:r>
                        <a:rPr lang="kk-KZ" sz="1200" b="1" dirty="0" smtClean="0">
                          <a:solidFill>
                            <a:schemeClr val="tx1"/>
                          </a:solidFill>
                          <a:latin typeface="Times New Roman" pitchFamily="18" charset="0"/>
                          <a:ea typeface="Calibri"/>
                          <a:cs typeface="Times New Roman" pitchFamily="18" charset="0"/>
                        </a:rPr>
                        <a:t>202</a:t>
                      </a:r>
                      <a:r>
                        <a:rPr lang="ru-RU" sz="1200" b="1" dirty="0" smtClean="0">
                          <a:solidFill>
                            <a:schemeClr val="tx1"/>
                          </a:solidFill>
                          <a:latin typeface="Times New Roman" pitchFamily="18" charset="0"/>
                          <a:ea typeface="Calibri"/>
                          <a:cs typeface="Times New Roman" pitchFamily="18" charset="0"/>
                        </a:rPr>
                        <a:t>2</a:t>
                      </a:r>
                      <a:r>
                        <a:rPr lang="kk-KZ" sz="1200" b="1" dirty="0" smtClean="0">
                          <a:solidFill>
                            <a:schemeClr val="tx1"/>
                          </a:solidFill>
                          <a:latin typeface="Times New Roman" pitchFamily="18" charset="0"/>
                          <a:ea typeface="Calibri"/>
                          <a:cs typeface="Times New Roman" pitchFamily="18" charset="0"/>
                        </a:rPr>
                        <a:t>-202</a:t>
                      </a:r>
                      <a:r>
                        <a:rPr lang="ru-RU" sz="1200" b="1" dirty="0" smtClean="0">
                          <a:solidFill>
                            <a:schemeClr val="tx1"/>
                          </a:solidFill>
                          <a:latin typeface="Times New Roman" pitchFamily="18" charset="0"/>
                          <a:ea typeface="Calibri"/>
                          <a:cs typeface="Times New Roman" pitchFamily="18" charset="0"/>
                        </a:rPr>
                        <a:t>3</a:t>
                      </a:r>
                      <a:r>
                        <a:rPr lang="kk-KZ" sz="1200" b="1" dirty="0" smtClean="0">
                          <a:solidFill>
                            <a:schemeClr val="tx1"/>
                          </a:solidFill>
                          <a:latin typeface="Times New Roman" pitchFamily="18" charset="0"/>
                          <a:ea typeface="Calibri"/>
                          <a:cs typeface="Times New Roman" pitchFamily="18" charset="0"/>
                        </a:rPr>
                        <a:t> </a:t>
                      </a:r>
                      <a:r>
                        <a:rPr lang="kk-KZ" sz="1200" b="1" dirty="0">
                          <a:solidFill>
                            <a:schemeClr val="tx1"/>
                          </a:solidFill>
                          <a:latin typeface="Times New Roman" pitchFamily="18" charset="0"/>
                          <a:ea typeface="Calibri"/>
                          <a:cs typeface="Times New Roman" pitchFamily="18" charset="0"/>
                        </a:rPr>
                        <a:t>ж.</a:t>
                      </a:r>
                      <a:endParaRPr lang="ru-RU" sz="1200" dirty="0">
                        <a:solidFill>
                          <a:schemeClr val="tx1"/>
                        </a:solidFill>
                        <a:latin typeface="Times New Roman" pitchFamily="18" charset="0"/>
                        <a:ea typeface="Calibri"/>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200" dirty="0" smtClean="0">
                          <a:solidFill>
                            <a:schemeClr val="tx1"/>
                          </a:solidFill>
                          <a:latin typeface="Times New Roman" pitchFamily="18" charset="0"/>
                          <a:ea typeface="Calibri"/>
                          <a:cs typeface="Times New Roman" pitchFamily="18" charset="0"/>
                        </a:rPr>
                        <a:t>27 </a:t>
                      </a:r>
                      <a:r>
                        <a:rPr lang="ru-RU" sz="1200" dirty="0" err="1" smtClean="0">
                          <a:solidFill>
                            <a:schemeClr val="tx1"/>
                          </a:solidFill>
                          <a:latin typeface="Times New Roman" pitchFamily="18" charset="0"/>
                          <a:ea typeface="Calibri"/>
                          <a:cs typeface="Times New Roman" pitchFamily="18" charset="0"/>
                        </a:rPr>
                        <a:t>баланың</a:t>
                      </a:r>
                      <a:endParaRPr lang="ru-RU" sz="1200" dirty="0" smtClean="0">
                        <a:solidFill>
                          <a:schemeClr val="tx1"/>
                        </a:solidFill>
                        <a:latin typeface="Times New Roman" pitchFamily="18" charset="0"/>
                        <a:ea typeface="Calibri"/>
                        <a:cs typeface="Times New Roman" pitchFamily="18" charset="0"/>
                      </a:endParaRPr>
                    </a:p>
                    <a:p>
                      <a:pPr algn="ctr">
                        <a:lnSpc>
                          <a:spcPct val="115000"/>
                        </a:lnSpc>
                        <a:spcAft>
                          <a:spcPts val="1000"/>
                        </a:spcAft>
                      </a:pPr>
                      <a:r>
                        <a:rPr lang="ru-RU" sz="1200" dirty="0" smtClean="0">
                          <a:solidFill>
                            <a:schemeClr val="tx1"/>
                          </a:solidFill>
                          <a:latin typeface="Times New Roman" pitchFamily="18" charset="0"/>
                          <a:ea typeface="Calibri"/>
                          <a:cs typeface="Times New Roman" pitchFamily="18" charset="0"/>
                        </a:rPr>
                        <a:t>20</a:t>
                      </a:r>
                      <a:endParaRPr lang="ru-RU" sz="1200" dirty="0">
                        <a:solidFill>
                          <a:schemeClr val="tx1"/>
                        </a:solidFill>
                        <a:latin typeface="Times New Roman" pitchFamily="18" charset="0"/>
                        <a:ea typeface="Calibri"/>
                        <a:cs typeface="Times New Roman" pitchFamily="18" charset="0"/>
                      </a:endParaRPr>
                    </a:p>
                    <a:p>
                      <a:pPr algn="ctr">
                        <a:lnSpc>
                          <a:spcPct val="115000"/>
                        </a:lnSpc>
                        <a:spcAft>
                          <a:spcPts val="1000"/>
                        </a:spcAft>
                      </a:pPr>
                      <a:r>
                        <a:rPr lang="ru-RU" sz="1200" dirty="0">
                          <a:solidFill>
                            <a:schemeClr val="tx1"/>
                          </a:solidFill>
                          <a:latin typeface="Times New Roman" pitchFamily="18" charset="0"/>
                          <a:ea typeface="Calibri"/>
                          <a:cs typeface="Times New Roman" pitchFamily="18" charset="0"/>
                        </a:rPr>
                        <a:t>ба</a:t>
                      </a:r>
                      <a:r>
                        <a:rPr lang="kk-KZ" sz="1200" dirty="0">
                          <a:solidFill>
                            <a:schemeClr val="tx1"/>
                          </a:solidFill>
                          <a:latin typeface="Times New Roman" pitchFamily="18" charset="0"/>
                          <a:ea typeface="Calibri"/>
                          <a:cs typeface="Times New Roman" pitchFamily="18" charset="0"/>
                        </a:rPr>
                        <a:t>ғаланады</a:t>
                      </a:r>
                      <a:endParaRPr lang="ru-RU" sz="1200" dirty="0">
                        <a:solidFill>
                          <a:schemeClr val="tx1"/>
                        </a:solidFill>
                        <a:latin typeface="Times New Roman" pitchFamily="18" charset="0"/>
                        <a:ea typeface="Calibri"/>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6</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30</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7</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35</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7</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35</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100</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65</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5534">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kk-KZ" sz="1200" b="1" dirty="0" smtClean="0">
                          <a:solidFill>
                            <a:schemeClr val="tx1"/>
                          </a:solidFill>
                          <a:latin typeface="Times New Roman" pitchFamily="18" charset="0"/>
                          <a:ea typeface="Calibri"/>
                          <a:cs typeface="Times New Roman" pitchFamily="18" charset="0"/>
                        </a:rPr>
                        <a:t>2023-202</a:t>
                      </a:r>
                      <a:r>
                        <a:rPr lang="ru-RU" sz="1200" b="1" dirty="0" smtClean="0">
                          <a:solidFill>
                            <a:schemeClr val="tx1"/>
                          </a:solidFill>
                          <a:latin typeface="Times New Roman" pitchFamily="18" charset="0"/>
                          <a:ea typeface="Calibri"/>
                          <a:cs typeface="Times New Roman" pitchFamily="18" charset="0"/>
                        </a:rPr>
                        <a:t>4</a:t>
                      </a:r>
                      <a:r>
                        <a:rPr lang="kk-KZ" sz="1200" b="1" dirty="0" smtClean="0">
                          <a:solidFill>
                            <a:schemeClr val="tx1"/>
                          </a:solidFill>
                          <a:latin typeface="Times New Roman" pitchFamily="18" charset="0"/>
                          <a:ea typeface="Calibri"/>
                          <a:cs typeface="Times New Roman" pitchFamily="18" charset="0"/>
                        </a:rPr>
                        <a:t> ж.</a:t>
                      </a:r>
                      <a:endParaRPr lang="ru-RU" sz="1200" dirty="0" smtClean="0">
                        <a:solidFill>
                          <a:schemeClr val="tx1"/>
                        </a:solidFill>
                        <a:latin typeface="Times New Roman" pitchFamily="18" charset="0"/>
                        <a:ea typeface="Calibri"/>
                        <a:cs typeface="Times New Roman" pitchFamily="18" charset="0"/>
                      </a:endParaRPr>
                    </a:p>
                    <a:p>
                      <a:pPr algn="ctr">
                        <a:lnSpc>
                          <a:spcPct val="115000"/>
                        </a:lnSpc>
                        <a:spcAft>
                          <a:spcPts val="1000"/>
                        </a:spcAft>
                      </a:pPr>
                      <a:endParaRPr lang="ru-RU" sz="1200" dirty="0">
                        <a:solidFill>
                          <a:schemeClr val="tx1"/>
                        </a:solidFill>
                        <a:latin typeface="Times New Roman" pitchFamily="18" charset="0"/>
                        <a:ea typeface="Calibri"/>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solidFill>
                            <a:schemeClr val="tx1"/>
                          </a:solidFill>
                          <a:latin typeface="Times New Roman" pitchFamily="18" charset="0"/>
                          <a:ea typeface="Calibri"/>
                          <a:cs typeface="Times New Roman" pitchFamily="18" charset="0"/>
                        </a:rPr>
                        <a:t>23 </a:t>
                      </a:r>
                      <a:r>
                        <a:rPr lang="ru-RU" sz="1200" dirty="0" err="1" smtClean="0">
                          <a:solidFill>
                            <a:schemeClr val="tx1"/>
                          </a:solidFill>
                          <a:latin typeface="Times New Roman" pitchFamily="18" charset="0"/>
                          <a:ea typeface="Calibri"/>
                          <a:cs typeface="Times New Roman" pitchFamily="18" charset="0"/>
                        </a:rPr>
                        <a:t>баланы</a:t>
                      </a:r>
                      <a:r>
                        <a:rPr lang="kk-KZ" sz="1200" dirty="0" smtClean="0">
                          <a:solidFill>
                            <a:schemeClr val="tx1"/>
                          </a:solidFill>
                          <a:latin typeface="Times New Roman" pitchFamily="18" charset="0"/>
                          <a:ea typeface="Calibri"/>
                          <a:cs typeface="Times New Roman" pitchFamily="18" charset="0"/>
                        </a:rPr>
                        <a:t>ң</a:t>
                      </a:r>
                      <a:r>
                        <a:rPr lang="kk-KZ" sz="1200" baseline="0" dirty="0" smtClean="0">
                          <a:solidFill>
                            <a:schemeClr val="tx1"/>
                          </a:solidFill>
                          <a:latin typeface="Times New Roman" pitchFamily="18" charset="0"/>
                          <a:ea typeface="Calibri"/>
                          <a:cs typeface="Times New Roman" pitchFamily="18" charset="0"/>
                        </a:rPr>
                        <a:t> 18 бағала</a:t>
                      </a:r>
                      <a:endParaRPr lang="ru-RU" sz="1200" dirty="0">
                        <a:solidFill>
                          <a:schemeClr val="tx1"/>
                        </a:solidFill>
                        <a:latin typeface="Times New Roman" pitchFamily="18" charset="0"/>
                        <a:ea typeface="Calibri"/>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4</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22,22</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7</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38,39</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7</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38,89</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200" dirty="0" smtClean="0">
                          <a:solidFill>
                            <a:schemeClr val="tx1"/>
                          </a:solidFill>
                          <a:latin typeface="Times New Roman" pitchFamily="18" charset="0"/>
                          <a:cs typeface="Times New Roman" pitchFamily="18" charset="0"/>
                        </a:rPr>
                        <a:t>100</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solidFill>
                            <a:schemeClr val="tx1"/>
                          </a:solidFill>
                          <a:latin typeface="Times New Roman" pitchFamily="18" charset="0"/>
                          <a:cs typeface="Times New Roman" pitchFamily="18" charset="0"/>
                        </a:rPr>
                        <a:t>61</a:t>
                      </a:r>
                      <a:endParaRPr lang="ru-RU" sz="1200" dirty="0">
                        <a:solidFill>
                          <a:schemeClr val="tx1"/>
                        </a:solidFill>
                        <a:latin typeface="Times New Roman" pitchFamily="18" charset="0"/>
                        <a:cs typeface="Times New Roman" pitchFamily="18" charset="0"/>
                      </a:endParaRPr>
                    </a:p>
                  </a:txBody>
                  <a:tcPr marL="18567" marR="18567" marT="25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409" name="Rectangle 1"/>
          <p:cNvSpPr>
            <a:spLocks noChangeArrowheads="1"/>
          </p:cNvSpPr>
          <p:nvPr/>
        </p:nvSpPr>
        <p:spPr bwMode="auto">
          <a:xfrm>
            <a:off x="428596" y="4429132"/>
            <a:ext cx="87154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b="1" dirty="0">
                <a:latin typeface="Times New Roman" pitchFamily="18" charset="0"/>
                <a:cs typeface="Times New Roman" pitchFamily="18" charset="0"/>
              </a:rPr>
              <a:t>Талдау:</a:t>
            </a:r>
            <a:r>
              <a:rPr lang="kk-KZ" dirty="0">
                <a:latin typeface="Times New Roman" pitchFamily="18" charset="0"/>
                <a:cs typeface="Times New Roman" pitchFamily="18" charset="0"/>
              </a:rPr>
              <a:t> </a:t>
            </a:r>
            <a:r>
              <a:rPr lang="kk-KZ" dirty="0" smtClean="0">
                <a:latin typeface="Times New Roman" pitchFamily="18" charset="0"/>
                <a:cs typeface="Times New Roman" pitchFamily="18" charset="0"/>
              </a:rPr>
              <a:t>2022-2023  </a:t>
            </a:r>
            <a:r>
              <a:rPr lang="kk-KZ" dirty="0">
                <a:latin typeface="Times New Roman" pitchFamily="18" charset="0"/>
                <a:cs typeface="Times New Roman" pitchFamily="18" charset="0"/>
              </a:rPr>
              <a:t>және </a:t>
            </a:r>
            <a:r>
              <a:rPr lang="kk-KZ" dirty="0" smtClean="0">
                <a:latin typeface="Times New Roman" pitchFamily="18" charset="0"/>
                <a:cs typeface="Times New Roman" pitchFamily="18" charset="0"/>
              </a:rPr>
              <a:t>2023- 2024 оқу </a:t>
            </a:r>
            <a:r>
              <a:rPr lang="kk-KZ" dirty="0">
                <a:latin typeface="Times New Roman" pitchFamily="18" charset="0"/>
                <a:cs typeface="Times New Roman" pitchFamily="18" charset="0"/>
              </a:rPr>
              <a:t>жылымен салыстырғанда білім сапасы </a:t>
            </a:r>
            <a:r>
              <a:rPr lang="kk-KZ" dirty="0" smtClean="0">
                <a:latin typeface="Times New Roman" pitchFamily="18" charset="0"/>
                <a:cs typeface="Times New Roman" pitchFamily="18" charset="0"/>
              </a:rPr>
              <a:t> 4%  төмендеді.Себебі  баланың санына  азаюына байланысты.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70000" lnSpcReduction="20000"/>
          </a:bodyPr>
          <a:lstStyle/>
          <a:p>
            <a:r>
              <a:rPr lang="kk-KZ" b="1" dirty="0" smtClean="0">
                <a:latin typeface="Times New Roman" pitchFamily="18" charset="0"/>
                <a:cs typeface="Times New Roman" pitchFamily="18" charset="0"/>
              </a:rPr>
              <a:t>Әлді жақтар:</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Барлық мұғалімдер аттестациядан, курстардан уақытылы өтуде. Жаңа технологияларды сабақ барысында пайдаланады.</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4 сынып оқушыларында  тест жұмыстары жүргізілуде. Бастауыш сыныптарда әкімшілік тарапынан бақылау жұмыстар өткізіледі. Әр сыныпқа кабинеттер жеткілікті. </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Әлсіз жақтар:</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Оқушылардың жоба жұмыстарымен айналысуы  төмен.. Бастауыш мамандардың декреттік демалысқа кетуіне байланысты, мұғалімдер саны жеткіліксіз.</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Шешу жолдары:</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Келесі оқу жылында оқушыларға жобаға қатысуға мүмкіндіктер іздеу.  </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Мүмкіншіліктері:</a:t>
            </a: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Оқушылардың білім сапасын жоғарылату үшін, болашақта вариативтік компоненттерді сай таңдау.</a:t>
            </a:r>
            <a:endParaRPr lang="ru-RU" dirty="0" smtClean="0">
              <a:latin typeface="Times New Roman" pitchFamily="18" charset="0"/>
              <a:cs typeface="Times New Roman" pitchFamily="18" charset="0"/>
            </a:endParaRPr>
          </a:p>
          <a:p>
            <a:pPr marL="0" lvl="0" indent="0" algn="ctr" fontAlgn="base">
              <a:spcBef>
                <a:spcPct val="0"/>
              </a:spcBef>
              <a:spcAft>
                <a:spcPct val="0"/>
              </a:spcAft>
              <a:buNone/>
            </a:pPr>
            <a:endParaRPr kumimoji="0" lang="kk-KZ" b="0" i="0" u="none" strike="noStrike" cap="none" normalizeH="0" baseline="0" dirty="0" smtClean="0">
              <a:ln>
                <a:noFill/>
              </a:ln>
              <a:solidFill>
                <a:schemeClr val="tx1"/>
              </a:solidFill>
              <a:effectLst/>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57363"/>
            <a:ext cx="8229600" cy="1785951"/>
          </a:xfrm>
        </p:spPr>
        <p:txBody>
          <a:bodyPr>
            <a:normAutofit/>
          </a:bodyPr>
          <a:lstStyle/>
          <a:p>
            <a:pPr>
              <a:buNone/>
            </a:pPr>
            <a:r>
              <a:rPr lang="kk-KZ" sz="3600" b="1" dirty="0">
                <a:solidFill>
                  <a:srgbClr val="C00000"/>
                </a:solidFill>
                <a:latin typeface="Times New Roman" pitchFamily="18" charset="0"/>
                <a:cs typeface="Times New Roman" pitchFamily="18" charset="0"/>
              </a:rPr>
              <a:t>Оқушылармен өткізілген іс-шаралар</a:t>
            </a:r>
            <a:endParaRPr lang="ru-RU" sz="3600" dirty="0">
              <a:solidFill>
                <a:srgbClr val="C00000"/>
              </a:solidFill>
              <a:latin typeface="Times New Roman" pitchFamily="18" charset="0"/>
              <a:cs typeface="Times New Roman" pitchFamily="18" charset="0"/>
            </a:endParaRPr>
          </a:p>
          <a:p>
            <a:endParaRPr lang="ru-RU" sz="3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928670"/>
            <a:ext cx="8101042" cy="428628"/>
          </a:xfrm>
        </p:spPr>
        <p:txBody>
          <a:bodyPr>
            <a:normAutofit fontScale="90000"/>
          </a:bodyPr>
          <a:lstStyle/>
          <a:p>
            <a:r>
              <a:rPr lang="kk-KZ" sz="2200" b="1" dirty="0" smtClean="0">
                <a:solidFill>
                  <a:srgbClr val="C00000"/>
                </a:solidFill>
                <a:latin typeface="Times New Roman" pitchFamily="18" charset="0"/>
                <a:cs typeface="Times New Roman" pitchFamily="18" charset="0"/>
              </a:rPr>
              <a:t/>
            </a:r>
            <a:br>
              <a:rPr lang="kk-KZ" sz="2200" b="1" dirty="0" smtClean="0">
                <a:solidFill>
                  <a:srgbClr val="C00000"/>
                </a:solidFill>
                <a:latin typeface="Times New Roman" pitchFamily="18" charset="0"/>
                <a:cs typeface="Times New Roman" pitchFamily="18" charset="0"/>
              </a:rPr>
            </a:br>
            <a:r>
              <a:rPr lang="kk-KZ" sz="2200" b="1" dirty="0" smtClean="0">
                <a:solidFill>
                  <a:srgbClr val="C00000"/>
                </a:solidFill>
                <a:latin typeface="Times New Roman" pitchFamily="18" charset="0"/>
                <a:cs typeface="Times New Roman" pitchFamily="18" charset="0"/>
              </a:rPr>
              <a:t/>
            </a:r>
            <a:br>
              <a:rPr lang="kk-KZ" sz="2200" b="1" dirty="0" smtClean="0">
                <a:solidFill>
                  <a:srgbClr val="C00000"/>
                </a:solidFill>
                <a:latin typeface="Times New Roman" pitchFamily="18" charset="0"/>
                <a:cs typeface="Times New Roman" pitchFamily="18" charset="0"/>
              </a:rPr>
            </a:br>
            <a:r>
              <a:rPr lang="kk-KZ" sz="2200" b="1" dirty="0" smtClean="0">
                <a:solidFill>
                  <a:srgbClr val="C00000"/>
                </a:solidFill>
                <a:latin typeface="Times New Roman" pitchFamily="18" charset="0"/>
                <a:cs typeface="Times New Roman" pitchFamily="18" charset="0"/>
              </a:rPr>
              <a:t/>
            </a:r>
            <a:br>
              <a:rPr lang="kk-KZ" sz="2200" b="1" dirty="0" smtClean="0">
                <a:solidFill>
                  <a:srgbClr val="C00000"/>
                </a:solidFill>
                <a:latin typeface="Times New Roman" pitchFamily="18" charset="0"/>
                <a:cs typeface="Times New Roman" pitchFamily="18" charset="0"/>
              </a:rPr>
            </a:br>
            <a:r>
              <a:rPr lang="kk-KZ" sz="2200" b="1" dirty="0" smtClean="0">
                <a:solidFill>
                  <a:srgbClr val="C00000"/>
                </a:solidFill>
                <a:latin typeface="Times New Roman" pitchFamily="18" charset="0"/>
                <a:cs typeface="Times New Roman" pitchFamily="18" charset="0"/>
              </a:rPr>
              <a:t>Бастауыш </a:t>
            </a:r>
            <a:r>
              <a:rPr lang="kk-KZ" sz="2200" b="1" dirty="0">
                <a:solidFill>
                  <a:srgbClr val="C00000"/>
                </a:solidFill>
                <a:latin typeface="Times New Roman" pitchFamily="18" charset="0"/>
                <a:cs typeface="Times New Roman" pitchFamily="18" charset="0"/>
              </a:rPr>
              <a:t>сынып    бойынша </a:t>
            </a:r>
            <a:r>
              <a:rPr lang="kk-KZ" sz="2200" b="1" dirty="0" smtClean="0">
                <a:solidFill>
                  <a:srgbClr val="C00000"/>
                </a:solidFill>
                <a:latin typeface="Times New Roman" pitchFamily="18" charset="0"/>
                <a:cs typeface="Times New Roman" pitchFamily="18" charset="0"/>
              </a:rPr>
              <a:t>өткізілген   іс- шаралар</a:t>
            </a:r>
            <a:r>
              <a:rPr lang="kk-KZ" sz="2700" b="1" dirty="0" smtClean="0">
                <a:solidFill>
                  <a:srgbClr val="C00000"/>
                </a:solidFill>
                <a:latin typeface="Times New Roman" pitchFamily="18" charset="0"/>
                <a:cs typeface="Times New Roman" pitchFamily="18" charset="0"/>
              </a:rPr>
              <a:t/>
            </a:r>
            <a:br>
              <a:rPr lang="kk-KZ"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kk-KZ" sz="2200" b="1" dirty="0" smtClean="0">
                <a:solidFill>
                  <a:srgbClr val="002060"/>
                </a:solidFill>
                <a:latin typeface="Times New Roman" pitchFamily="18" charset="0"/>
                <a:cs typeface="Times New Roman" pitchFamily="18" charset="0"/>
              </a:rPr>
              <a:t>Апталығының мақсаты: </a:t>
            </a:r>
            <a:r>
              <a:rPr lang="kk-KZ" sz="2200" dirty="0" smtClean="0">
                <a:solidFill>
                  <a:srgbClr val="002060"/>
                </a:solidFill>
                <a:latin typeface="Times New Roman" pitchFamily="18" charset="0"/>
                <a:cs typeface="Times New Roman" pitchFamily="18" charset="0"/>
              </a:rPr>
              <a:t>Жаңа әдіс-тәсілдерді пайдалана отырып, әр сабақта  оқушыларға терең де тиянақты білім беру;</a:t>
            </a: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dirty="0"/>
              <a:t/>
            </a:r>
            <a:br>
              <a:rPr lang="ru-RU" dirty="0"/>
            </a:br>
            <a:endParaRPr lang="ru-RU" dirty="0"/>
          </a:p>
        </p:txBody>
      </p:sp>
      <p:sp>
        <p:nvSpPr>
          <p:cNvPr id="3" name="Содержимое 2"/>
          <p:cNvSpPr>
            <a:spLocks noGrp="1"/>
          </p:cNvSpPr>
          <p:nvPr>
            <p:ph type="subTitle" idx="1"/>
          </p:nvPr>
        </p:nvSpPr>
        <p:spPr>
          <a:xfrm>
            <a:off x="571472" y="4714884"/>
            <a:ext cx="3714776" cy="1571636"/>
          </a:xfrm>
        </p:spPr>
        <p:txBody>
          <a:bodyPr>
            <a:normAutofit lnSpcReduction="10000"/>
          </a:bodyPr>
          <a:lstStyle/>
          <a:p>
            <a:r>
              <a:rPr lang="kk-KZ" sz="1900" b="1" dirty="0" smtClean="0">
                <a:solidFill>
                  <a:srgbClr val="002060"/>
                </a:solidFill>
                <a:latin typeface="Times New Roman" pitchFamily="18" charset="0"/>
                <a:cs typeface="Times New Roman" pitchFamily="18" charset="0"/>
              </a:rPr>
              <a:t>“Умники и умницы” тақырыбында интеллектуалды ойын     1-4  орыс</a:t>
            </a:r>
            <a:endParaRPr lang="ru-RU" sz="1900" b="1" dirty="0" smtClean="0">
              <a:solidFill>
                <a:srgbClr val="002060"/>
              </a:solidFill>
              <a:latin typeface="Times New Roman" pitchFamily="18" charset="0"/>
              <a:cs typeface="Times New Roman" pitchFamily="18" charset="0"/>
            </a:endParaRPr>
          </a:p>
          <a:p>
            <a:pPr>
              <a:buNone/>
            </a:pPr>
            <a:r>
              <a:rPr lang="kk-KZ" sz="1900" b="1" dirty="0" smtClean="0">
                <a:solidFill>
                  <a:srgbClr val="002060"/>
                </a:solidFill>
                <a:latin typeface="Times New Roman" pitchFamily="18" charset="0"/>
                <a:cs typeface="Times New Roman" pitchFamily="18" charset="0"/>
              </a:rPr>
              <a:t>сыныптарда  </a:t>
            </a:r>
            <a:r>
              <a:rPr lang="kk-KZ" sz="1900" b="1" dirty="0">
                <a:solidFill>
                  <a:srgbClr val="002060"/>
                </a:solidFill>
                <a:latin typeface="Times New Roman" pitchFamily="18" charset="0"/>
                <a:cs typeface="Times New Roman" pitchFamily="18" charset="0"/>
              </a:rPr>
              <a:t>арасында </a:t>
            </a:r>
            <a:r>
              <a:rPr lang="kk-KZ" sz="1900" b="1" dirty="0" smtClean="0">
                <a:solidFill>
                  <a:srgbClr val="002060"/>
                </a:solidFill>
                <a:latin typeface="Times New Roman" pitchFamily="18" charset="0"/>
                <a:cs typeface="Times New Roman" pitchFamily="18" charset="0"/>
              </a:rPr>
              <a:t>Каримова С.А.</a:t>
            </a:r>
          </a:p>
          <a:p>
            <a:pPr>
              <a:buNone/>
            </a:pPr>
            <a:endParaRPr lang="kk-KZ" sz="1800" b="1" dirty="0" smtClean="0"/>
          </a:p>
          <a:p>
            <a:pPr>
              <a:buNone/>
            </a:pPr>
            <a:endParaRPr lang="kk-KZ" sz="1800" b="1" dirty="0" smtClean="0"/>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3560" name="Rectangle 8"/>
          <p:cNvSpPr>
            <a:spLocks noChangeArrowheads="1"/>
          </p:cNvSpPr>
          <p:nvPr/>
        </p:nvSpPr>
        <p:spPr bwMode="auto">
          <a:xfrm>
            <a:off x="0" y="2819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23561" name="Rectangle 9"/>
          <p:cNvSpPr>
            <a:spLocks noChangeArrowheads="1"/>
          </p:cNvSpPr>
          <p:nvPr/>
        </p:nvSpPr>
        <p:spPr bwMode="auto">
          <a:xfrm>
            <a:off x="0" y="516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Содержимое 2"/>
          <p:cNvSpPr txBox="1">
            <a:spLocks/>
          </p:cNvSpPr>
          <p:nvPr/>
        </p:nvSpPr>
        <p:spPr>
          <a:xfrm flipH="1">
            <a:off x="4357686" y="4857760"/>
            <a:ext cx="4214842" cy="1714511"/>
          </a:xfrm>
          <a:prstGeom prst="rect">
            <a:avLst/>
          </a:prstGeom>
        </p:spPr>
        <p:txBody>
          <a:bodyPr vert="horz" lIns="91440" tIns="45720" rIns="91440" bIns="45720" rtlCol="0">
            <a:normAutofit/>
          </a:bodyPr>
          <a:lstStyle/>
          <a:p>
            <a:pPr algn="ctr">
              <a:spcBef>
                <a:spcPct val="20000"/>
              </a:spcBef>
              <a:defRPr/>
            </a:pPr>
            <a:r>
              <a:rPr lang="kk-KZ" b="1" dirty="0" smtClean="0">
                <a:solidFill>
                  <a:srgbClr val="002060"/>
                </a:solidFill>
                <a:latin typeface="Times New Roman" pitchFamily="18" charset="0"/>
                <a:cs typeface="Times New Roman" pitchFamily="18" charset="0"/>
              </a:rPr>
              <a:t>«Озық ойлы оқушы»               </a:t>
            </a:r>
            <a:endParaRPr lang="ru-RU" b="1" dirty="0" smtClean="0">
              <a:solidFill>
                <a:srgbClr val="002060"/>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kk-KZ" b="1" dirty="0" smtClean="0">
                <a:solidFill>
                  <a:srgbClr val="002060"/>
                </a:solidFill>
                <a:latin typeface="Times New Roman" pitchFamily="18" charset="0"/>
                <a:cs typeface="Times New Roman" pitchFamily="18" charset="0"/>
              </a:rPr>
              <a:t>интеллектуалды ойын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kk-KZ" b="1" dirty="0" smtClean="0">
                <a:solidFill>
                  <a:srgbClr val="002060"/>
                </a:solidFill>
                <a:latin typeface="Times New Roman" pitchFamily="18" charset="0"/>
                <a:cs typeface="Times New Roman" pitchFamily="18" charset="0"/>
              </a:rPr>
              <a:t>Садық А.А.</a:t>
            </a:r>
            <a:endParaRPr kumimoji="0" lang="kk-KZ" sz="1800"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kk-KZ" sz="1800"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endParaRPr>
          </a:p>
        </p:txBody>
      </p:sp>
      <p:pic>
        <p:nvPicPr>
          <p:cNvPr id="8" name="Рисунок 7" descr="C:\Users\Acer\Desktop\db35ff9f-6957-4b67-8be2-ec03e1ae4b2c.jpg"/>
          <p:cNvPicPr/>
          <p:nvPr/>
        </p:nvPicPr>
        <p:blipFill>
          <a:blip r:embed="rId2" cstate="print"/>
          <a:srcRect/>
          <a:stretch>
            <a:fillRect/>
          </a:stretch>
        </p:blipFill>
        <p:spPr bwMode="auto">
          <a:xfrm>
            <a:off x="1000100" y="2000240"/>
            <a:ext cx="2571768" cy="2658263"/>
          </a:xfrm>
          <a:prstGeom prst="rect">
            <a:avLst/>
          </a:prstGeom>
          <a:noFill/>
          <a:ln w="9525">
            <a:noFill/>
            <a:miter lim="800000"/>
            <a:headEnd/>
            <a:tailEnd/>
          </a:ln>
        </p:spPr>
      </p:pic>
      <p:pic>
        <p:nvPicPr>
          <p:cNvPr id="9" name="Рисунок 8" descr="C:\Users\Acer\Desktop\18c2ed70-79c2-47ad-b6a6-6d904121f5bd.jpg"/>
          <p:cNvPicPr/>
          <p:nvPr/>
        </p:nvPicPr>
        <p:blipFill>
          <a:blip r:embed="rId3" cstate="print"/>
          <a:srcRect/>
          <a:stretch>
            <a:fillRect/>
          </a:stretch>
        </p:blipFill>
        <p:spPr bwMode="auto">
          <a:xfrm>
            <a:off x="5143504" y="2000240"/>
            <a:ext cx="3082493" cy="278608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85785" y="4572008"/>
            <a:ext cx="3714777" cy="923330"/>
          </a:xfrm>
          <a:prstGeom prst="rect">
            <a:avLst/>
          </a:prstGeom>
        </p:spPr>
        <p:txBody>
          <a:bodyPr wrap="square">
            <a:spAutoFit/>
          </a:bodyPr>
          <a:lstStyle/>
          <a:p>
            <a:r>
              <a:rPr lang="kk-KZ" dirty="0" smtClean="0">
                <a:solidFill>
                  <a:srgbClr val="002060"/>
                </a:solidFill>
                <a:latin typeface="Times New Roman" pitchFamily="18" charset="0"/>
                <a:cs typeface="Times New Roman" pitchFamily="18" charset="0"/>
              </a:rPr>
              <a:t>«Бөлу амалының компоненттері» математика пәнінен ашық сабақ, Рахметова Л.А. </a:t>
            </a:r>
            <a:endParaRPr lang="ru-RU" dirty="0">
              <a:solidFill>
                <a:srgbClr val="002060"/>
              </a:solidFill>
              <a:latin typeface="Times New Roman" pitchFamily="18" charset="0"/>
              <a:cs typeface="Times New Roman" pitchFamily="18" charset="0"/>
            </a:endParaRPr>
          </a:p>
        </p:txBody>
      </p:sp>
      <p:sp>
        <p:nvSpPr>
          <p:cNvPr id="7" name="Прямоугольник 6"/>
          <p:cNvSpPr/>
          <p:nvPr/>
        </p:nvSpPr>
        <p:spPr>
          <a:xfrm>
            <a:off x="5429256" y="4500570"/>
            <a:ext cx="3571900" cy="923330"/>
          </a:xfrm>
          <a:prstGeom prst="rect">
            <a:avLst/>
          </a:prstGeom>
        </p:spPr>
        <p:txBody>
          <a:bodyPr wrap="square">
            <a:spAutoFit/>
          </a:bodyPr>
          <a:lstStyle/>
          <a:p>
            <a:r>
              <a:rPr lang="kk-KZ" dirty="0" smtClean="0">
                <a:solidFill>
                  <a:srgbClr val="002060"/>
                </a:solidFill>
                <a:latin typeface="Times New Roman" pitchFamily="18" charset="0"/>
                <a:cs typeface="Times New Roman" pitchFamily="18" charset="0"/>
              </a:rPr>
              <a:t>«Адам өміріне ауарайының әсері» ашық сабақ дүниетану пәнінен, Рахметова Л.А. </a:t>
            </a:r>
            <a:endParaRPr lang="ru-RU" dirty="0">
              <a:solidFill>
                <a:srgbClr val="002060"/>
              </a:solidFill>
              <a:latin typeface="Times New Roman" pitchFamily="18" charset="0"/>
              <a:cs typeface="Times New Roman" pitchFamily="18" charset="0"/>
            </a:endParaRPr>
          </a:p>
        </p:txBody>
      </p:sp>
      <p:pic>
        <p:nvPicPr>
          <p:cNvPr id="9" name="Рисунок 8" descr="C:\Users\Acer\Desktop\a02e2a44-c530-414d-a0f1-60c746d53a65.jpg"/>
          <p:cNvPicPr/>
          <p:nvPr/>
        </p:nvPicPr>
        <p:blipFill>
          <a:blip r:embed="rId2"/>
          <a:srcRect l="13589" t="11765" r="16586"/>
          <a:stretch>
            <a:fillRect/>
          </a:stretch>
        </p:blipFill>
        <p:spPr bwMode="auto">
          <a:xfrm>
            <a:off x="5143504" y="714356"/>
            <a:ext cx="1785950" cy="1808703"/>
          </a:xfrm>
          <a:prstGeom prst="rect">
            <a:avLst/>
          </a:prstGeom>
          <a:noFill/>
          <a:ln w="9525">
            <a:noFill/>
            <a:miter lim="800000"/>
            <a:headEnd/>
            <a:tailEnd/>
          </a:ln>
        </p:spPr>
      </p:pic>
      <p:pic>
        <p:nvPicPr>
          <p:cNvPr id="10" name="Рисунок 9" descr="C:\Users\Acer\Desktop\7b62c367-9dd1-4574-948a-9c5a6e1083f2.jpg"/>
          <p:cNvPicPr/>
          <p:nvPr/>
        </p:nvPicPr>
        <p:blipFill>
          <a:blip r:embed="rId3"/>
          <a:srcRect l="22191" r="10306" b="34211"/>
          <a:stretch>
            <a:fillRect/>
          </a:stretch>
        </p:blipFill>
        <p:spPr bwMode="auto">
          <a:xfrm>
            <a:off x="6929454" y="2500306"/>
            <a:ext cx="2078774" cy="1857388"/>
          </a:xfrm>
          <a:prstGeom prst="rect">
            <a:avLst/>
          </a:prstGeom>
          <a:noFill/>
          <a:ln w="9525">
            <a:noFill/>
            <a:miter lim="800000"/>
            <a:headEnd/>
            <a:tailEnd/>
          </a:ln>
        </p:spPr>
      </p:pic>
      <p:pic>
        <p:nvPicPr>
          <p:cNvPr id="11" name="Рисунок 10" descr="C:\Users\Acer\Desktop\2cd799c4-76c6-413f-85fc-f18a55c8f7d3.jpg"/>
          <p:cNvPicPr/>
          <p:nvPr/>
        </p:nvPicPr>
        <p:blipFill>
          <a:blip r:embed="rId4"/>
          <a:srcRect l="22699" t="8649" r="11412" b="-1908"/>
          <a:stretch>
            <a:fillRect/>
          </a:stretch>
        </p:blipFill>
        <p:spPr bwMode="auto">
          <a:xfrm>
            <a:off x="6929454" y="714356"/>
            <a:ext cx="1828899" cy="1857388"/>
          </a:xfrm>
          <a:prstGeom prst="rect">
            <a:avLst/>
          </a:prstGeom>
          <a:noFill/>
          <a:ln w="9525">
            <a:noFill/>
            <a:miter lim="800000"/>
            <a:headEnd/>
            <a:tailEnd/>
          </a:ln>
        </p:spPr>
      </p:pic>
      <p:pic>
        <p:nvPicPr>
          <p:cNvPr id="12" name="Рисунок 11" descr="C:\Users\Acer\Desktop\79d0e47f-92a2-4d92-a616-cbbb6f8199ce.jpg"/>
          <p:cNvPicPr/>
          <p:nvPr/>
        </p:nvPicPr>
        <p:blipFill>
          <a:blip r:embed="rId5"/>
          <a:srcRect l="18298" r="13262" b="21805"/>
          <a:stretch>
            <a:fillRect/>
          </a:stretch>
        </p:blipFill>
        <p:spPr bwMode="auto">
          <a:xfrm>
            <a:off x="5143504" y="2500306"/>
            <a:ext cx="1785950" cy="1857388"/>
          </a:xfrm>
          <a:prstGeom prst="rect">
            <a:avLst/>
          </a:prstGeom>
          <a:noFill/>
          <a:ln w="9525">
            <a:noFill/>
            <a:miter lim="800000"/>
            <a:headEnd/>
            <a:tailEnd/>
          </a:ln>
        </p:spPr>
      </p:pic>
      <p:pic>
        <p:nvPicPr>
          <p:cNvPr id="13" name="Рисунок 12" descr="C:\Users\Acer\Desktop\34e72296-2ac7-4c3b-8f94-058f01f12e59.jpg"/>
          <p:cNvPicPr/>
          <p:nvPr/>
        </p:nvPicPr>
        <p:blipFill>
          <a:blip r:embed="rId6"/>
          <a:srcRect t="17337" b="37771"/>
          <a:stretch>
            <a:fillRect/>
          </a:stretch>
        </p:blipFill>
        <p:spPr bwMode="auto">
          <a:xfrm>
            <a:off x="857224" y="642918"/>
            <a:ext cx="3714776" cy="378621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4714884"/>
            <a:ext cx="3500462" cy="1714512"/>
          </a:xfrm>
        </p:spPr>
        <p:txBody>
          <a:bodyPr>
            <a:normAutofit/>
          </a:bodyPr>
          <a:lstStyle/>
          <a:p>
            <a:r>
              <a:rPr lang="kk-KZ" sz="1400" dirty="0" smtClean="0">
                <a:latin typeface="Times New Roman" pitchFamily="18" charset="0"/>
                <a:cs typeface="Times New Roman" pitchFamily="18" charset="0"/>
              </a:rPr>
              <a:t>«Несклоняемые  имена существительные» тақырыбына ашық сабақ, Смагулова З.А.</a:t>
            </a:r>
            <a:endParaRPr lang="ru-RU" sz="1400" dirty="0">
              <a:latin typeface="Times New Roman" pitchFamily="18" charset="0"/>
              <a:cs typeface="Times New Roman" pitchFamily="18" charset="0"/>
            </a:endParaRPr>
          </a:p>
        </p:txBody>
      </p:sp>
      <p:sp>
        <p:nvSpPr>
          <p:cNvPr id="4" name="Прямоугольник 3"/>
          <p:cNvSpPr/>
          <p:nvPr/>
        </p:nvSpPr>
        <p:spPr>
          <a:xfrm>
            <a:off x="5143504" y="5357826"/>
            <a:ext cx="3857652" cy="738664"/>
          </a:xfrm>
          <a:prstGeom prst="rect">
            <a:avLst/>
          </a:prstGeom>
        </p:spPr>
        <p:txBody>
          <a:bodyPr wrap="square">
            <a:spAutoFit/>
          </a:bodyPr>
          <a:lstStyle/>
          <a:p>
            <a:r>
              <a:rPr lang="ru-RU" sz="1400" dirty="0" smtClean="0">
                <a:latin typeface="Times New Roman" pitchFamily="18" charset="0"/>
                <a:cs typeface="Times New Roman" pitchFamily="18" charset="0"/>
              </a:rPr>
              <a:t>«Высказывания с математическим содержанием Истинность и ложность</a:t>
            </a:r>
            <a:r>
              <a:rPr lang="kk-KZ"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Действия при ЧС</a:t>
            </a:r>
            <a:r>
              <a:rPr lang="kk-KZ"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тақырыбына ашық сабақ, Смагулова З.А.</a:t>
            </a:r>
            <a:endParaRPr lang="ru-RU" sz="1400" dirty="0">
              <a:latin typeface="Times New Roman" pitchFamily="18" charset="0"/>
              <a:cs typeface="Times New Roman" pitchFamily="18" charset="0"/>
            </a:endParaRPr>
          </a:p>
        </p:txBody>
      </p:sp>
      <p:pic>
        <p:nvPicPr>
          <p:cNvPr id="6" name="Рисунок 5" descr="C:\Users\Acer\Desktop\ad8402e1-b217-4518-a933-ea97797f0708.jpg"/>
          <p:cNvPicPr/>
          <p:nvPr/>
        </p:nvPicPr>
        <p:blipFill>
          <a:blip r:embed="rId2"/>
          <a:srcRect l="28484" t="33480" r="28789" b="40852"/>
          <a:stretch>
            <a:fillRect/>
          </a:stretch>
        </p:blipFill>
        <p:spPr bwMode="auto">
          <a:xfrm>
            <a:off x="5214942" y="3643314"/>
            <a:ext cx="1785950" cy="1563145"/>
          </a:xfrm>
          <a:prstGeom prst="rect">
            <a:avLst/>
          </a:prstGeom>
          <a:noFill/>
          <a:ln w="9525">
            <a:noFill/>
            <a:miter lim="800000"/>
            <a:headEnd/>
            <a:tailEnd/>
          </a:ln>
        </p:spPr>
      </p:pic>
      <p:pic>
        <p:nvPicPr>
          <p:cNvPr id="7" name="Рисунок 6" descr="C:\Users\Acer\Desktop\e0706d7b-482b-44cd-91d4-136719cd8f5d.jpg"/>
          <p:cNvPicPr/>
          <p:nvPr/>
        </p:nvPicPr>
        <p:blipFill>
          <a:blip r:embed="rId3"/>
          <a:srcRect l="35484" t="34629" r="32258" b="42049"/>
          <a:stretch>
            <a:fillRect/>
          </a:stretch>
        </p:blipFill>
        <p:spPr bwMode="auto">
          <a:xfrm>
            <a:off x="5214942" y="2285992"/>
            <a:ext cx="1785950" cy="1357322"/>
          </a:xfrm>
          <a:prstGeom prst="rect">
            <a:avLst/>
          </a:prstGeom>
          <a:noFill/>
          <a:ln w="9525">
            <a:noFill/>
            <a:miter lim="800000"/>
            <a:headEnd/>
            <a:tailEnd/>
          </a:ln>
        </p:spPr>
      </p:pic>
      <p:pic>
        <p:nvPicPr>
          <p:cNvPr id="8" name="Рисунок 7" descr="C:\Users\Acer\Desktop\b53ea988-eece-4c87-b9de-85207c934e6b.jpg"/>
          <p:cNvPicPr/>
          <p:nvPr/>
        </p:nvPicPr>
        <p:blipFill>
          <a:blip r:embed="rId4"/>
          <a:srcRect t="33333" b="40437"/>
          <a:stretch>
            <a:fillRect/>
          </a:stretch>
        </p:blipFill>
        <p:spPr bwMode="auto">
          <a:xfrm>
            <a:off x="5929322" y="857232"/>
            <a:ext cx="2714644" cy="1428760"/>
          </a:xfrm>
          <a:prstGeom prst="rect">
            <a:avLst/>
          </a:prstGeom>
          <a:noFill/>
          <a:ln w="9525">
            <a:noFill/>
            <a:miter lim="800000"/>
            <a:headEnd/>
            <a:tailEnd/>
          </a:ln>
        </p:spPr>
      </p:pic>
      <p:pic>
        <p:nvPicPr>
          <p:cNvPr id="9" name="Рисунок 8" descr="C:\Users\Acer\Desktop\e3942c26-83c0-4ceb-955a-d384c2dd64f2.jpg"/>
          <p:cNvPicPr/>
          <p:nvPr/>
        </p:nvPicPr>
        <p:blipFill>
          <a:blip r:embed="rId5"/>
          <a:srcRect t="32301" b="40929"/>
          <a:stretch>
            <a:fillRect/>
          </a:stretch>
        </p:blipFill>
        <p:spPr bwMode="auto">
          <a:xfrm>
            <a:off x="7002655" y="2285992"/>
            <a:ext cx="1998501" cy="1358727"/>
          </a:xfrm>
          <a:prstGeom prst="rect">
            <a:avLst/>
          </a:prstGeom>
          <a:noFill/>
          <a:ln w="9525">
            <a:noFill/>
            <a:miter lim="800000"/>
            <a:headEnd/>
            <a:tailEnd/>
          </a:ln>
        </p:spPr>
      </p:pic>
      <p:pic>
        <p:nvPicPr>
          <p:cNvPr id="10" name="Рисунок 9" descr="C:\Users\Acer\Desktop\c9500a5d-017d-46af-991f-9ebb1343e1f4.jpg"/>
          <p:cNvPicPr/>
          <p:nvPr/>
        </p:nvPicPr>
        <p:blipFill>
          <a:blip r:embed="rId6"/>
          <a:srcRect t="33799" b="40503"/>
          <a:stretch>
            <a:fillRect/>
          </a:stretch>
        </p:blipFill>
        <p:spPr bwMode="auto">
          <a:xfrm>
            <a:off x="7000892" y="3643314"/>
            <a:ext cx="2000264" cy="1571636"/>
          </a:xfrm>
          <a:prstGeom prst="rect">
            <a:avLst/>
          </a:prstGeom>
          <a:noFill/>
          <a:ln w="9525">
            <a:noFill/>
            <a:miter lim="800000"/>
            <a:headEnd/>
            <a:tailEnd/>
          </a:ln>
        </p:spPr>
      </p:pic>
      <p:pic>
        <p:nvPicPr>
          <p:cNvPr id="11" name="Рисунок 10" descr="C:\Users\Acer\Desktop\IMG-20231124-WA0074.jpg"/>
          <p:cNvPicPr/>
          <p:nvPr/>
        </p:nvPicPr>
        <p:blipFill>
          <a:blip r:embed="rId7"/>
          <a:srcRect l="8519" t="8901" r="20434"/>
          <a:stretch>
            <a:fillRect/>
          </a:stretch>
        </p:blipFill>
        <p:spPr bwMode="auto">
          <a:xfrm>
            <a:off x="2571736" y="3500438"/>
            <a:ext cx="2071702" cy="1714512"/>
          </a:xfrm>
          <a:prstGeom prst="rect">
            <a:avLst/>
          </a:prstGeom>
          <a:noFill/>
          <a:ln w="9525">
            <a:noFill/>
            <a:miter lim="800000"/>
            <a:headEnd/>
            <a:tailEnd/>
          </a:ln>
        </p:spPr>
      </p:pic>
      <p:pic>
        <p:nvPicPr>
          <p:cNvPr id="12" name="Рисунок 11" descr="C:\Users\Acer\Desktop\IMG-20231124-WA0080.jpg"/>
          <p:cNvPicPr/>
          <p:nvPr/>
        </p:nvPicPr>
        <p:blipFill>
          <a:blip r:embed="rId8"/>
          <a:srcRect l="23637" t="9748"/>
          <a:stretch>
            <a:fillRect/>
          </a:stretch>
        </p:blipFill>
        <p:spPr bwMode="auto">
          <a:xfrm>
            <a:off x="2643174" y="785794"/>
            <a:ext cx="1928826" cy="2428892"/>
          </a:xfrm>
          <a:prstGeom prst="rect">
            <a:avLst/>
          </a:prstGeom>
          <a:noFill/>
          <a:ln w="9525">
            <a:noFill/>
            <a:miter lim="800000"/>
            <a:headEnd/>
            <a:tailEnd/>
          </a:ln>
        </p:spPr>
      </p:pic>
      <p:pic>
        <p:nvPicPr>
          <p:cNvPr id="13" name="Рисунок 12" descr="C:\Users\Acer\Desktop\IMG-20231124-WA0078.jpg"/>
          <p:cNvPicPr/>
          <p:nvPr/>
        </p:nvPicPr>
        <p:blipFill>
          <a:blip r:embed="rId9" cstate="print"/>
          <a:srcRect/>
          <a:stretch>
            <a:fillRect/>
          </a:stretch>
        </p:blipFill>
        <p:spPr bwMode="auto">
          <a:xfrm>
            <a:off x="500034" y="785794"/>
            <a:ext cx="2000264" cy="2428892"/>
          </a:xfrm>
          <a:prstGeom prst="rect">
            <a:avLst/>
          </a:prstGeom>
          <a:noFill/>
          <a:ln w="9525">
            <a:noFill/>
            <a:miter lim="800000"/>
            <a:headEnd/>
            <a:tailEnd/>
          </a:ln>
        </p:spPr>
      </p:pic>
      <p:pic>
        <p:nvPicPr>
          <p:cNvPr id="14" name="Рисунок 13" descr="C:\Users\Acer\Desktop\IMG-20231124-WA0077.jpg"/>
          <p:cNvPicPr/>
          <p:nvPr/>
        </p:nvPicPr>
        <p:blipFill>
          <a:blip r:embed="rId10" cstate="print"/>
          <a:srcRect/>
          <a:stretch>
            <a:fillRect/>
          </a:stretch>
        </p:blipFill>
        <p:spPr bwMode="auto">
          <a:xfrm>
            <a:off x="500034" y="3500438"/>
            <a:ext cx="2000264" cy="174166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981</Words>
  <Application>Microsoft Office PowerPoint</Application>
  <PresentationFormat>Экран (4:3)</PresentationFormat>
  <Paragraphs>289</Paragraphs>
  <Slides>25</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Calibri</vt:lpstr>
      <vt:lpstr>Times New Roman</vt:lpstr>
      <vt:lpstr>Тема Office</vt:lpstr>
      <vt:lpstr>Презентация PowerPoint</vt:lpstr>
      <vt:lpstr>Қазіргі таңда 1 мұғалім декреттік демалысқа кетті.  (Скранжевская Виктория) </vt:lpstr>
      <vt:lpstr>Бастауыш сыныптарының 2 жылдық білім сапасының мониторингісі </vt:lpstr>
      <vt:lpstr>  Үлгерім бойынша 1-4 сыныптарында білім сапасының мониторингісі </vt:lpstr>
      <vt:lpstr>Презентация PowerPoint</vt:lpstr>
      <vt:lpstr>Презентация PowerPoint</vt:lpstr>
      <vt:lpstr>   Бастауыш сынып    бойынша өткізілген   іс- шаралар  Апталығының мақсаты: Жаңа әдіс-тәсілдерді пайдалана отырып, әр сабақта  оқушыларға терең де тиянақты білім беру;  </vt:lpstr>
      <vt:lpstr>Презентация PowerPoint</vt:lpstr>
      <vt:lpstr>«Несклоняемые  имена существительные» тақырыбына ашық сабақ, Смагулова З.А.</vt:lpstr>
      <vt:lpstr>Ертегі  сахналау </vt:lpstr>
      <vt:lpstr>Презентация PowerPoint</vt:lpstr>
      <vt:lpstr>«МАТЕМАТИКА АЙНАЛАМЫЗДА» математикалық сауаттылық апталығы  </vt:lpstr>
      <vt:lpstr>Презентация PowerPoint</vt:lpstr>
      <vt:lpstr> «Цифрлық  әлем»  Ақпараттық сауаттылықты дамыту апталығы </vt:lpstr>
      <vt:lpstr>Презентация PowerPoint</vt:lpstr>
      <vt:lpstr>  Дене шынықтыру апталығы «Денің сау болса, бәрін аласың»  </vt:lpstr>
      <vt:lpstr>Презентация PowerPoint</vt:lpstr>
      <vt:lpstr>Тәуелсіздік күні</vt:lpstr>
      <vt:lpstr> </vt:lpstr>
      <vt:lpstr>Көрісу күні. Мақсаты: Оқушыларға халқымыздың қасиетті күні 14-Наурыз амал күнінің маңызы туралы білім беру. Ұлттық дәстүр туралы білімдерін одан әрі дамыту. Адамгершілікке,имандылыққа, ибалылыққа,мейірімді болуға тәрбиелеу. Таң сібірлеп атысымен, көрісу мерекесін асыға күтіп отырған әрбір отбасы алдын ала дайындалып қойған дастарханын жаяды. Міндетті түрде бауырсақ пісіріп, дастарханға тәтті-пәттісімен қосып үйіп қояды. Отбасының кішілері үлкендеріне қос қолын беріп, көрісіп шығады. Бір–біріне «Бір жасыңмен!» дейді </vt:lpstr>
      <vt:lpstr>Наурыз-нұрлы жыл басы» мерекелік  Мақсаты : Әз Наурыз еңсесі биік елдіктің, іргесі сөгілмеген бірліктің,ынтымақ пен ырыстың мерекесі екендігін және қазақ халқының салт дәстурлері,ауыз әдебиетінің мұраларымен таныстырып,олардың тарихи маңызын түсіндіру. Халқымыздың салт –дәстурін дәріптеу арқылы оқушыларды еліне,жеріне деген сүйіспеншілікке,адамгершілікке тәрбиелеу.  </vt:lpstr>
      <vt:lpstr>Презентация PowerPoint</vt:lpstr>
      <vt:lpstr>     7 мамыр - Отан қорғаушылар күні. Ұранды ердің - ұрпағы қайсар Мақсаты: Оқушыларға Ұлы Отанды сүюге, ерлік көрсеткен батырлардың бойындағы ержүректілік, отан сүйгіштік, ұлтжандылық қасиеттерін дәріптеу. Отанын, елін қорғай білуге тәрбиелеу. </vt:lpstr>
      <vt:lpstr>Әліппемен қоштасу</vt:lpstr>
      <vt:lpstr>25 мамыр - Сыңғырла, соңғы қоңырау!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rrr Aaa</cp:lastModifiedBy>
  <cp:revision>189</cp:revision>
  <dcterms:created xsi:type="dcterms:W3CDTF">2022-06-06T16:27:33Z</dcterms:created>
  <dcterms:modified xsi:type="dcterms:W3CDTF">2025-06-11T06:20:31Z</dcterms:modified>
</cp:coreProperties>
</file>