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57" r:id="rId4"/>
    <p:sldId id="259" r:id="rId5"/>
    <p:sldId id="260" r:id="rId6"/>
    <p:sldId id="268" r:id="rId7"/>
    <p:sldId id="309" r:id="rId8"/>
    <p:sldId id="304" r:id="rId9"/>
    <p:sldId id="308" r:id="rId10"/>
    <p:sldId id="272" r:id="rId11"/>
    <p:sldId id="310" r:id="rId12"/>
    <p:sldId id="311" r:id="rId13"/>
    <p:sldId id="279" r:id="rId14"/>
    <p:sldId id="301" r:id="rId15"/>
    <p:sldId id="283" r:id="rId16"/>
    <p:sldId id="289" r:id="rId17"/>
    <p:sldId id="288" r:id="rId18"/>
    <p:sldId id="286" r:id="rId19"/>
    <p:sldId id="299" r:id="rId20"/>
    <p:sldId id="287"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64" autoAdjust="0"/>
  </p:normalViewPr>
  <p:slideViewPr>
    <p:cSldViewPr>
      <p:cViewPr varScale="1">
        <p:scale>
          <a:sx n="72" d="100"/>
          <a:sy n="72" d="100"/>
        </p:scale>
        <p:origin x="1728" y="72"/>
      </p:cViewPr>
      <p:guideLst>
        <p:guide orient="horz" pos="2160"/>
        <p:guide pos="2880"/>
      </p:guideLst>
    </p:cSldViewPr>
  </p:slideViewPr>
  <p:outlineViewPr>
    <p:cViewPr>
      <p:scale>
        <a:sx n="33" d="100"/>
        <a:sy n="33" d="100"/>
      </p:scale>
      <p:origin x="216"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DE5C44-5F0D-44E3-B203-418D491FD56A}" type="datetimeFigureOut">
              <a:rPr lang="ru-RU" smtClean="0"/>
              <a:pPr/>
              <a:t>11.06.2025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7CE061-CD19-4551-B774-395A0504031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7CE061-CD19-4551-B774-395A05040313}"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7CE061-CD19-4551-B774-395A05040313}" type="slidenum">
              <a:rPr lang="ru-RU" smtClean="0"/>
              <a:pPr/>
              <a:t>15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7CE061-CD19-4551-B774-395A05040313}" type="slidenum">
              <a:rPr lang="ru-RU" smtClean="0"/>
              <a:pPr/>
              <a:t>19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5E4E7-91E2-40A0-8A5A-BFD4CAD76EC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57158" y="1357298"/>
            <a:ext cx="8786842" cy="4281502"/>
          </a:xfrm>
        </p:spPr>
        <p:txBody>
          <a:bodyPr>
            <a:normAutofit/>
          </a:bodyPr>
          <a:lstStyle/>
          <a:p>
            <a:r>
              <a:rPr lang="ru-RU" b="1" dirty="0">
                <a:solidFill>
                  <a:srgbClr val="002060"/>
                </a:solidFill>
                <a:latin typeface="Times New Roman" pitchFamily="18" charset="0"/>
                <a:cs typeface="Times New Roman" pitchFamily="18" charset="0"/>
              </a:rPr>
              <a:t>Дарья </a:t>
            </a:r>
            <a:r>
              <a:rPr lang="kk-KZ" b="1" dirty="0">
                <a:solidFill>
                  <a:srgbClr val="002060"/>
                </a:solidFill>
                <a:latin typeface="Times New Roman" pitchFamily="18" charset="0"/>
                <a:cs typeface="Times New Roman" pitchFamily="18" charset="0"/>
              </a:rPr>
              <a:t>ЖББМ</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жоспар</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бойынша</a:t>
            </a:r>
            <a:r>
              <a:rPr lang="ru-RU" b="1" dirty="0">
                <a:solidFill>
                  <a:srgbClr val="002060"/>
                </a:solidFill>
                <a:latin typeface="Times New Roman" pitchFamily="18" charset="0"/>
                <a:cs typeface="Times New Roman" pitchFamily="18" charset="0"/>
              </a:rPr>
              <a:t>  </a:t>
            </a:r>
            <a:endParaRPr lang="ru-RU" b="1" dirty="0" smtClean="0">
              <a:solidFill>
                <a:srgbClr val="002060"/>
              </a:solidFill>
              <a:latin typeface="Times New Roman" pitchFamily="18" charset="0"/>
              <a:cs typeface="Times New Roman" pitchFamily="18" charset="0"/>
            </a:endParaRPr>
          </a:p>
          <a:p>
            <a:r>
              <a:rPr lang="ru-RU" b="1" dirty="0" smtClean="0">
                <a:solidFill>
                  <a:srgbClr val="002060"/>
                </a:solidFill>
                <a:latin typeface="Times New Roman" pitchFamily="18" charset="0"/>
                <a:cs typeface="Times New Roman" pitchFamily="18" charset="0"/>
              </a:rPr>
              <a:t> </a:t>
            </a:r>
            <a:r>
              <a:rPr lang="ru-RU" b="1" dirty="0">
                <a:solidFill>
                  <a:srgbClr val="002060"/>
                </a:solidFill>
                <a:latin typeface="Times New Roman" pitchFamily="18" charset="0"/>
                <a:cs typeface="Times New Roman" pitchFamily="18" charset="0"/>
              </a:rPr>
              <a:t>«</a:t>
            </a:r>
            <a:r>
              <a:rPr lang="ru-RU" b="1" dirty="0" err="1">
                <a:solidFill>
                  <a:srgbClr val="002060"/>
                </a:solidFill>
                <a:latin typeface="Times New Roman" pitchFamily="18" charset="0"/>
                <a:cs typeface="Times New Roman" pitchFamily="18" charset="0"/>
              </a:rPr>
              <a:t>Бастау</a:t>
            </a:r>
            <a:r>
              <a:rPr lang="ru-RU" b="1" dirty="0">
                <a:solidFill>
                  <a:srgbClr val="002060"/>
                </a:solidFill>
                <a:latin typeface="Times New Roman" pitchFamily="18" charset="0"/>
                <a:cs typeface="Times New Roman" pitchFamily="18" charset="0"/>
              </a:rPr>
              <a:t>» </a:t>
            </a:r>
            <a:r>
              <a:rPr lang="kk-KZ" b="1" dirty="0" smtClean="0">
                <a:solidFill>
                  <a:srgbClr val="002060"/>
                </a:solidFill>
                <a:latin typeface="Times New Roman" pitchFamily="18" charset="0"/>
                <a:cs typeface="Times New Roman" pitchFamily="18" charset="0"/>
              </a:rPr>
              <a:t>әдістемелік бірлістігінің</a:t>
            </a:r>
            <a:endParaRPr lang="ru-RU" dirty="0" smtClean="0">
              <a:solidFill>
                <a:srgbClr val="002060"/>
              </a:solidFill>
              <a:latin typeface="Times New Roman" pitchFamily="18" charset="0"/>
              <a:cs typeface="Times New Roman" pitchFamily="18" charset="0"/>
            </a:endParaRPr>
          </a:p>
          <a:p>
            <a:r>
              <a:rPr lang="ru-RU" b="1" dirty="0" smtClean="0">
                <a:solidFill>
                  <a:srgbClr val="002060"/>
                </a:solidFill>
                <a:latin typeface="Times New Roman" pitchFamily="18" charset="0"/>
                <a:cs typeface="Times New Roman" pitchFamily="18" charset="0"/>
              </a:rPr>
              <a:t>202</a:t>
            </a:r>
            <a:r>
              <a:rPr lang="en-US" b="1" dirty="0" smtClean="0">
                <a:solidFill>
                  <a:srgbClr val="002060"/>
                </a:solidFill>
                <a:latin typeface="Times New Roman" pitchFamily="18" charset="0"/>
                <a:cs typeface="Times New Roman" pitchFamily="18" charset="0"/>
              </a:rPr>
              <a:t>4</a:t>
            </a:r>
            <a:r>
              <a:rPr lang="ru-RU" b="1" dirty="0" smtClean="0">
                <a:solidFill>
                  <a:srgbClr val="002060"/>
                </a:solidFill>
                <a:latin typeface="Times New Roman" pitchFamily="18" charset="0"/>
                <a:cs typeface="Times New Roman" pitchFamily="18" charset="0"/>
              </a:rPr>
              <a:t>-202</a:t>
            </a:r>
            <a:r>
              <a:rPr lang="en-US" b="1" dirty="0" smtClean="0">
                <a:solidFill>
                  <a:srgbClr val="002060"/>
                </a:solidFill>
                <a:latin typeface="Times New Roman" pitchFamily="18" charset="0"/>
                <a:cs typeface="Times New Roman" pitchFamily="18" charset="0"/>
              </a:rPr>
              <a:t>5</a:t>
            </a:r>
            <a:r>
              <a:rPr lang="ru-RU" b="1" dirty="0" smtClean="0">
                <a:solidFill>
                  <a:srgbClr val="002060"/>
                </a:solidFill>
                <a:latin typeface="Times New Roman" pitchFamily="18" charset="0"/>
                <a:cs typeface="Times New Roman" pitchFamily="18" charset="0"/>
              </a:rPr>
              <a:t> </a:t>
            </a:r>
            <a:r>
              <a:rPr lang="ru-RU" b="1" dirty="0">
                <a:solidFill>
                  <a:srgbClr val="002060"/>
                </a:solidFill>
                <a:latin typeface="Times New Roman" pitchFamily="18" charset="0"/>
                <a:cs typeface="Times New Roman" pitchFamily="18" charset="0"/>
              </a:rPr>
              <a:t>о</a:t>
            </a:r>
            <a:r>
              <a:rPr lang="kk-KZ" b="1" dirty="0">
                <a:solidFill>
                  <a:srgbClr val="002060"/>
                </a:solidFill>
                <a:latin typeface="Times New Roman" pitchFamily="18" charset="0"/>
                <a:cs typeface="Times New Roman" pitchFamily="18" charset="0"/>
              </a:rPr>
              <a:t>қу жылы </a:t>
            </a:r>
            <a:r>
              <a:rPr lang="ru-RU" b="1" dirty="0" err="1" smtClean="0">
                <a:solidFill>
                  <a:srgbClr val="002060"/>
                </a:solidFill>
                <a:latin typeface="Times New Roman" pitchFamily="18" charset="0"/>
                <a:cs typeface="Times New Roman" pitchFamily="18" charset="0"/>
              </a:rPr>
              <a:t>бойынша</a:t>
            </a:r>
            <a:r>
              <a:rPr lang="en-US" b="1" dirty="0" smtClean="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атқарылған</a:t>
            </a:r>
            <a:r>
              <a:rPr lang="ru-RU" b="1" dirty="0" smtClean="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жұмыстарының</a:t>
            </a:r>
            <a:r>
              <a:rPr lang="ru-RU" b="1" dirty="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есебі</a:t>
            </a:r>
            <a:endParaRPr lang="ru-RU" b="1" dirty="0">
              <a:solidFill>
                <a:srgbClr val="002060"/>
              </a:solidFill>
              <a:latin typeface="Times New Roman" pitchFamily="18" charset="0"/>
              <a:cs typeface="Times New Roman" pitchFamily="18" charset="0"/>
            </a:endParaRPr>
          </a:p>
          <a:p>
            <a:endParaRPr lang="ru-RU"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9"/>
            <a:ext cx="8075240" cy="1156989"/>
          </a:xfrm>
        </p:spPr>
        <p:txBody>
          <a:bodyPr>
            <a:normAutofit fontScale="90000"/>
          </a:bodyPr>
          <a:lstStyle/>
          <a:p>
            <a:r>
              <a:rPr lang="kk-KZ" sz="2200" b="1" dirty="0" smtClean="0">
                <a:solidFill>
                  <a:srgbClr val="002060"/>
                </a:solidFill>
                <a:latin typeface="Times New Roman" pitchFamily="18" charset="0"/>
                <a:cs typeface="Times New Roman" pitchFamily="18" charset="0"/>
              </a:rPr>
              <a:t>«МАТЕМАТИКА АЙНАЛАМЫЗДА»</a:t>
            </a:r>
            <a:br>
              <a:rPr lang="kk-KZ" sz="2200" b="1" dirty="0" smtClean="0">
                <a:solidFill>
                  <a:srgbClr val="002060"/>
                </a:solidFill>
                <a:latin typeface="Times New Roman" pitchFamily="18" charset="0"/>
                <a:cs typeface="Times New Roman" pitchFamily="18" charset="0"/>
              </a:rPr>
            </a:br>
            <a:r>
              <a:rPr lang="kk-KZ" sz="2200" b="1" dirty="0" smtClean="0">
                <a:solidFill>
                  <a:srgbClr val="002060"/>
                </a:solidFill>
                <a:latin typeface="Times New Roman" pitchFamily="18" charset="0"/>
                <a:cs typeface="Times New Roman" pitchFamily="18" charset="0"/>
              </a:rPr>
              <a:t> математикалық сауаттылық апталығы </a:t>
            </a:r>
            <a:r>
              <a:rPr lang="ru-RU" dirty="0" smtClean="0">
                <a:solidFill>
                  <a:srgbClr val="002060"/>
                </a:solidFill>
              </a:rPr>
              <a:t/>
            </a:r>
            <a:br>
              <a:rPr lang="ru-RU" dirty="0" smtClean="0">
                <a:solidFill>
                  <a:srgbClr val="002060"/>
                </a:solidFill>
              </a:rPr>
            </a:br>
            <a:endParaRPr lang="ru-RU" dirty="0">
              <a:solidFill>
                <a:srgbClr val="002060"/>
              </a:solidFill>
            </a:endParaRPr>
          </a:p>
        </p:txBody>
      </p:sp>
      <p:sp>
        <p:nvSpPr>
          <p:cNvPr id="3" name="Содержимое 2"/>
          <p:cNvSpPr>
            <a:spLocks noGrp="1"/>
          </p:cNvSpPr>
          <p:nvPr>
            <p:ph idx="1"/>
          </p:nvPr>
        </p:nvSpPr>
        <p:spPr>
          <a:xfrm>
            <a:off x="179511" y="548680"/>
            <a:ext cx="8964489" cy="2232249"/>
          </a:xfrm>
        </p:spPr>
        <p:txBody>
          <a:bodyPr>
            <a:normAutofit fontScale="25000" lnSpcReduction="20000"/>
          </a:bodyPr>
          <a:lstStyle/>
          <a:p>
            <a:r>
              <a:rPr lang="kk-KZ" b="1" dirty="0"/>
              <a:t> </a:t>
            </a:r>
            <a:endParaRPr lang="ru-RU" dirty="0"/>
          </a:p>
          <a:p>
            <a:pPr>
              <a:buNone/>
            </a:pPr>
            <a:r>
              <a:rPr lang="kk-KZ" sz="5600" b="1" dirty="0">
                <a:latin typeface="Times New Roman" pitchFamily="18" charset="0"/>
                <a:cs typeface="Times New Roman" pitchFamily="18" charset="0"/>
              </a:rPr>
              <a:t>Іс-шаралар мақсаты:</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Математикалық мәдениетті қалыптастыру, математикалық сауаттылықты дамыту, ашық іс-шараларды ұйымдастыру және өткізу арқылы педагогтар мен оқушылардың кәсіби шеберлігін жетілдіру.</a:t>
            </a:r>
            <a:endParaRPr lang="ru-RU" sz="5600" dirty="0">
              <a:latin typeface="Times New Roman" pitchFamily="18" charset="0"/>
              <a:cs typeface="Times New Roman" pitchFamily="18" charset="0"/>
            </a:endParaRPr>
          </a:p>
          <a:p>
            <a:pPr>
              <a:buNone/>
            </a:pPr>
            <a:r>
              <a:rPr lang="kk-KZ" sz="5600" b="1" dirty="0">
                <a:latin typeface="Times New Roman" pitchFamily="18" charset="0"/>
                <a:cs typeface="Times New Roman" pitchFamily="18" charset="0"/>
              </a:rPr>
              <a:t>Міндеттері:</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 білім алушыларды математикалық тапсырмаларды орындауға тарту;</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 математика бойынша білім деңгейі жоғары білім алушыларды анықтау;</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 оқушылар арасында математиканың өмірдегі маңыздылығын насихаттау;</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 білім алушыларды өз бетінше жұмысқа тарту, олардың математикаға қызығушылығын арттыру;</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 математикалық қабілеттері бар білім алушыларды анықтау, математикалық ғылымдарды тереңдетіп оқуға ұмтылу;</a:t>
            </a:r>
            <a:endParaRPr lang="ru-RU" sz="5600" dirty="0">
              <a:latin typeface="Times New Roman" pitchFamily="18" charset="0"/>
              <a:cs typeface="Times New Roman" pitchFamily="18" charset="0"/>
            </a:endParaRPr>
          </a:p>
          <a:p>
            <a:pPr>
              <a:buNone/>
            </a:pPr>
            <a:r>
              <a:rPr lang="kk-KZ" sz="5600" dirty="0">
                <a:latin typeface="Times New Roman" pitchFamily="18" charset="0"/>
                <a:cs typeface="Times New Roman" pitchFamily="18" charset="0"/>
              </a:rPr>
              <a:t>- математика саласында білім алушыларды дамыту үшін педагогикалық технологиялар банкін қалыптастыру</a:t>
            </a:r>
            <a:r>
              <a:rPr lang="kk-KZ" sz="5600" dirty="0" smtClean="0">
                <a:latin typeface="Times New Roman" pitchFamily="18" charset="0"/>
                <a:cs typeface="Times New Roman" pitchFamily="18" charset="0"/>
              </a:rPr>
              <a:t>.</a:t>
            </a:r>
            <a:endParaRPr lang="ru-RU" sz="56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016904"/>
            <a:ext cx="2094060" cy="1358047"/>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 t="28748" r="-6032" b="32150"/>
          <a:stretch/>
        </p:blipFill>
        <p:spPr>
          <a:xfrm>
            <a:off x="3243605" y="4405174"/>
            <a:ext cx="2535721" cy="153326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605" y="3123584"/>
            <a:ext cx="2520280" cy="123129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9123" y="4424999"/>
            <a:ext cx="2334686" cy="1417915"/>
          </a:xfrm>
          <a:prstGeom prst="rect">
            <a:avLst/>
          </a:prstGeom>
        </p:spPr>
      </p:pic>
      <p:sp>
        <p:nvSpPr>
          <p:cNvPr id="8" name="Прямоугольник 7"/>
          <p:cNvSpPr/>
          <p:nvPr/>
        </p:nvSpPr>
        <p:spPr>
          <a:xfrm>
            <a:off x="233262" y="5958506"/>
            <a:ext cx="8910738" cy="738664"/>
          </a:xfrm>
          <a:prstGeom prst="rect">
            <a:avLst/>
          </a:prstGeom>
        </p:spPr>
        <p:txBody>
          <a:bodyPr wrap="square">
            <a:spAutoFit/>
          </a:bodyPr>
          <a:lstStyle/>
          <a:p>
            <a:r>
              <a:rPr lang="kk-KZ" sz="1400" dirty="0">
                <a:latin typeface="Times New Roman" pitchFamily="18" charset="0"/>
                <a:ea typeface="Calibri" pitchFamily="34" charset="0"/>
                <a:cs typeface="Times New Roman" pitchFamily="18" charset="0"/>
              </a:rPr>
              <a:t>Математикалық сауаттылық күніне арналған сынып сағатты "Математика адам өмірінде“, "Қызықты сандар мен фигуралар", "Сандар кіммен дос?“ интеллектуалды ойындар, </a:t>
            </a:r>
            <a:r>
              <a:rPr lang="kk-KZ" sz="1400" dirty="0">
                <a:latin typeface="Times New Roman" pitchFamily="18" charset="0"/>
                <a:cs typeface="Times New Roman" pitchFamily="18" charset="0"/>
              </a:rPr>
              <a:t>«Мен математикамен доспын» атты математикалық ребус, сөзжұмбақтар сайысы өткізілді.</a:t>
            </a:r>
            <a:endParaRPr lang="ru-RU" sz="14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29" y="4405173"/>
            <a:ext cx="2573179" cy="1457569"/>
          </a:xfrm>
          <a:prstGeom prst="rect">
            <a:avLst/>
          </a:prstGeom>
        </p:spPr>
      </p:pic>
      <p:pic>
        <p:nvPicPr>
          <p:cNvPr id="11" name="Рисунок 10"/>
          <p:cNvPicPr>
            <a:picLocks noChangeAspect="1"/>
          </p:cNvPicPr>
          <p:nvPr/>
        </p:nvPicPr>
        <p:blipFill rotWithShape="1">
          <a:blip r:embed="rId7">
            <a:extLst>
              <a:ext uri="{28A0092B-C50C-407E-A947-70E740481C1C}">
                <a14:useLocalDpi xmlns:a14="http://schemas.microsoft.com/office/drawing/2010/main" val="0"/>
              </a:ext>
            </a:extLst>
          </a:blip>
          <a:srcRect t="31562" r="3869" b="36532"/>
          <a:stretch/>
        </p:blipFill>
        <p:spPr>
          <a:xfrm>
            <a:off x="6009727" y="3111646"/>
            <a:ext cx="2576210" cy="119776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576064"/>
          </a:xfrm>
        </p:spPr>
        <p:txBody>
          <a:bodyPr>
            <a:noAutofit/>
          </a:bodyPr>
          <a:lstStyle/>
          <a:p>
            <a:r>
              <a:rPr lang="kk-KZ" sz="1800" b="1" dirty="0">
                <a:solidFill>
                  <a:srgbClr val="002060"/>
                </a:solidFill>
                <a:latin typeface="Times New Roman" panose="02020603050405020304" pitchFamily="18" charset="0"/>
                <a:cs typeface="Times New Roman" panose="02020603050405020304" pitchFamily="18" charset="0"/>
              </a:rPr>
              <a:t>«Ғылым және технология» жаратылыстану-ғылыми сауаттылық апталығы</a:t>
            </a:r>
            <a:endParaRPr lang="ru-RU" sz="18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016330"/>
            <a:ext cx="8229600" cy="684479"/>
          </a:xfrm>
        </p:spPr>
        <p:txBody>
          <a:bodyPr>
            <a:normAutofit/>
          </a:bodyPr>
          <a:lstStyle/>
          <a:p>
            <a:pPr marL="0" indent="0">
              <a:buNone/>
            </a:pPr>
            <a:r>
              <a:rPr lang="kk-KZ" sz="1400" b="1" dirty="0">
                <a:latin typeface="Times New Roman" panose="02020603050405020304" pitchFamily="18" charset="0"/>
                <a:cs typeface="Times New Roman" panose="02020603050405020304" pitchFamily="18" charset="0"/>
              </a:rPr>
              <a:t>Апталықтың мақсаты:</a:t>
            </a:r>
            <a:r>
              <a:rPr lang="kk-KZ" sz="1400" dirty="0">
                <a:latin typeface="Times New Roman" panose="02020603050405020304" pitchFamily="18" charset="0"/>
                <a:cs typeface="Times New Roman" panose="02020603050405020304" pitchFamily="18" charset="0"/>
              </a:rPr>
              <a:t>  мәселелерді шешуде тың идеялары бар, жаңаша  стильде ойлайтын, өз-өзіне сенімді, бәсекеге қабілетті жеке тұлғаны </a:t>
            </a:r>
            <a:r>
              <a:rPr lang="kk-KZ" sz="1400" dirty="0" smtClean="0">
                <a:latin typeface="Times New Roman" panose="02020603050405020304" pitchFamily="18" charset="0"/>
                <a:cs typeface="Times New Roman" panose="02020603050405020304" pitchFamily="18" charset="0"/>
              </a:rPr>
              <a:t>тәрбиелеу;</a:t>
            </a:r>
            <a:endParaRPr lang="ru-RU" sz="1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25352"/>
            <a:ext cx="1810544" cy="1997159"/>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5893"/>
          <a:stretch/>
        </p:blipFill>
        <p:spPr>
          <a:xfrm>
            <a:off x="2352056" y="1661661"/>
            <a:ext cx="1728192" cy="206085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740633"/>
            <a:ext cx="2088231" cy="198187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1740633"/>
            <a:ext cx="1944216" cy="1981878"/>
          </a:xfrm>
          <a:prstGeom prst="rect">
            <a:avLst/>
          </a:prstGeom>
        </p:spPr>
      </p:pic>
      <p:pic>
        <p:nvPicPr>
          <p:cNvPr id="8" name="Объект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6152" y="4674814"/>
            <a:ext cx="2880320" cy="1932367"/>
          </a:xfrm>
          <a:prstGeom prst="rect">
            <a:avLst/>
          </a:prstGeom>
        </p:spPr>
      </p:pic>
      <p:sp>
        <p:nvSpPr>
          <p:cNvPr id="9" name="Прямоугольник 8"/>
          <p:cNvSpPr/>
          <p:nvPr/>
        </p:nvSpPr>
        <p:spPr>
          <a:xfrm>
            <a:off x="457200" y="3890095"/>
            <a:ext cx="8335888" cy="369332"/>
          </a:xfrm>
          <a:prstGeom prst="rect">
            <a:avLst/>
          </a:prstGeom>
        </p:spPr>
        <p:txBody>
          <a:bodyPr wrap="square">
            <a:spAutoFit/>
          </a:bodyPr>
          <a:lstStyle/>
          <a:p>
            <a:pPr algn="ctr"/>
            <a:r>
              <a:rPr lang="kk-KZ" b="1" dirty="0" smtClean="0">
                <a:solidFill>
                  <a:srgbClr val="002060"/>
                </a:solidFill>
                <a:latin typeface="Times New Roman" panose="02020603050405020304" pitchFamily="18" charset="0"/>
                <a:cs typeface="Times New Roman" panose="02020603050405020304" pitchFamily="18" charset="0"/>
              </a:rPr>
              <a:t>«Таза Қазақстан» экологиялық сауаттылық апталығы</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457201" y="4259427"/>
            <a:ext cx="8229599" cy="307777"/>
          </a:xfrm>
          <a:prstGeom prst="rect">
            <a:avLst/>
          </a:prstGeom>
        </p:spPr>
        <p:txBody>
          <a:bodyPr wrap="square">
            <a:spAutoFit/>
          </a:bodyPr>
          <a:lstStyle/>
          <a:p>
            <a:r>
              <a:rPr lang="kk-KZ" sz="1400" b="1" dirty="0" smtClean="0">
                <a:latin typeface="Times New Roman" panose="02020603050405020304" pitchFamily="18" charset="0"/>
                <a:cs typeface="Times New Roman" panose="02020603050405020304" pitchFamily="18" charset="0"/>
              </a:rPr>
              <a:t>Мақсаты</a:t>
            </a:r>
            <a:r>
              <a:rPr lang="kk-KZ" sz="1400" dirty="0" smtClean="0">
                <a:latin typeface="Times New Roman" panose="02020603050405020304" pitchFamily="18" charset="0"/>
                <a:cs typeface="Times New Roman" panose="02020603050405020304" pitchFamily="18" charset="0"/>
              </a:rPr>
              <a:t>:экологиялық мәдениетті,табиғатқа,қоршағанортаға ұқыпты қарауды қалыптастыру.</a:t>
            </a:r>
            <a:endParaRPr lang="ru-RU" sz="14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2348" y="4674814"/>
            <a:ext cx="2450740" cy="1932367"/>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558" y="4682183"/>
            <a:ext cx="2283718" cy="1924997"/>
          </a:xfrm>
          <a:prstGeom prst="rect">
            <a:avLst/>
          </a:prstGeom>
        </p:spPr>
      </p:pic>
    </p:spTree>
    <p:extLst>
      <p:ext uri="{BB962C8B-B14F-4D97-AF65-F5344CB8AC3E}">
        <p14:creationId xmlns:p14="http://schemas.microsoft.com/office/powerpoint/2010/main" val="1362237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8208912" cy="1296144"/>
          </a:xfrm>
        </p:spPr>
        <p:txBody>
          <a:bodyPr>
            <a:normAutofit/>
          </a:bodyPr>
          <a:lstStyle/>
          <a:p>
            <a:r>
              <a:rPr lang="kk-KZ" sz="1800" b="1" dirty="0" smtClean="0">
                <a:solidFill>
                  <a:srgbClr val="002060"/>
                </a:solidFill>
                <a:latin typeface="Times New Roman" panose="02020603050405020304" pitchFamily="18" charset="0"/>
                <a:cs typeface="Times New Roman" panose="02020603050405020304" pitchFamily="18" charset="0"/>
              </a:rPr>
              <a:t>«</a:t>
            </a:r>
            <a:r>
              <a:rPr lang="en-US" sz="1800" b="1" dirty="0" smtClean="0">
                <a:solidFill>
                  <a:srgbClr val="002060"/>
                </a:solidFill>
                <a:latin typeface="Times New Roman" panose="02020603050405020304" pitchFamily="18" charset="0"/>
                <a:cs typeface="Times New Roman" panose="02020603050405020304" pitchFamily="18" charset="0"/>
              </a:rPr>
              <a:t>XXI </a:t>
            </a:r>
            <a:r>
              <a:rPr lang="en-US" sz="1800" b="1" dirty="0" err="1" smtClean="0">
                <a:solidFill>
                  <a:srgbClr val="002060"/>
                </a:solidFill>
                <a:latin typeface="Times New Roman" panose="02020603050405020304" pitchFamily="18" charset="0"/>
                <a:cs typeface="Times New Roman" panose="02020603050405020304" pitchFamily="18" charset="0"/>
              </a:rPr>
              <a:t>ғасыр</a:t>
            </a:r>
            <a:r>
              <a:rPr lang="en-US" sz="1800" b="1" dirty="0" smtClean="0">
                <a:solidFill>
                  <a:srgbClr val="002060"/>
                </a:solidFill>
                <a:latin typeface="Times New Roman" panose="02020603050405020304" pitchFamily="18" charset="0"/>
                <a:cs typeface="Times New Roman" panose="02020603050405020304" pitchFamily="18" charset="0"/>
              </a:rPr>
              <a:t> – </a:t>
            </a:r>
            <a:r>
              <a:rPr lang="kk-KZ" sz="1800" b="1" dirty="0" smtClean="0">
                <a:solidFill>
                  <a:srgbClr val="002060"/>
                </a:solidFill>
                <a:latin typeface="Times New Roman" panose="02020603050405020304" pitchFamily="18" charset="0"/>
                <a:cs typeface="Times New Roman" panose="02020603050405020304" pitchFamily="18" charset="0"/>
              </a:rPr>
              <a:t>сауатты ұрпақ ғасыры!»</a:t>
            </a:r>
            <a:r>
              <a:rPr lang="ru-RU" sz="1800" dirty="0" smtClean="0">
                <a:solidFill>
                  <a:srgbClr val="002060"/>
                </a:solidFill>
                <a:latin typeface="Times New Roman" panose="02020603050405020304" pitchFamily="18" charset="0"/>
                <a:cs typeface="Times New Roman" panose="02020603050405020304" pitchFamily="18" charset="0"/>
              </a:rPr>
              <a:t/>
            </a:r>
            <a:br>
              <a:rPr lang="ru-RU" sz="1800" dirty="0" smtClean="0">
                <a:solidFill>
                  <a:srgbClr val="002060"/>
                </a:solidFill>
                <a:latin typeface="Times New Roman" panose="02020603050405020304" pitchFamily="18" charset="0"/>
                <a:cs typeface="Times New Roman" panose="02020603050405020304" pitchFamily="18" charset="0"/>
              </a:rPr>
            </a:br>
            <a:r>
              <a:rPr lang="kk-KZ" sz="1800" b="1" dirty="0" smtClean="0">
                <a:solidFill>
                  <a:srgbClr val="002060"/>
                </a:solidFill>
                <a:latin typeface="Times New Roman" panose="02020603050405020304" pitchFamily="18" charset="0"/>
                <a:cs typeface="Times New Roman" panose="02020603050405020304" pitchFamily="18" charset="0"/>
              </a:rPr>
              <a:t>оқу </a:t>
            </a:r>
            <a:r>
              <a:rPr lang="ru-RU" sz="1800" b="1" dirty="0" smtClean="0">
                <a:solidFill>
                  <a:srgbClr val="002060"/>
                </a:solidFill>
                <a:latin typeface="Times New Roman" panose="02020603050405020304" pitchFamily="18" charset="0"/>
                <a:cs typeface="Times New Roman" panose="02020603050405020304" pitchFamily="18" charset="0"/>
              </a:rPr>
              <a:t> </a:t>
            </a:r>
            <a:r>
              <a:rPr lang="ru-RU" sz="1800" b="1" dirty="0" err="1" smtClean="0">
                <a:solidFill>
                  <a:srgbClr val="002060"/>
                </a:solidFill>
                <a:latin typeface="Times New Roman" panose="02020603050405020304" pitchFamily="18" charset="0"/>
                <a:cs typeface="Times New Roman" panose="02020603050405020304" pitchFamily="18" charset="0"/>
              </a:rPr>
              <a:t>сауатт</a:t>
            </a:r>
            <a:r>
              <a:rPr lang="kk-KZ" sz="1800" b="1" dirty="0" smtClean="0">
                <a:solidFill>
                  <a:srgbClr val="002060"/>
                </a:solidFill>
                <a:latin typeface="Times New Roman" panose="02020603050405020304" pitchFamily="18" charset="0"/>
                <a:cs typeface="Times New Roman" panose="02020603050405020304" pitchFamily="18" charset="0"/>
              </a:rPr>
              <a:t>ылығы</a:t>
            </a:r>
            <a:r>
              <a:rPr lang="ru-RU" sz="1800" b="1" dirty="0" smtClean="0">
                <a:solidFill>
                  <a:srgbClr val="002060"/>
                </a:solidFill>
                <a:latin typeface="Times New Roman" panose="02020603050405020304" pitchFamily="18" charset="0"/>
                <a:cs typeface="Times New Roman" panose="02020603050405020304" pitchFamily="18" charset="0"/>
              </a:rPr>
              <a:t> </a:t>
            </a:r>
            <a:r>
              <a:rPr lang="ru-RU" sz="1800" b="1" dirty="0" err="1" smtClean="0">
                <a:solidFill>
                  <a:srgbClr val="002060"/>
                </a:solidFill>
                <a:latin typeface="Times New Roman" panose="02020603050405020304" pitchFamily="18" charset="0"/>
                <a:cs typeface="Times New Roman" panose="02020603050405020304" pitchFamily="18" charset="0"/>
              </a:rPr>
              <a:t>апталығы</a:t>
            </a:r>
            <a:endParaRPr lang="ru-RU" sz="1800"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descr="C:\Users\User\Desktop\download.jpg"/>
          <p:cNvPicPr/>
          <p:nvPr/>
        </p:nvPicPr>
        <p:blipFill>
          <a:blip r:embed="rId2" cstate="print"/>
          <a:srcRect/>
          <a:stretch>
            <a:fillRect/>
          </a:stretch>
        </p:blipFill>
        <p:spPr bwMode="auto">
          <a:xfrm>
            <a:off x="4742419" y="4663857"/>
            <a:ext cx="2817111" cy="1872208"/>
          </a:xfrm>
          <a:prstGeom prst="rect">
            <a:avLst/>
          </a:prstGeom>
          <a:noFill/>
          <a:ln w="9525">
            <a:noFill/>
            <a:miter lim="800000"/>
            <a:headEnd/>
            <a:tailEnd/>
          </a:ln>
        </p:spPr>
      </p:pic>
      <p:sp>
        <p:nvSpPr>
          <p:cNvPr id="5" name="Прямоугольник 4"/>
          <p:cNvSpPr/>
          <p:nvPr/>
        </p:nvSpPr>
        <p:spPr>
          <a:xfrm>
            <a:off x="467544" y="1052736"/>
            <a:ext cx="8568952" cy="1338828"/>
          </a:xfrm>
          <a:prstGeom prst="rect">
            <a:avLst/>
          </a:prstGeom>
        </p:spPr>
        <p:txBody>
          <a:bodyPr wrap="square">
            <a:spAutoFit/>
          </a:bodyPr>
          <a:lstStyle/>
          <a:p>
            <a:pPr algn="just">
              <a:lnSpc>
                <a:spcPct val="150000"/>
              </a:lnSpc>
              <a:spcAft>
                <a:spcPts val="0"/>
              </a:spcAft>
            </a:pPr>
            <a:r>
              <a:rPr lang="kk-KZ"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Мақсаты: О</a:t>
            </a:r>
            <a:r>
              <a:rPr lang="kk-KZ"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қушылардың оқу сауаттылығына  деген қызығушылықтарын арттыра отырып, оқу сауаттылықтарын дамыту. Кітапты оқи отырып шығармашылық қабілеті мен тіл байлықтарын молайту</a:t>
            </a:r>
            <a:r>
              <a:rPr lang="kk-KZ"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C:\Users\User\Desktop\download.jpg"/>
          <p:cNvPicPr/>
          <p:nvPr/>
        </p:nvPicPr>
        <p:blipFill>
          <a:blip r:embed="rId3" cstate="print"/>
          <a:srcRect/>
          <a:stretch>
            <a:fillRect/>
          </a:stretch>
        </p:blipFill>
        <p:spPr bwMode="auto">
          <a:xfrm>
            <a:off x="6266743" y="2348881"/>
            <a:ext cx="2479692" cy="2088232"/>
          </a:xfrm>
          <a:prstGeom prst="rect">
            <a:avLst/>
          </a:prstGeom>
          <a:noFill/>
          <a:ln w="9525">
            <a:noFill/>
            <a:miter lim="800000"/>
            <a:headEnd/>
            <a:tailEnd/>
          </a:ln>
        </p:spPr>
      </p:pic>
      <p:pic>
        <p:nvPicPr>
          <p:cNvPr id="7" name="Рисунок 6"/>
          <p:cNvPicPr/>
          <p:nvPr/>
        </p:nvPicPr>
        <p:blipFill>
          <a:blip r:embed="rId4"/>
          <a:stretch>
            <a:fillRect/>
          </a:stretch>
        </p:blipFill>
        <p:spPr>
          <a:xfrm>
            <a:off x="467545" y="2378988"/>
            <a:ext cx="2808312" cy="2058124"/>
          </a:xfrm>
          <a:prstGeom prst="rect">
            <a:avLst/>
          </a:prstGeom>
        </p:spPr>
      </p:pic>
      <p:pic>
        <p:nvPicPr>
          <p:cNvPr id="8" name="Рисунок 7"/>
          <p:cNvPicPr/>
          <p:nvPr/>
        </p:nvPicPr>
        <p:blipFill>
          <a:blip r:embed="rId5"/>
          <a:stretch>
            <a:fillRect/>
          </a:stretch>
        </p:blipFill>
        <p:spPr>
          <a:xfrm>
            <a:off x="3458430" y="2301772"/>
            <a:ext cx="2810157" cy="2105025"/>
          </a:xfrm>
          <a:prstGeom prst="rect">
            <a:avLst/>
          </a:prstGeom>
        </p:spPr>
      </p:pic>
      <p:pic>
        <p:nvPicPr>
          <p:cNvPr id="9" name="Рисунок 8"/>
          <p:cNvPicPr/>
          <p:nvPr/>
        </p:nvPicPr>
        <p:blipFill>
          <a:blip r:embed="rId6"/>
          <a:stretch>
            <a:fillRect/>
          </a:stretch>
        </p:blipFill>
        <p:spPr>
          <a:xfrm>
            <a:off x="1619672" y="4518873"/>
            <a:ext cx="2705100" cy="2162175"/>
          </a:xfrm>
          <a:prstGeom prst="rect">
            <a:avLst/>
          </a:prstGeom>
        </p:spPr>
      </p:pic>
    </p:spTree>
    <p:extLst>
      <p:ext uri="{BB962C8B-B14F-4D97-AF65-F5344CB8AC3E}">
        <p14:creationId xmlns:p14="http://schemas.microsoft.com/office/powerpoint/2010/main" val="1547779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864096"/>
          </a:xfrm>
        </p:spPr>
        <p:txBody>
          <a:bodyPr>
            <a:normAutofit fontScale="90000"/>
          </a:bodyPr>
          <a:lstStyle/>
          <a:p>
            <a:r>
              <a:rPr lang="kk-KZ" sz="3100" b="1" dirty="0" smtClean="0">
                <a:solidFill>
                  <a:srgbClr val="C00000"/>
                </a:solidFill>
                <a:latin typeface="Times New Roman" pitchFamily="18" charset="0"/>
                <a:cs typeface="Times New Roman" pitchFamily="18" charset="0"/>
              </a:rPr>
              <a:t/>
            </a:r>
            <a:br>
              <a:rPr lang="kk-KZ" sz="3100" b="1" dirty="0" smtClean="0">
                <a:solidFill>
                  <a:srgbClr val="C00000"/>
                </a:solidFill>
                <a:latin typeface="Times New Roman" pitchFamily="18" charset="0"/>
                <a:cs typeface="Times New Roman" pitchFamily="18" charset="0"/>
              </a:rPr>
            </a:br>
            <a:r>
              <a:rPr lang="kk-KZ" sz="3100" b="1" dirty="0" smtClean="0">
                <a:solidFill>
                  <a:srgbClr val="C00000"/>
                </a:solidFill>
                <a:latin typeface="Times New Roman" pitchFamily="18" charset="0"/>
                <a:cs typeface="Times New Roman" pitchFamily="18" charset="0"/>
              </a:rPr>
              <a:t/>
            </a:r>
            <a:br>
              <a:rPr lang="kk-KZ" sz="3100" b="1" dirty="0" smtClean="0">
                <a:solidFill>
                  <a:srgbClr val="C00000"/>
                </a:solidFill>
                <a:latin typeface="Times New Roman" pitchFamily="18" charset="0"/>
                <a:cs typeface="Times New Roman" pitchFamily="18" charset="0"/>
              </a:rPr>
            </a:br>
            <a:r>
              <a:rPr lang="kk-KZ" sz="2200" b="1" dirty="0" smtClean="0">
                <a:solidFill>
                  <a:srgbClr val="002060"/>
                </a:solidFill>
                <a:latin typeface="Times New Roman" pitchFamily="18" charset="0"/>
                <a:cs typeface="Times New Roman" pitchFamily="18" charset="0"/>
              </a:rPr>
              <a:t>Дене шынықтыру апталығы</a:t>
            </a:r>
            <a:r>
              <a:rPr lang="ru-RU" sz="2200" dirty="0" smtClean="0">
                <a:solidFill>
                  <a:srgbClr val="002060"/>
                </a:solidFill>
                <a:latin typeface="Times New Roman" pitchFamily="18" charset="0"/>
                <a:cs typeface="Times New Roman" pitchFamily="18" charset="0"/>
              </a:rPr>
              <a:t/>
            </a:r>
            <a:br>
              <a:rPr lang="ru-RU" sz="2200" dirty="0" smtClean="0">
                <a:solidFill>
                  <a:srgbClr val="002060"/>
                </a:solidFill>
                <a:latin typeface="Times New Roman" pitchFamily="18" charset="0"/>
                <a:cs typeface="Times New Roman" pitchFamily="18" charset="0"/>
              </a:rPr>
            </a:br>
            <a:r>
              <a:rPr lang="kk-KZ" sz="2200" b="1" dirty="0" smtClean="0">
                <a:solidFill>
                  <a:srgbClr val="002060"/>
                </a:solidFill>
                <a:latin typeface="Times New Roman" pitchFamily="18" charset="0"/>
                <a:cs typeface="Times New Roman" pitchFamily="18" charset="0"/>
              </a:rPr>
              <a:t>«Денің сау болса, бәрін аласың»</a:t>
            </a:r>
            <a:r>
              <a:rPr lang="ru-RU" sz="2200" dirty="0" smtClean="0">
                <a:solidFill>
                  <a:srgbClr val="002060"/>
                </a:solidFill>
                <a:latin typeface="Times New Roman" pitchFamily="18" charset="0"/>
                <a:cs typeface="Times New Roman" pitchFamily="18" charset="0"/>
              </a:rPr>
              <a:t/>
            </a:r>
            <a:br>
              <a:rPr lang="ru-RU" sz="2200" dirty="0" smtClean="0">
                <a:solidFill>
                  <a:srgbClr val="002060"/>
                </a:solidFill>
                <a:latin typeface="Times New Roman" pitchFamily="18" charset="0"/>
                <a:cs typeface="Times New Roman" pitchFamily="18" charset="0"/>
              </a:rPr>
            </a:br>
            <a:r>
              <a:rPr lang="ru-RU" sz="2200" dirty="0" smtClean="0">
                <a:solidFill>
                  <a:srgbClr val="002060"/>
                </a:solidFill>
              </a:rPr>
              <a:t/>
            </a:r>
            <a:br>
              <a:rPr lang="ru-RU" sz="2200" dirty="0" smtClean="0">
                <a:solidFill>
                  <a:srgbClr val="002060"/>
                </a:solidFill>
              </a:rPr>
            </a:br>
            <a:endParaRPr lang="ru-RU" sz="2200" dirty="0">
              <a:solidFill>
                <a:srgbClr val="002060"/>
              </a:solidFill>
            </a:endParaRPr>
          </a:p>
        </p:txBody>
      </p:sp>
      <p:sp>
        <p:nvSpPr>
          <p:cNvPr id="3" name="Содержимое 2"/>
          <p:cNvSpPr>
            <a:spLocks noGrp="1"/>
          </p:cNvSpPr>
          <p:nvPr>
            <p:ph idx="1"/>
          </p:nvPr>
        </p:nvSpPr>
        <p:spPr>
          <a:xfrm>
            <a:off x="491481" y="1175830"/>
            <a:ext cx="8229600" cy="1224136"/>
          </a:xfrm>
        </p:spPr>
        <p:txBody>
          <a:bodyPr>
            <a:normAutofit/>
          </a:bodyPr>
          <a:lstStyle/>
          <a:p>
            <a:pPr>
              <a:buNone/>
            </a:pPr>
            <a:r>
              <a:rPr lang="kk-KZ" sz="1400" b="1" dirty="0" smtClean="0">
                <a:latin typeface="Times New Roman" pitchFamily="18" charset="0"/>
                <a:cs typeface="Times New Roman" pitchFamily="18" charset="0"/>
              </a:rPr>
              <a:t>Мақсаты</a:t>
            </a:r>
            <a:r>
              <a:rPr lang="kk-KZ" sz="1400" b="1" dirty="0">
                <a:latin typeface="Times New Roman" pitchFamily="18" charset="0"/>
                <a:cs typeface="Times New Roman" pitchFamily="18" charset="0"/>
              </a:rPr>
              <a:t>:</a:t>
            </a:r>
            <a:endParaRPr lang="ru-RU" sz="1400" b="1" dirty="0">
              <a:latin typeface="Times New Roman" pitchFamily="18" charset="0"/>
              <a:cs typeface="Times New Roman" pitchFamily="18" charset="0"/>
            </a:endParaRPr>
          </a:p>
          <a:p>
            <a:pPr>
              <a:buNone/>
            </a:pPr>
            <a:r>
              <a:rPr lang="kk-KZ" sz="1400" dirty="0" smtClean="0">
                <a:latin typeface="Times New Roman" pitchFamily="18" charset="0"/>
                <a:cs typeface="Times New Roman" pitchFamily="18" charset="0"/>
              </a:rPr>
              <a:t>Дене </a:t>
            </a:r>
            <a:r>
              <a:rPr lang="kk-KZ" sz="1400" dirty="0">
                <a:latin typeface="Times New Roman" pitchFamily="18" charset="0"/>
                <a:cs typeface="Times New Roman" pitchFamily="18" charset="0"/>
              </a:rPr>
              <a:t>шынықтыруға мотивациялық-құндылық қатынасты қалыптастыру, физикалық тұрғыда </a:t>
            </a:r>
            <a:r>
              <a:rPr lang="kk-KZ" sz="1400" dirty="0" smtClean="0">
                <a:latin typeface="Times New Roman" pitchFamily="18" charset="0"/>
                <a:cs typeface="Times New Roman" pitchFamily="18" charset="0"/>
              </a:rPr>
              <a:t>өзін-өзі </a:t>
            </a:r>
          </a:p>
          <a:p>
            <a:pPr>
              <a:buNone/>
            </a:pPr>
            <a:r>
              <a:rPr lang="kk-KZ" sz="1400" dirty="0" smtClean="0">
                <a:latin typeface="Times New Roman" pitchFamily="18" charset="0"/>
                <a:cs typeface="Times New Roman" pitchFamily="18" charset="0"/>
              </a:rPr>
              <a:t>жетілдіру </a:t>
            </a:r>
            <a:r>
              <a:rPr lang="kk-KZ" sz="1400" dirty="0">
                <a:latin typeface="Times New Roman" pitchFamily="18" charset="0"/>
                <a:cs typeface="Times New Roman" pitchFamily="18" charset="0"/>
              </a:rPr>
              <a:t>және жүйелі жаттығулар мен спортпен айналысу қажеттілігіне өзін-өзі тәрбиелеу.</a:t>
            </a:r>
            <a:endParaRPr lang="ru-RU" sz="1400"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p:txBody>
      </p:sp>
      <p:sp>
        <p:nvSpPr>
          <p:cNvPr id="4" name="Прямоугольник 3"/>
          <p:cNvSpPr/>
          <p:nvPr/>
        </p:nvSpPr>
        <p:spPr>
          <a:xfrm>
            <a:off x="323528" y="5618448"/>
            <a:ext cx="8363272" cy="523220"/>
          </a:xfrm>
          <a:prstGeom prst="rect">
            <a:avLst/>
          </a:prstGeom>
        </p:spPr>
        <p:txBody>
          <a:bodyPr wrap="square">
            <a:spAutoFit/>
          </a:bodyPr>
          <a:lstStyle/>
          <a:p>
            <a:pPr lvl="0"/>
            <a:r>
              <a:rPr lang="kk-KZ" sz="1400" dirty="0" smtClean="0">
                <a:latin typeface="Times New Roman" pitchFamily="18" charset="0"/>
                <a:cs typeface="Times New Roman" pitchFamily="18" charset="0"/>
              </a:rPr>
              <a:t>Бастауыш сынып арасында «Спорт біздің серігіміз» атты спорт эстафета, </a:t>
            </a:r>
            <a:r>
              <a:rPr lang="kk-KZ" sz="1400" dirty="0" smtClean="0">
                <a:latin typeface="Times New Roman" pitchFamily="18" charset="0"/>
                <a:ea typeface="Calibri" pitchFamily="34" charset="0"/>
                <a:cs typeface="Times New Roman" pitchFamily="18" charset="0"/>
              </a:rPr>
              <a:t>сурет байқау ұйымдастырылды.</a:t>
            </a:r>
            <a:endParaRPr lang="kk-KZ" sz="1400" dirty="0" smtClean="0">
              <a:latin typeface="Arial" pitchFamily="34" charset="0"/>
              <a:cs typeface="Arial" pitchFamily="34" charset="0"/>
            </a:endParaRPr>
          </a:p>
          <a:p>
            <a:endParaRPr lang="ru-RU" sz="1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603451"/>
            <a:ext cx="2520280" cy="279548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024" y="2551974"/>
            <a:ext cx="2520280" cy="284696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557670"/>
            <a:ext cx="2592288" cy="284126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857892"/>
            <a:ext cx="4186238" cy="1000108"/>
          </a:xfrm>
        </p:spPr>
        <p:txBody>
          <a:bodyPr>
            <a:normAutofit/>
          </a:bodyPr>
          <a:lstStyle/>
          <a:p>
            <a:r>
              <a:rPr lang="ru-RU" sz="1800" b="1" dirty="0" smtClean="0">
                <a:solidFill>
                  <a:srgbClr val="002060"/>
                </a:solidFill>
                <a:latin typeface="Times New Roman" pitchFamily="18" charset="0"/>
                <a:cs typeface="Times New Roman" pitchFamily="18" charset="0"/>
              </a:rPr>
              <a:t>Т</a:t>
            </a:r>
            <a:r>
              <a:rPr lang="kk-KZ" sz="1800" b="1" dirty="0" smtClean="0">
                <a:solidFill>
                  <a:srgbClr val="002060"/>
                </a:solidFill>
                <a:latin typeface="Times New Roman" pitchFamily="18" charset="0"/>
                <a:cs typeface="Times New Roman" pitchFamily="18" charset="0"/>
              </a:rPr>
              <a:t>әуелсіздік күні</a:t>
            </a:r>
            <a:endParaRPr lang="ru-RU" sz="1800" b="1" dirty="0">
              <a:solidFill>
                <a:srgbClr val="002060"/>
              </a:solidFill>
              <a:latin typeface="Times New Roman" pitchFamily="18" charset="0"/>
              <a:cs typeface="Times New Roman" pitchFamily="18" charset="0"/>
            </a:endParaRPr>
          </a:p>
        </p:txBody>
      </p:sp>
      <p:sp>
        <p:nvSpPr>
          <p:cNvPr id="7" name="Прямоугольник 6"/>
          <p:cNvSpPr/>
          <p:nvPr/>
        </p:nvSpPr>
        <p:spPr>
          <a:xfrm>
            <a:off x="5072066" y="6164826"/>
            <a:ext cx="3748406" cy="369332"/>
          </a:xfrm>
          <a:prstGeom prst="rect">
            <a:avLst/>
          </a:prstGeom>
        </p:spPr>
        <p:txBody>
          <a:bodyPr wrap="square">
            <a:spAutoFit/>
          </a:bodyPr>
          <a:lstStyle/>
          <a:p>
            <a:pPr algn="ctr"/>
            <a:r>
              <a:rPr lang="kk-KZ" b="1" dirty="0" smtClean="0">
                <a:solidFill>
                  <a:srgbClr val="002060"/>
                </a:solidFill>
                <a:latin typeface="Times New Roman" pitchFamily="18" charset="0"/>
                <a:cs typeface="Times New Roman" pitchFamily="18" charset="0"/>
              </a:rPr>
              <a:t>Жаңа жыл</a:t>
            </a:r>
            <a:endParaRPr lang="ru-RU" b="1" dirty="0">
              <a:solidFill>
                <a:srgbClr val="002060"/>
              </a:solidFill>
              <a:latin typeface="Times New Roman" pitchFamily="18" charset="0"/>
              <a:cs typeface="Times New Roman" pitchFamily="18" charset="0"/>
            </a:endParaRPr>
          </a:p>
        </p:txBody>
      </p:sp>
      <p:pic>
        <p:nvPicPr>
          <p:cNvPr id="12" name="Рисунок 11" descr="C:\Users\Acer\Desktop\c19c6f4c-e1d8-43d0-9cc3-008f65a0ce1e.jpg"/>
          <p:cNvPicPr/>
          <p:nvPr/>
        </p:nvPicPr>
        <p:blipFill>
          <a:blip r:embed="rId2"/>
          <a:srcRect t="23341" b="31121"/>
          <a:stretch>
            <a:fillRect/>
          </a:stretch>
        </p:blipFill>
        <p:spPr bwMode="auto">
          <a:xfrm>
            <a:off x="962627" y="2429702"/>
            <a:ext cx="3370426" cy="1787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descr="C:\Users\Karag\AppData\Local\Packages\5319275A.WhatsAppDesktop_cv1g1gvanyjgm\TempState\378C26B7050116FB33AABC3FB0DE9282\Изображение WhatsApp 2025-01-05 в 12.14.12_d34744d8.jpg"/>
          <p:cNvPicPr/>
          <p:nvPr/>
        </p:nvPicPr>
        <p:blipFill rotWithShape="1">
          <a:blip r:embed="rId3" cstate="print">
            <a:extLst>
              <a:ext uri="{28A0092B-C50C-407E-A947-70E740481C1C}">
                <a14:useLocalDpi xmlns:a14="http://schemas.microsoft.com/office/drawing/2010/main" val="0"/>
              </a:ext>
            </a:extLst>
          </a:blip>
          <a:srcRect l="-717" t="28459" r="-478" b="30664"/>
          <a:stretch/>
        </p:blipFill>
        <p:spPr bwMode="auto">
          <a:xfrm>
            <a:off x="5580113" y="332656"/>
            <a:ext cx="2880068" cy="1848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7" name="Рисунок 16" descr="C:\Users\Karag\AppData\Local\Packages\5319275A.WhatsAppDesktop_cv1g1gvanyjgm\TempState\C24BC314859F21C6863A0345208BE379\Изображение WhatsApp 2025-01-05 в 12.20.08_7c13aaa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763" y="2348881"/>
            <a:ext cx="2924214" cy="170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Рисунок 17" descr="C:\Users\Karag\AppData\Local\Packages\5319275A.WhatsAppDesktop_cv1g1gvanyjgm\TempState\6659FEF8288C634E20853197D702FFEA\Изображение WhatsApp 2025-01-05 в 12.21.21_db8374d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217360"/>
            <a:ext cx="2947865" cy="1865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Рисунок 18" descr="C:\Users\Karag\OneDrive\Рабочий стол\Изображение WhatsApp 2025-01-13 в 18.51.32_f252c192.jpg"/>
          <p:cNvPicPr/>
          <p:nvPr/>
        </p:nvPicPr>
        <p:blipFill rotWithShape="1">
          <a:blip r:embed="rId6" cstate="print">
            <a:extLst>
              <a:ext uri="{28A0092B-C50C-407E-A947-70E740481C1C}">
                <a14:useLocalDpi xmlns:a14="http://schemas.microsoft.com/office/drawing/2010/main" val="0"/>
              </a:ext>
            </a:extLst>
          </a:blip>
          <a:srcRect l="6146" t="2890" r="5349" b="6937"/>
          <a:stretch/>
        </p:blipFill>
        <p:spPr bwMode="auto">
          <a:xfrm>
            <a:off x="932636" y="4361026"/>
            <a:ext cx="3400417" cy="1697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284" y="332656"/>
            <a:ext cx="3400417" cy="201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85794"/>
            <a:ext cx="9144000" cy="631844"/>
          </a:xfrm>
        </p:spPr>
        <p:txBody>
          <a:bodyPr>
            <a:noAutofit/>
          </a:bodyPr>
          <a:lstStyle/>
          <a:p>
            <a:r>
              <a:rPr lang="kk-KZ" sz="1800" b="1" dirty="0" smtClean="0">
                <a:solidFill>
                  <a:srgbClr val="002060"/>
                </a:solidFill>
                <a:latin typeface="Times New Roman" pitchFamily="18" charset="0"/>
                <a:cs typeface="Times New Roman" pitchFamily="18" charset="0"/>
              </a:rPr>
              <a:t>Көрісу күні.</a:t>
            </a:r>
            <a:r>
              <a:rPr lang="ru-RU" sz="1800" dirty="0" smtClean="0">
                <a:solidFill>
                  <a:srgbClr val="002060"/>
                </a:solidFill>
                <a:latin typeface="Times New Roman" pitchFamily="18" charset="0"/>
                <a:cs typeface="Times New Roman" pitchFamily="18" charset="0"/>
              </a:rPr>
              <a:t/>
            </a:r>
            <a:br>
              <a:rPr lang="ru-RU" sz="1800" dirty="0" smtClean="0">
                <a:solidFill>
                  <a:srgbClr val="002060"/>
                </a:solidFill>
                <a:latin typeface="Times New Roman" pitchFamily="18" charset="0"/>
                <a:cs typeface="Times New Roman" pitchFamily="18" charset="0"/>
              </a:rPr>
            </a:br>
            <a:r>
              <a:rPr lang="kk-KZ" sz="1200" b="1" dirty="0" smtClean="0">
                <a:latin typeface="Times New Roman" pitchFamily="18" charset="0"/>
                <a:cs typeface="Times New Roman" pitchFamily="18" charset="0"/>
              </a:rPr>
              <a:t>Мақсаты:</a:t>
            </a:r>
            <a:r>
              <a:rPr lang="kk-KZ" sz="1200" dirty="0" smtClean="0">
                <a:latin typeface="Times New Roman" pitchFamily="18" charset="0"/>
                <a:cs typeface="Times New Roman" pitchFamily="18" charset="0"/>
              </a:rPr>
              <a:t> Оқушыларға халқымыздың қасиетті күні 14-Наурыз амал күнінің маңызы туралы білім беру. Ұлттық дәстүр туралы білімдерін одан әрі дамыту. Адамгершілікке,имандылыққа, ибалылыққа,мейірімді болуға тәрбиелеу. Таң сібірлеп атысымен, көрісу мерекесін асыға күтіп отырған әрбір отбасы алдын ала дайындалып қойған дастарханын жаяды. Міндетті түрде  бауырсақ пісіріп, дастарханға тәтті-пәттісімен қосып үйіп қояды. Отбасының кішілері үлкендеріне қос қолын беріп, көрісіп шығады. Бір–біріне «Бір жасыңмен!» дейді</a:t>
            </a:r>
            <a:r>
              <a:rPr lang="ru-RU" sz="1200" dirty="0" smtClean="0">
                <a:latin typeface="Times New Roman" pitchFamily="18" charset="0"/>
                <a:cs typeface="Times New Roman" pitchFamily="18" charset="0"/>
              </a:rPr>
              <a:t/>
            </a:r>
            <a:br>
              <a:rPr lang="ru-RU" sz="1200" dirty="0" smtClean="0">
                <a:latin typeface="Times New Roman" pitchFamily="18" charset="0"/>
                <a:cs typeface="Times New Roman" pitchFamily="18" charset="0"/>
              </a:rPr>
            </a:br>
            <a:endParaRPr lang="ru-RU" sz="1200" dirty="0">
              <a:latin typeface="Times New Roman" pitchFamily="18" charset="0"/>
              <a:cs typeface="Times New Roman" pitchFamily="18" charset="0"/>
            </a:endParaRPr>
          </a:p>
        </p:txBody>
      </p:sp>
      <p:sp>
        <p:nvSpPr>
          <p:cNvPr id="3" name="Содержимое 2"/>
          <p:cNvSpPr>
            <a:spLocks noGrp="1"/>
          </p:cNvSpPr>
          <p:nvPr>
            <p:ph idx="1"/>
          </p:nvPr>
        </p:nvSpPr>
        <p:spPr>
          <a:xfrm>
            <a:off x="-285784" y="3500439"/>
            <a:ext cx="9429784" cy="1214446"/>
          </a:xfrm>
        </p:spPr>
        <p:txBody>
          <a:bodyPr>
            <a:noAutofit/>
          </a:bodyPr>
          <a:lstStyle/>
          <a:p>
            <a:pPr algn="ctr">
              <a:buNone/>
            </a:pPr>
            <a:r>
              <a:rPr lang="ru-RU" sz="1800" b="1" dirty="0" smtClean="0">
                <a:solidFill>
                  <a:srgbClr val="002060"/>
                </a:solidFill>
                <a:latin typeface="Times New Roman" pitchFamily="18" charset="0"/>
                <a:cs typeface="Times New Roman" pitchFamily="18" charset="0"/>
              </a:rPr>
              <a:t>1 - </a:t>
            </a:r>
            <a:r>
              <a:rPr lang="ru-RU" sz="1800" b="1" dirty="0" err="1" smtClean="0">
                <a:solidFill>
                  <a:srgbClr val="002060"/>
                </a:solidFill>
                <a:latin typeface="Times New Roman" pitchFamily="18" charset="0"/>
                <a:cs typeface="Times New Roman" pitchFamily="18" charset="0"/>
              </a:rPr>
              <a:t>наурыз</a:t>
            </a:r>
            <a:r>
              <a:rPr lang="ru-RU" sz="1800" b="1" dirty="0" smtClean="0">
                <a:solidFill>
                  <a:srgbClr val="002060"/>
                </a:solidFill>
                <a:latin typeface="Times New Roman" pitchFamily="18" charset="0"/>
                <a:cs typeface="Times New Roman" pitchFamily="18" charset="0"/>
              </a:rPr>
              <a:t> - </a:t>
            </a:r>
            <a:r>
              <a:rPr lang="ru-RU" sz="1800" b="1" dirty="0" err="1" smtClean="0">
                <a:solidFill>
                  <a:srgbClr val="002060"/>
                </a:solidFill>
                <a:latin typeface="Times New Roman" pitchFamily="18" charset="0"/>
                <a:cs typeface="Times New Roman" pitchFamily="18" charset="0"/>
              </a:rPr>
              <a:t>алғыс айту</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күні</a:t>
            </a:r>
            <a:r>
              <a:rPr lang="ru-RU" sz="1800" b="1" dirty="0" smtClean="0">
                <a:solidFill>
                  <a:srgbClr val="002060"/>
                </a:solidFill>
                <a:latin typeface="Times New Roman" pitchFamily="18" charset="0"/>
                <a:cs typeface="Times New Roman" pitchFamily="18" charset="0"/>
              </a:rPr>
              <a:t/>
            </a:r>
            <a:br>
              <a:rPr lang="ru-RU" sz="1800" b="1" dirty="0" smtClean="0">
                <a:solidFill>
                  <a:srgbClr val="002060"/>
                </a:solidFill>
                <a:latin typeface="Times New Roman" pitchFamily="18" charset="0"/>
                <a:cs typeface="Times New Roman" pitchFamily="18" charset="0"/>
              </a:rPr>
            </a:br>
            <a:r>
              <a:rPr lang="ru-RU" sz="1000" dirty="0" err="1" smtClean="0">
                <a:latin typeface="Times New Roman" pitchFamily="18" charset="0"/>
                <a:cs typeface="Times New Roman" pitchFamily="18" charset="0"/>
              </a:rPr>
              <a:t>Жалпы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мақсаты</a:t>
            </a:r>
            <a:r>
              <a:rPr lang="ru-RU" sz="1000" dirty="0" smtClean="0">
                <a:latin typeface="Times New Roman" pitchFamily="18" charset="0"/>
                <a:cs typeface="Times New Roman" pitchFamily="18" charset="0"/>
              </a:rPr>
              <a:t>: 1) 1 - </a:t>
            </a:r>
            <a:r>
              <a:rPr lang="ru-RU" sz="1000" dirty="0" err="1" smtClean="0">
                <a:latin typeface="Times New Roman" pitchFamily="18" charset="0"/>
                <a:cs typeface="Times New Roman" pitchFamily="18" charset="0"/>
              </a:rPr>
              <a:t>наурыз</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алғыс айту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күні еліміздің президенті</a:t>
            </a:r>
            <a:r>
              <a:rPr lang="ru-RU" sz="1000" dirty="0" smtClean="0">
                <a:latin typeface="Times New Roman" pitchFamily="18" charset="0"/>
                <a:cs typeface="Times New Roman" pitchFamily="18" charset="0"/>
              </a:rPr>
              <a:t> Н. Ә. </a:t>
            </a:r>
            <a:r>
              <a:rPr lang="ru-RU" sz="1000" dirty="0" err="1" smtClean="0">
                <a:latin typeface="Times New Roman" pitchFamily="18" charset="0"/>
                <a:cs typeface="Times New Roman" pitchFamily="18" charset="0"/>
              </a:rPr>
              <a:t>Назарбаевтың жарлығымен жарияланғанын және алғыс кімге</a:t>
            </a:r>
            <a:r>
              <a:rPr lang="ru-RU" sz="1000" dirty="0" smtClean="0">
                <a:latin typeface="Times New Roman" pitchFamily="18" charset="0"/>
                <a:cs typeface="Times New Roman" pitchFamily="18" charset="0"/>
              </a:rPr>
              <a:t>, не </a:t>
            </a:r>
            <a:r>
              <a:rPr lang="ru-RU" sz="1000" dirty="0" err="1" smtClean="0">
                <a:latin typeface="Times New Roman" pitchFamily="18" charset="0"/>
                <a:cs typeface="Times New Roman" pitchFamily="18" charset="0"/>
              </a:rPr>
              <a:t>үшін айтылатынын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айқындау мақсатын көздеді</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Оқушылар ата</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анаға мәпелеп асырағаны үшін, мұғалімге білім</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тәрбие бергені</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үшін, Отан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соғысы ардагерлеріне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жеңіс үшін, жалпы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кез</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келген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жақсылықпен көмекке алғыс айтылатыны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туралы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ойларын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ортаға салды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туралы</a:t>
            </a:r>
            <a:r>
              <a:rPr lang="ru-RU" sz="1000" dirty="0" smtClean="0">
                <a:latin typeface="Times New Roman" pitchFamily="18" charset="0"/>
                <a:cs typeface="Times New Roman" pitchFamily="18" charset="0"/>
              </a:rPr>
              <a:t> ой - </a:t>
            </a:r>
            <a:r>
              <a:rPr lang="ru-RU" sz="1000" dirty="0" err="1" smtClean="0">
                <a:latin typeface="Times New Roman" pitchFamily="18" charset="0"/>
                <a:cs typeface="Times New Roman" pitchFamily="18" charset="0"/>
              </a:rPr>
              <a:t>өрісін кеңейтіп білімін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тереңдету</a:t>
            </a:r>
            <a:r>
              <a:rPr lang="ru-RU" sz="1000" dirty="0" smtClean="0">
                <a:latin typeface="Times New Roman" pitchFamily="18" charset="0"/>
                <a:cs typeface="Times New Roman" pitchFamily="18" charset="0"/>
              </a:rPr>
              <a:t>;</a:t>
            </a:r>
            <a:br>
              <a:rPr lang="ru-RU" sz="10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2) </a:t>
            </a:r>
            <a:r>
              <a:rPr lang="ru-RU" sz="1000" dirty="0" err="1" smtClean="0">
                <a:latin typeface="Times New Roman" pitchFamily="18" charset="0"/>
                <a:cs typeface="Times New Roman" pitchFamily="18" charset="0"/>
              </a:rPr>
              <a:t>Мемлекет</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басшысының </a:t>
            </a:r>
            <a:r>
              <a:rPr lang="ru-RU" sz="1000" dirty="0" smtClean="0">
                <a:latin typeface="Times New Roman" pitchFamily="18" charset="0"/>
                <a:cs typeface="Times New Roman" pitchFamily="18" charset="0"/>
              </a:rPr>
              <a:t>«</a:t>
            </a:r>
            <a:r>
              <a:rPr lang="ru-RU" sz="1000" dirty="0" err="1" smtClean="0">
                <a:latin typeface="Times New Roman" pitchFamily="18" charset="0"/>
                <a:cs typeface="Times New Roman" pitchFamily="18" charset="0"/>
              </a:rPr>
              <a:t>Мәңгілік </a:t>
            </a:r>
            <a:r>
              <a:rPr lang="ru-RU" sz="1000" dirty="0" smtClean="0">
                <a:latin typeface="Times New Roman" pitchFamily="18" charset="0"/>
                <a:cs typeface="Times New Roman" pitchFamily="18" charset="0"/>
              </a:rPr>
              <a:t>Ел» </a:t>
            </a:r>
            <a:r>
              <a:rPr lang="ru-RU" sz="1000" dirty="0" err="1" smtClean="0">
                <a:latin typeface="Times New Roman" pitchFamily="18" charset="0"/>
                <a:cs typeface="Times New Roman" pitchFamily="18" charset="0"/>
              </a:rPr>
              <a:t>жалпыхалықтық идеясын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зерделеу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және қазақ халқының алатын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орнын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сол</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идеяны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жүзеге асырудағы рөлі арқылы оқушылардың бойында</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Отанына</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деген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патриотизмін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тәрбиелеу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рухани</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адамгершілігін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қалыптастыру</a:t>
            </a:r>
            <a:r>
              <a:rPr lang="ru-RU" sz="1000" dirty="0" smtClean="0">
                <a:latin typeface="Times New Roman" pitchFamily="18" charset="0"/>
                <a:cs typeface="Times New Roman" pitchFamily="18" charset="0"/>
              </a:rPr>
              <a:t>;</a:t>
            </a:r>
            <a:br>
              <a:rPr lang="ru-RU" sz="10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3) </a:t>
            </a:r>
            <a:r>
              <a:rPr lang="ru-RU" sz="1000" dirty="0" err="1" smtClean="0">
                <a:latin typeface="Times New Roman" pitchFamily="18" charset="0"/>
                <a:cs typeface="Times New Roman" pitchFamily="18" charset="0"/>
              </a:rPr>
              <a:t>Білім</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алушылардың этносаралық және мәдениетаралық байланыс</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жағдайларында тағаттылығы </a:t>
            </a:r>
            <a:r>
              <a:rPr lang="ru-RU" sz="1000" dirty="0" smtClean="0">
                <a:latin typeface="Times New Roman" pitchFamily="18" charset="0"/>
                <a:cs typeface="Times New Roman" pitchFamily="18" charset="0"/>
              </a:rPr>
              <a:t>мен </a:t>
            </a:r>
            <a:r>
              <a:rPr lang="ru-RU" sz="1000" dirty="0" err="1" smtClean="0">
                <a:latin typeface="Times New Roman" pitchFamily="18" charset="0"/>
                <a:cs typeface="Times New Roman" pitchFamily="18" charset="0"/>
              </a:rPr>
              <a:t>қарым </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қатынас жасау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біліктілігін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дамыту</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dirty="0" err="1" smtClean="0">
                <a:latin typeface="Times New Roman" pitchFamily="18" charset="0"/>
                <a:cs typeface="Times New Roman" pitchFamily="18" charset="0"/>
              </a:rPr>
              <a:t>Күтілетін нәтиже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Өз Отанының </a:t>
            </a:r>
            <a:r>
              <a:rPr lang="ru-RU" sz="1000" dirty="0" smtClean="0">
                <a:latin typeface="Times New Roman" pitchFamily="18" charset="0"/>
                <a:cs typeface="Times New Roman" pitchFamily="18" charset="0"/>
              </a:rPr>
              <a:t>патриоты, </a:t>
            </a:r>
            <a:r>
              <a:rPr lang="ru-RU" sz="1000" dirty="0" err="1" smtClean="0">
                <a:latin typeface="Times New Roman" pitchFamily="18" charset="0"/>
                <a:cs typeface="Times New Roman" pitchFamily="18" charset="0"/>
              </a:rPr>
              <a:t>білімге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құштар және рухани</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адамгершілік</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қасиеттері </a:t>
            </a:r>
            <a:r>
              <a:rPr lang="ru-RU" sz="1000" dirty="0" smtClean="0">
                <a:latin typeface="Times New Roman" pitchFamily="18" charset="0"/>
                <a:cs typeface="Times New Roman" pitchFamily="18" charset="0"/>
              </a:rPr>
              <a:t>бар </a:t>
            </a:r>
            <a:r>
              <a:rPr lang="ru-RU" sz="1000" dirty="0" err="1" smtClean="0">
                <a:latin typeface="Times New Roman" pitchFamily="18" charset="0"/>
                <a:cs typeface="Times New Roman" pitchFamily="18" charset="0"/>
              </a:rPr>
              <a:t>еңбекқор жеке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тұлғаны қалыптастыру</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4097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0973" name="Rectangle 13"/>
          <p:cNvSpPr>
            <a:spLocks noChangeArrowheads="1"/>
          </p:cNvSpPr>
          <p:nvPr/>
        </p:nvSpPr>
        <p:spPr bwMode="auto">
          <a:xfrm>
            <a:off x="0" y="4352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0974" name="Rectangle 14"/>
          <p:cNvSpPr>
            <a:spLocks noChangeArrowheads="1"/>
          </p:cNvSpPr>
          <p:nvPr/>
        </p:nvSpPr>
        <p:spPr bwMode="auto">
          <a:xfrm>
            <a:off x="0" y="630555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40975" name="Rectangle 15"/>
          <p:cNvSpPr>
            <a:spLocks noChangeArrowheads="1"/>
          </p:cNvSpPr>
          <p:nvPr/>
        </p:nvSpPr>
        <p:spPr bwMode="auto">
          <a:xfrm>
            <a:off x="0" y="8248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1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4952862"/>
            <a:ext cx="2736304" cy="184482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492" y="4952862"/>
            <a:ext cx="3168353" cy="181913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304" y="1642174"/>
            <a:ext cx="4045365" cy="182493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251520" y="3284984"/>
            <a:ext cx="8472534" cy="791708"/>
          </a:xfrm>
        </p:spPr>
        <p:txBody>
          <a:bodyPr>
            <a:normAutofit fontScale="90000"/>
          </a:bodyPr>
          <a:lstStyle/>
          <a:p>
            <a:r>
              <a:rPr lang="kk-KZ" sz="2000" b="1" dirty="0" smtClean="0">
                <a:solidFill>
                  <a:srgbClr val="002060"/>
                </a:solidFill>
                <a:latin typeface="Times New Roman" pitchFamily="18" charset="0"/>
                <a:cs typeface="Times New Roman" pitchFamily="18" charset="0"/>
              </a:rPr>
              <a:t>«Наурыз-нұрлы жыл басы</a:t>
            </a:r>
            <a:r>
              <a:rPr lang="kk-KZ" sz="2000" dirty="0" smtClean="0">
                <a:solidFill>
                  <a:srgbClr val="002060"/>
                </a:solidFill>
                <a:latin typeface="Times New Roman" pitchFamily="18" charset="0"/>
                <a:cs typeface="Times New Roman" pitchFamily="18" charset="0"/>
              </a:rPr>
              <a:t>»</a:t>
            </a:r>
            <a:r>
              <a:rPr lang="ru-RU" sz="2000" dirty="0" smtClean="0">
                <a:solidFill>
                  <a:srgbClr val="002060"/>
                </a:solidFill>
                <a:latin typeface="Times New Roman" pitchFamily="18" charset="0"/>
                <a:cs typeface="Times New Roman" pitchFamily="18" charset="0"/>
              </a:rPr>
              <a:t/>
            </a:r>
            <a:br>
              <a:rPr lang="ru-RU" sz="2000" dirty="0" smtClean="0">
                <a:solidFill>
                  <a:srgbClr val="002060"/>
                </a:solidFill>
                <a:latin typeface="Times New Roman" pitchFamily="18" charset="0"/>
                <a:cs typeface="Times New Roman" pitchFamily="18" charset="0"/>
              </a:rPr>
            </a:br>
            <a:r>
              <a:rPr lang="kk-KZ" sz="1600" b="1" dirty="0" smtClean="0">
                <a:latin typeface="Times New Roman" pitchFamily="18" charset="0"/>
                <a:cs typeface="Times New Roman" pitchFamily="18" charset="0"/>
              </a:rPr>
              <a:t>Мақсаты</a:t>
            </a:r>
            <a:r>
              <a:rPr lang="kk-KZ" sz="1600" dirty="0" smtClean="0">
                <a:latin typeface="Times New Roman" pitchFamily="18" charset="0"/>
                <a:cs typeface="Times New Roman" pitchFamily="18" charset="0"/>
              </a:rPr>
              <a:t> </a:t>
            </a:r>
            <a:r>
              <a:rPr lang="kk-KZ" sz="1600" i="1" dirty="0" smtClean="0">
                <a:latin typeface="Times New Roman" pitchFamily="18" charset="0"/>
                <a:cs typeface="Times New Roman" pitchFamily="18" charset="0"/>
              </a:rPr>
              <a:t>: </a:t>
            </a:r>
            <a:r>
              <a:rPr lang="kk-KZ" sz="1600" dirty="0" smtClean="0">
                <a:latin typeface="Times New Roman" pitchFamily="18" charset="0"/>
                <a:cs typeface="Times New Roman" pitchFamily="18" charset="0"/>
              </a:rPr>
              <a:t>Әз Наурыз еңсесі биік елдіктің, іргесі сөгілмеген бірліктің,ынтымақ пен ырыстың мерекесі екендігін және қазақ халқының салт дәстурлері,ауыз әдебиетінің мұраларымен таныстырып,олардың тарихи маңызын түсіндіру. Халқымыздың салт –дәстурін дәріптеу арқылы оқушыларды еліне,жеріне деген сүйіспеншілікке,адамгершілікке тәрбиелеу.</a:t>
            </a:r>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a:p>
        </p:txBody>
      </p:sp>
      <p:sp>
        <p:nvSpPr>
          <p:cNvPr id="44037" name="Rectangle 5"/>
          <p:cNvSpPr>
            <a:spLocks noChangeArrowheads="1"/>
          </p:cNvSpPr>
          <p:nvPr/>
        </p:nvSpPr>
        <p:spPr bwMode="auto">
          <a:xfrm>
            <a:off x="395536" y="187229"/>
            <a:ext cx="8568952"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kk-KZ" b="1" dirty="0" smtClean="0">
                <a:solidFill>
                  <a:srgbClr val="002060"/>
                </a:solidFill>
                <a:latin typeface="Times New Roman" pitchFamily="18" charset="0"/>
                <a:ea typeface="Calibri" pitchFamily="34" charset="0"/>
                <a:cs typeface="Times New Roman" pitchFamily="18" charset="0"/>
              </a:rPr>
              <a:t>«Аяулы </a:t>
            </a:r>
            <a:r>
              <a:rPr lang="kk-KZ" b="1" dirty="0">
                <a:solidFill>
                  <a:srgbClr val="002060"/>
                </a:solidFill>
                <a:latin typeface="Times New Roman" pitchFamily="18" charset="0"/>
                <a:ea typeface="Calibri" pitchFamily="34" charset="0"/>
                <a:cs typeface="Times New Roman" pitchFamily="18" charset="0"/>
              </a:rPr>
              <a:t>менің анашым»</a:t>
            </a:r>
          </a:p>
          <a:p>
            <a:pPr lvl="0" fontAlgn="base">
              <a:spcBef>
                <a:spcPct val="0"/>
              </a:spcBef>
              <a:spcAft>
                <a:spcPct val="0"/>
              </a:spcAft>
            </a:pPr>
            <a:r>
              <a:rPr lang="kk-KZ" sz="1400" b="1" dirty="0">
                <a:solidFill>
                  <a:srgbClr val="000000"/>
                </a:solidFill>
                <a:latin typeface="Times New Roman" pitchFamily="18" charset="0"/>
                <a:ea typeface="Calibri" pitchFamily="34" charset="0"/>
                <a:cs typeface="Times New Roman" pitchFamily="18" charset="0"/>
              </a:rPr>
              <a:t>Мақсаты:</a:t>
            </a:r>
            <a:r>
              <a:rPr lang="kk-KZ" sz="1400" dirty="0">
                <a:solidFill>
                  <a:srgbClr val="000000"/>
                </a:solidFill>
                <a:latin typeface="Times New Roman" pitchFamily="18" charset="0"/>
                <a:ea typeface="Calibri" pitchFamily="34" charset="0"/>
                <a:cs typeface="Times New Roman" pitchFamily="18" charset="0"/>
              </a:rPr>
              <a:t> Ана жайлы тамаша сөздер, өлеңдер, әндер арқылы аналар мен әжелерді мерекемен құттықтау, оқушыларды білімге, мейірімділікке, ұстамдылыққа тәрбиелеу, ұстазға ата-анаға деген құрмет сыйын арттыру, ана еңбегін қадірлей білуге үйрету</a:t>
            </a:r>
            <a:r>
              <a:rPr lang="kk-KZ" dirty="0">
                <a:solidFill>
                  <a:srgbClr val="000000"/>
                </a:solidFill>
                <a:latin typeface="Times New Roman" pitchFamily="18" charset="0"/>
                <a:ea typeface="Calibri" pitchFamily="34" charset="0"/>
                <a:cs typeface="Times New Roman" pitchFamily="18" charset="0"/>
              </a:rPr>
              <a:t>. </a:t>
            </a:r>
            <a:endParaRPr lang="kk-KZ" sz="2400" dirty="0">
              <a:latin typeface="Arial" pitchFamily="34" charset="0"/>
              <a:cs typeface="Arial"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4256713"/>
            <a:ext cx="5832648" cy="219662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326003"/>
            <a:ext cx="2784126" cy="145492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0154" y="1016732"/>
            <a:ext cx="4244955" cy="194421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2"/>
          <p:cNvSpPr txBox="1">
            <a:spLocks/>
          </p:cNvSpPr>
          <p:nvPr/>
        </p:nvSpPr>
        <p:spPr>
          <a:xfrm>
            <a:off x="251520" y="714355"/>
            <a:ext cx="8892480" cy="714381"/>
          </a:xfrm>
          <a:prstGeom prst="rect">
            <a:avLst/>
          </a:prstGeom>
        </p:spPr>
        <p:txBody>
          <a:bodyPr vert="horz" lIns="91440" tIns="45720" rIns="91440" bIns="45720" rtlCol="0">
            <a:normAutofit/>
          </a:bodyPr>
          <a:lstStyle/>
          <a:p>
            <a:pPr>
              <a:buNone/>
            </a:pPr>
            <a:r>
              <a:rPr lang="kk-KZ" sz="1400" b="1" dirty="0" smtClean="0">
                <a:latin typeface="Times New Roman" pitchFamily="18" charset="0"/>
                <a:cs typeface="Times New Roman" pitchFamily="18" charset="0"/>
              </a:rPr>
              <a:t>Мақсаты: </a:t>
            </a:r>
            <a:r>
              <a:rPr lang="kk-KZ" sz="1400" dirty="0" smtClean="0">
                <a:latin typeface="Times New Roman" pitchFamily="18" charset="0"/>
                <a:cs typeface="Times New Roman" pitchFamily="18" charset="0"/>
              </a:rPr>
              <a:t>оқушылардың ғарыш туралы түсініктерін кеңейту. Еліміздің мақтаныштары –қазақ  ғарышкерлерімен таныстыру.</a:t>
            </a:r>
            <a:r>
              <a:rPr lang="kk-KZ" sz="1400" b="1" dirty="0" smtClean="0">
                <a:latin typeface="Times New Roman" pitchFamily="18" charset="0"/>
                <a:cs typeface="Times New Roman" pitchFamily="18" charset="0"/>
              </a:rPr>
              <a:t> </a:t>
            </a:r>
          </a:p>
        </p:txBody>
      </p:sp>
      <p:sp>
        <p:nvSpPr>
          <p:cNvPr id="9" name="Rectangle 5"/>
          <p:cNvSpPr>
            <a:spLocks noChangeArrowheads="1"/>
          </p:cNvSpPr>
          <p:nvPr/>
        </p:nvSpPr>
        <p:spPr bwMode="auto">
          <a:xfrm>
            <a:off x="0" y="35406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lgn="ctr">
              <a:spcBef>
                <a:spcPct val="20000"/>
              </a:spcBef>
            </a:pPr>
            <a:r>
              <a:rPr lang="kk-KZ" b="1" dirty="0" smtClean="0">
                <a:solidFill>
                  <a:srgbClr val="002060"/>
                </a:solidFill>
                <a:latin typeface="Times New Roman" pitchFamily="18" charset="0"/>
                <a:cs typeface="Times New Roman" pitchFamily="18" charset="0"/>
              </a:rPr>
              <a:t>Ғарышкерлер күні</a:t>
            </a:r>
            <a:endParaRPr lang="ru-RU" b="1" dirty="0">
              <a:solidFill>
                <a:srgbClr val="002060"/>
              </a:solidFill>
              <a:latin typeface="Times New Roman" pitchFamily="18" charset="0"/>
              <a:cs typeface="Times New Roman" pitchFamily="18" charset="0"/>
            </a:endParaRPr>
          </a:p>
        </p:txBody>
      </p:sp>
      <p:sp>
        <p:nvSpPr>
          <p:cNvPr id="10" name="Rectangle 6"/>
          <p:cNvSpPr>
            <a:spLocks noChangeArrowheads="1"/>
          </p:cNvSpPr>
          <p:nvPr/>
        </p:nvSpPr>
        <p:spPr bwMode="auto">
          <a:xfrm>
            <a:off x="0" y="21717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7"/>
          <p:cNvSpPr>
            <a:spLocks noChangeArrowheads="1"/>
          </p:cNvSpPr>
          <p:nvPr/>
        </p:nvSpPr>
        <p:spPr bwMode="auto">
          <a:xfrm>
            <a:off x="0" y="38862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9"/>
          <p:cNvSpPr>
            <a:spLocks noChangeArrowheads="1"/>
          </p:cNvSpPr>
          <p:nvPr/>
        </p:nvSpPr>
        <p:spPr bwMode="auto">
          <a:xfrm>
            <a:off x="323528" y="3458018"/>
            <a:ext cx="8820472" cy="101566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 – мамыр Қазақстан халықтар бірлігі күні, Достық мерекесі</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effectLst/>
                <a:latin typeface="Times New Roman" pitchFamily="18" charset="0"/>
                <a:ea typeface="Calibri" pitchFamily="34" charset="0"/>
                <a:cs typeface="Times New Roman" pitchFamily="18" charset="0"/>
              </a:rPr>
              <a:t>Мақсаты: </a:t>
            </a:r>
            <a:r>
              <a:rPr kumimoji="0" lang="kk-KZ" sz="1400" b="0" i="0" u="none" strike="noStrike" cap="none" normalizeH="0" baseline="0" dirty="0" smtClean="0">
                <a:ln>
                  <a:noFill/>
                </a:ln>
                <a:effectLst/>
                <a:latin typeface="Times New Roman" pitchFamily="18" charset="0"/>
                <a:ea typeface="Calibri" pitchFamily="34" charset="0"/>
                <a:cs typeface="Times New Roman" pitchFamily="18" charset="0"/>
              </a:rPr>
              <a:t>Балаларға 1 – мамыр Қазақстан халықтар бірлігі күні мерекесі екенін жеткізу. Ынтымақтыққа, достыққа, өз Отанын сүюге, қорғауға, көп ұлтты халқымыздың тыныштығы мен бірлігін нығайтуға ат салысатын азамат болуға тәрбиелеу.</a:t>
            </a:r>
            <a:endParaRPr kumimoji="0" lang="kk-KZ" sz="1400" b="0" i="0" u="none" strike="noStrike" cap="none" normalizeH="0" baseline="0" dirty="0" smtClean="0">
              <a:ln>
                <a:noFill/>
              </a:ln>
              <a:effectLst/>
              <a:latin typeface="Times New Roman" pitchFamily="18" charset="0"/>
              <a:cs typeface="Times New Roman" pitchFamily="18" charset="0"/>
            </a:endParaRPr>
          </a:p>
        </p:txBody>
      </p:sp>
      <p:sp>
        <p:nvSpPr>
          <p:cNvPr id="307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8" name="Rectangle 6"/>
          <p:cNvSpPr>
            <a:spLocks noChangeArrowheads="1"/>
          </p:cNvSpPr>
          <p:nvPr/>
        </p:nvSpPr>
        <p:spPr bwMode="auto">
          <a:xfrm>
            <a:off x="0" y="2724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3079" name="Rectangle 7"/>
          <p:cNvSpPr>
            <a:spLocks noChangeArrowheads="1"/>
          </p:cNvSpPr>
          <p:nvPr/>
        </p:nvSpPr>
        <p:spPr bwMode="auto">
          <a:xfrm>
            <a:off x="0" y="496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3080" name="Rectangle 8"/>
          <p:cNvSpPr>
            <a:spLocks noChangeArrowheads="1"/>
          </p:cNvSpPr>
          <p:nvPr/>
        </p:nvSpPr>
        <p:spPr bwMode="auto">
          <a:xfrm>
            <a:off x="0" y="9544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8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4" name="Rectangle 12"/>
          <p:cNvSpPr>
            <a:spLocks noChangeArrowheads="1"/>
          </p:cNvSpPr>
          <p:nvPr/>
        </p:nvSpPr>
        <p:spPr bwMode="auto">
          <a:xfrm>
            <a:off x="0" y="54006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1266" name="AutoShape 2"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68" name="AutoShape 4"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0" name="AutoShape 6"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2" name="AutoShape 8"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4" name="AutoShape 10"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6" name="AutoShape 12"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8" name="AutoShape 14"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884" y="4623428"/>
            <a:ext cx="2088232" cy="191473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1376150"/>
            <a:ext cx="2944030" cy="192257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138" y="4648875"/>
            <a:ext cx="2328132" cy="188929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138" y="1386439"/>
            <a:ext cx="2570423" cy="189638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07" y="4648875"/>
            <a:ext cx="2269709" cy="1889290"/>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1386439"/>
            <a:ext cx="2736304" cy="198611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338"/>
            <a:ext cx="8229600" cy="642942"/>
          </a:xfrm>
        </p:spPr>
        <p:txBody>
          <a:bodyPr>
            <a:normAutofit fontScale="90000"/>
          </a:bodyPr>
          <a:lstStyle/>
          <a:p>
            <a:pPr algn="l"/>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3100" b="1" dirty="0">
                <a:latin typeface="Times New Roman" pitchFamily="18" charset="0"/>
                <a:cs typeface="Times New Roman" pitchFamily="18" charset="0"/>
              </a:rPr>
              <a:t/>
            </a:r>
            <a:br>
              <a:rPr lang="kk-KZ" sz="3100" b="1" dirty="0">
                <a:latin typeface="Times New Roman" pitchFamily="18" charset="0"/>
                <a:cs typeface="Times New Roman" pitchFamily="18" charset="0"/>
              </a:rPr>
            </a:br>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3100" b="1" dirty="0">
                <a:latin typeface="Times New Roman" pitchFamily="18" charset="0"/>
                <a:cs typeface="Times New Roman" pitchFamily="18" charset="0"/>
              </a:rPr>
              <a:t/>
            </a:r>
            <a:br>
              <a:rPr lang="kk-KZ" sz="3100" b="1" dirty="0">
                <a:latin typeface="Times New Roman" pitchFamily="18" charset="0"/>
                <a:cs typeface="Times New Roman" pitchFamily="18" charset="0"/>
              </a:rPr>
            </a:br>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1800" b="1" dirty="0" smtClean="0">
                <a:solidFill>
                  <a:srgbClr val="002060"/>
                </a:solidFill>
                <a:latin typeface="Times New Roman" pitchFamily="18" charset="0"/>
                <a:cs typeface="Times New Roman" pitchFamily="18" charset="0"/>
              </a:rPr>
              <a:t>7 </a:t>
            </a:r>
            <a:r>
              <a:rPr lang="kk-KZ" sz="1800" b="1" dirty="0">
                <a:solidFill>
                  <a:srgbClr val="002060"/>
                </a:solidFill>
                <a:latin typeface="Times New Roman" pitchFamily="18" charset="0"/>
                <a:cs typeface="Times New Roman" pitchFamily="18" charset="0"/>
              </a:rPr>
              <a:t>мамыр - Отан қорғаушылар күні. Ұранды ердің - ұрпағы қайсар</a:t>
            </a:r>
            <a:r>
              <a:rPr lang="ru-RU" sz="1800" b="1" dirty="0">
                <a:solidFill>
                  <a:srgbClr val="002060"/>
                </a:solidFill>
                <a:latin typeface="Times New Roman" pitchFamily="18" charset="0"/>
                <a:cs typeface="Times New Roman" pitchFamily="18" charset="0"/>
              </a:rPr>
              <a:t/>
            </a:r>
            <a:br>
              <a:rPr lang="ru-RU" sz="1800" b="1" dirty="0">
                <a:solidFill>
                  <a:srgbClr val="002060"/>
                </a:solidFill>
                <a:latin typeface="Times New Roman" pitchFamily="18" charset="0"/>
                <a:cs typeface="Times New Roman" pitchFamily="18" charset="0"/>
              </a:rPr>
            </a:br>
            <a:r>
              <a:rPr lang="kk-KZ" sz="1800" b="1" dirty="0">
                <a:latin typeface="Times New Roman" pitchFamily="18" charset="0"/>
                <a:cs typeface="Times New Roman" pitchFamily="18" charset="0"/>
              </a:rPr>
              <a:t>Мақсаты: </a:t>
            </a:r>
            <a:r>
              <a:rPr lang="kk-KZ" sz="1800" dirty="0">
                <a:latin typeface="Times New Roman" pitchFamily="18" charset="0"/>
                <a:cs typeface="Times New Roman" pitchFamily="18" charset="0"/>
              </a:rPr>
              <a:t>Оқушыларға Ұлы Отанды сүюге, ерлік көрсеткен батырлардың бойындағы ержүректілік, отан сүйгіштік, ұлтжандылық қасиеттерін дәріптеу. Отанын, елін қорғай білуге тәрбиелеу.</a:t>
            </a:r>
            <a:r>
              <a:rPr lang="ru-RU" b="1" dirty="0"/>
              <a:t/>
            </a:r>
            <a:br>
              <a:rPr lang="ru-RU" b="1" dirty="0"/>
            </a:br>
            <a:endParaRPr lang="ru-RU" dirty="0"/>
          </a:p>
        </p:txBody>
      </p:sp>
      <p:sp>
        <p:nvSpPr>
          <p:cNvPr id="3" name="Содержимое 2"/>
          <p:cNvSpPr>
            <a:spLocks noGrp="1"/>
          </p:cNvSpPr>
          <p:nvPr>
            <p:ph idx="1"/>
          </p:nvPr>
        </p:nvSpPr>
        <p:spPr>
          <a:xfrm>
            <a:off x="285720" y="3026100"/>
            <a:ext cx="8401080" cy="902966"/>
          </a:xfrm>
        </p:spPr>
        <p:txBody>
          <a:bodyPr>
            <a:normAutofit fontScale="25000" lnSpcReduction="20000"/>
          </a:bodyPr>
          <a:lstStyle/>
          <a:p>
            <a:r>
              <a:rPr lang="kk-KZ" b="1" dirty="0"/>
              <a:t> </a:t>
            </a:r>
            <a:endParaRPr lang="ru-RU" b="1" dirty="0"/>
          </a:p>
          <a:p>
            <a:pPr algn="ctr">
              <a:buNone/>
            </a:pPr>
            <a:r>
              <a:rPr lang="kk-KZ" sz="7200" b="1" dirty="0">
                <a:solidFill>
                  <a:srgbClr val="002060"/>
                </a:solidFill>
                <a:latin typeface="Times New Roman" pitchFamily="18" charset="0"/>
                <a:cs typeface="Times New Roman" pitchFamily="18" charset="0"/>
              </a:rPr>
              <a:t>9 мамыр - Жеңіс күні «Ешкім де, ештеңе де ұмытылмайды»</a:t>
            </a:r>
            <a:endParaRPr lang="ru-RU" sz="7200" b="1" dirty="0">
              <a:solidFill>
                <a:srgbClr val="002060"/>
              </a:solidFill>
              <a:latin typeface="Times New Roman" pitchFamily="18" charset="0"/>
              <a:cs typeface="Times New Roman" pitchFamily="18" charset="0"/>
            </a:endParaRPr>
          </a:p>
          <a:p>
            <a:pPr>
              <a:buNone/>
            </a:pPr>
            <a:r>
              <a:rPr lang="kk-KZ" sz="5600" b="1" dirty="0">
                <a:latin typeface="Times New Roman" pitchFamily="18" charset="0"/>
                <a:cs typeface="Times New Roman" pitchFamily="18" charset="0"/>
              </a:rPr>
              <a:t>Мақсаты:</a:t>
            </a:r>
            <a:r>
              <a:rPr lang="kk-KZ" sz="5600" dirty="0">
                <a:latin typeface="Times New Roman" pitchFamily="18" charset="0"/>
                <a:cs typeface="Times New Roman" pitchFamily="18" charset="0"/>
              </a:rPr>
              <a:t> Балаларға адамгершілікке, отанын сүюге, оны қорғауға баулу. Отанға деген сүйіспеншілігін арттыру. Оларға патриоттық тәрбие беру. Балаларды Ұлы Отан соғысымен, қазақстандықтардың ерлік істерімен таныстырып, ой - өрісін дамыту.</a:t>
            </a:r>
            <a:endParaRPr lang="ru-RU" sz="5600" dirty="0">
              <a:latin typeface="Times New Roman" pitchFamily="18" charset="0"/>
              <a:cs typeface="Times New Roman" pitchFamily="18" charset="0"/>
            </a:endParaRPr>
          </a:p>
        </p:txBody>
      </p:sp>
      <p:sp>
        <p:nvSpPr>
          <p:cNvPr id="6" name="Прямоугольник 5"/>
          <p:cNvSpPr/>
          <p:nvPr/>
        </p:nvSpPr>
        <p:spPr>
          <a:xfrm>
            <a:off x="0" y="0"/>
            <a:ext cx="9144000" cy="369332"/>
          </a:xfrm>
          <a:prstGeom prst="rect">
            <a:avLst/>
          </a:prstGeom>
        </p:spPr>
        <p:txBody>
          <a:bodyPr wrap="square">
            <a:spAutoFit/>
          </a:bodyPr>
          <a:lstStyle/>
          <a:p>
            <a:pPr>
              <a:buNone/>
            </a:pPr>
            <a:r>
              <a:rPr lang="kk-KZ"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20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5" name="Rectangle 7"/>
          <p:cNvSpPr>
            <a:spLocks noChangeArrowheads="1"/>
          </p:cNvSpPr>
          <p:nvPr/>
        </p:nvSpPr>
        <p:spPr bwMode="auto">
          <a:xfrm>
            <a:off x="0" y="1905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6" name="Rectangle 8"/>
          <p:cNvSpPr>
            <a:spLocks noChangeArrowheads="1"/>
          </p:cNvSpPr>
          <p:nvPr/>
        </p:nvSpPr>
        <p:spPr bwMode="auto">
          <a:xfrm>
            <a:off x="0" y="3390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57" name="Rectangle 9"/>
          <p:cNvSpPr>
            <a:spLocks noChangeArrowheads="1"/>
          </p:cNvSpPr>
          <p:nvPr/>
        </p:nvSpPr>
        <p:spPr bwMode="auto">
          <a:xfrm>
            <a:off x="0" y="5105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058" name="Rectangle 10"/>
          <p:cNvSpPr>
            <a:spLocks noChangeArrowheads="1"/>
          </p:cNvSpPr>
          <p:nvPr/>
        </p:nvSpPr>
        <p:spPr bwMode="auto">
          <a:xfrm>
            <a:off x="0" y="688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059" name="Rectangle 11"/>
          <p:cNvSpPr>
            <a:spLocks noChangeArrowheads="1"/>
          </p:cNvSpPr>
          <p:nvPr/>
        </p:nvSpPr>
        <p:spPr bwMode="auto">
          <a:xfrm>
            <a:off x="0" y="8572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363902"/>
            <a:ext cx="2314600" cy="192356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340176"/>
            <a:ext cx="2808312" cy="167997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4301944"/>
            <a:ext cx="2783620" cy="2149795"/>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0810" y="4363902"/>
            <a:ext cx="2201269" cy="1992578"/>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363" y="1340175"/>
            <a:ext cx="3618341" cy="184165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3538736" cy="714380"/>
          </a:xfrm>
        </p:spPr>
        <p:txBody>
          <a:bodyPr>
            <a:normAutofit/>
          </a:bodyPr>
          <a:lstStyle/>
          <a:p>
            <a:r>
              <a:rPr lang="kk-KZ" sz="1800" b="1" dirty="0" smtClean="0">
                <a:solidFill>
                  <a:srgbClr val="002060"/>
                </a:solidFill>
                <a:latin typeface="Times New Roman" pitchFamily="18" charset="0"/>
                <a:cs typeface="Times New Roman" pitchFamily="18" charset="0"/>
              </a:rPr>
              <a:t>Әліппемен қоштасу</a:t>
            </a:r>
            <a:endParaRPr lang="ru-RU" sz="1800" b="1" dirty="0">
              <a:solidFill>
                <a:srgbClr val="002060"/>
              </a:solidFill>
              <a:latin typeface="Times New Roman" pitchFamily="18" charset="0"/>
              <a:cs typeface="Times New Roman" pitchFamily="18" charset="0"/>
            </a:endParaRPr>
          </a:p>
        </p:txBody>
      </p:sp>
      <p:sp>
        <p:nvSpPr>
          <p:cNvPr id="3" name="Содержимое 2"/>
          <p:cNvSpPr>
            <a:spLocks noGrp="1"/>
          </p:cNvSpPr>
          <p:nvPr>
            <p:ph idx="1"/>
          </p:nvPr>
        </p:nvSpPr>
        <p:spPr>
          <a:xfrm>
            <a:off x="4643438" y="285727"/>
            <a:ext cx="4043362" cy="857257"/>
          </a:xfrm>
        </p:spPr>
        <p:txBody>
          <a:bodyPr>
            <a:normAutofit/>
          </a:bodyPr>
          <a:lstStyle/>
          <a:p>
            <a:pPr algn="ctr">
              <a:buNone/>
            </a:pPr>
            <a:r>
              <a:rPr lang="kk-KZ" dirty="0" smtClean="0">
                <a:solidFill>
                  <a:srgbClr val="C00000"/>
                </a:solidFill>
                <a:latin typeface="Times New Roman" pitchFamily="18" charset="0"/>
                <a:cs typeface="Times New Roman" pitchFamily="18" charset="0"/>
              </a:rPr>
              <a:t>     </a:t>
            </a:r>
            <a:r>
              <a:rPr lang="kk-KZ" sz="1900" b="1" dirty="0" smtClean="0">
                <a:solidFill>
                  <a:srgbClr val="002060"/>
                </a:solidFill>
                <a:latin typeface="Times New Roman" pitchFamily="18" charset="0"/>
                <a:cs typeface="Times New Roman" pitchFamily="18" charset="0"/>
              </a:rPr>
              <a:t>Бастауыш сыныппен қоштасу</a:t>
            </a:r>
            <a:endParaRPr lang="ru-RU" sz="1900" b="1" dirty="0">
              <a:solidFill>
                <a:srgbClr val="002060"/>
              </a:solidFill>
              <a:latin typeface="Times New Roman" pitchFamily="18" charset="0"/>
              <a:cs typeface="Times New Roman" pitchFamily="18" charset="0"/>
            </a:endParaRPr>
          </a:p>
        </p:txBody>
      </p:sp>
      <p:sp>
        <p:nvSpPr>
          <p:cNvPr id="4" name="Rectangle 2"/>
          <p:cNvSpPr>
            <a:spLocks noChangeArrowheads="1"/>
          </p:cNvSpPr>
          <p:nvPr/>
        </p:nvSpPr>
        <p:spPr bwMode="auto">
          <a:xfrm>
            <a:off x="3714744" y="226542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3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755576" y="33114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3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rPr>
              <a:t> </a:t>
            </a:r>
            <a:r>
              <a:rPr kumimoji="0" lang="ru-RU" altLang="ru-RU" sz="800" b="0" i="0" u="none" strike="noStrike" cap="none" normalizeH="0" baseline="0" smtClean="0">
                <a:ln>
                  <a:noFill/>
                </a:ln>
                <a:solidFill>
                  <a:schemeClr val="tx1"/>
                </a:solidFill>
                <a:effectLst/>
                <a:latin typeface="Arial" panose="020B0604020202020204" pitchFamily="34" charset="0"/>
              </a:rPr>
              <a:t> </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pic>
        <p:nvPicPr>
          <p:cNvPr id="18" name="Рисунок 17" descr="C:\Users\Karag\OneDrive\Рабочий стол\8b9b59aa-47ed-4934-9a70-a6e026020dda.jpg"/>
          <p:cNvPicPr/>
          <p:nvPr/>
        </p:nvPicPr>
        <p:blipFill rotWithShape="1">
          <a:blip r:embed="rId3">
            <a:extLst>
              <a:ext uri="{28A0092B-C50C-407E-A947-70E740481C1C}">
                <a14:useLocalDpi xmlns:a14="http://schemas.microsoft.com/office/drawing/2010/main" val="0"/>
              </a:ext>
            </a:extLst>
          </a:blip>
          <a:srcRect l="23842" t="14063" r="1389" b="23090"/>
          <a:stretch/>
        </p:blipFill>
        <p:spPr bwMode="auto">
          <a:xfrm>
            <a:off x="611560" y="3994398"/>
            <a:ext cx="3312368" cy="217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1198878"/>
            <a:ext cx="3384376" cy="2274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3845059"/>
            <a:ext cx="3312368" cy="2293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1198878"/>
            <a:ext cx="3240360" cy="227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838199291"/>
              </p:ext>
            </p:extLst>
          </p:nvPr>
        </p:nvGraphicFramePr>
        <p:xfrm>
          <a:off x="214282" y="890056"/>
          <a:ext cx="8534183" cy="4298092"/>
        </p:xfrm>
        <a:graphic>
          <a:graphicData uri="http://schemas.openxmlformats.org/drawingml/2006/table">
            <a:tbl>
              <a:tblPr/>
              <a:tblGrid>
                <a:gridCol w="166727">
                  <a:extLst>
                    <a:ext uri="{9D8B030D-6E8A-4147-A177-3AD203B41FA5}">
                      <a16:colId xmlns:a16="http://schemas.microsoft.com/office/drawing/2014/main" val="20000"/>
                    </a:ext>
                  </a:extLst>
                </a:gridCol>
                <a:gridCol w="1099619">
                  <a:extLst>
                    <a:ext uri="{9D8B030D-6E8A-4147-A177-3AD203B41FA5}">
                      <a16:colId xmlns:a16="http://schemas.microsoft.com/office/drawing/2014/main" val="20001"/>
                    </a:ext>
                  </a:extLst>
                </a:gridCol>
                <a:gridCol w="630879">
                  <a:extLst>
                    <a:ext uri="{9D8B030D-6E8A-4147-A177-3AD203B41FA5}">
                      <a16:colId xmlns:a16="http://schemas.microsoft.com/office/drawing/2014/main" val="20002"/>
                    </a:ext>
                  </a:extLst>
                </a:gridCol>
                <a:gridCol w="450899">
                  <a:extLst>
                    <a:ext uri="{9D8B030D-6E8A-4147-A177-3AD203B41FA5}">
                      <a16:colId xmlns:a16="http://schemas.microsoft.com/office/drawing/2014/main" val="20003"/>
                    </a:ext>
                  </a:extLst>
                </a:gridCol>
                <a:gridCol w="991467">
                  <a:extLst>
                    <a:ext uri="{9D8B030D-6E8A-4147-A177-3AD203B41FA5}">
                      <a16:colId xmlns:a16="http://schemas.microsoft.com/office/drawing/2014/main" val="20004"/>
                    </a:ext>
                  </a:extLst>
                </a:gridCol>
                <a:gridCol w="635328">
                  <a:extLst>
                    <a:ext uri="{9D8B030D-6E8A-4147-A177-3AD203B41FA5}">
                      <a16:colId xmlns:a16="http://schemas.microsoft.com/office/drawing/2014/main" val="20005"/>
                    </a:ext>
                  </a:extLst>
                </a:gridCol>
                <a:gridCol w="897345">
                  <a:extLst>
                    <a:ext uri="{9D8B030D-6E8A-4147-A177-3AD203B41FA5}">
                      <a16:colId xmlns:a16="http://schemas.microsoft.com/office/drawing/2014/main" val="20006"/>
                    </a:ext>
                  </a:extLst>
                </a:gridCol>
                <a:gridCol w="723727">
                  <a:extLst>
                    <a:ext uri="{9D8B030D-6E8A-4147-A177-3AD203B41FA5}">
                      <a16:colId xmlns:a16="http://schemas.microsoft.com/office/drawing/2014/main" val="20007"/>
                    </a:ext>
                  </a:extLst>
                </a:gridCol>
                <a:gridCol w="509409">
                  <a:extLst>
                    <a:ext uri="{9D8B030D-6E8A-4147-A177-3AD203B41FA5}">
                      <a16:colId xmlns:a16="http://schemas.microsoft.com/office/drawing/2014/main" val="20008"/>
                    </a:ext>
                  </a:extLst>
                </a:gridCol>
                <a:gridCol w="870272">
                  <a:extLst>
                    <a:ext uri="{9D8B030D-6E8A-4147-A177-3AD203B41FA5}">
                      <a16:colId xmlns:a16="http://schemas.microsoft.com/office/drawing/2014/main" val="20009"/>
                    </a:ext>
                  </a:extLst>
                </a:gridCol>
                <a:gridCol w="701330">
                  <a:extLst>
                    <a:ext uri="{9D8B030D-6E8A-4147-A177-3AD203B41FA5}">
                      <a16:colId xmlns:a16="http://schemas.microsoft.com/office/drawing/2014/main" val="20010"/>
                    </a:ext>
                  </a:extLst>
                </a:gridCol>
                <a:gridCol w="857181">
                  <a:extLst>
                    <a:ext uri="{9D8B030D-6E8A-4147-A177-3AD203B41FA5}">
                      <a16:colId xmlns:a16="http://schemas.microsoft.com/office/drawing/2014/main" val="20011"/>
                    </a:ext>
                  </a:extLst>
                </a:gridCol>
              </a:tblGrid>
              <a:tr h="709224">
                <a:tc>
                  <a:txBody>
                    <a:bodyPr/>
                    <a:lstStyle/>
                    <a:p>
                      <a:pPr>
                        <a:lnSpc>
                          <a:spcPct val="115000"/>
                        </a:lnSpc>
                        <a:spcAft>
                          <a:spcPts val="0"/>
                        </a:spcAft>
                      </a:pPr>
                      <a:r>
                        <a:rPr lang="kk-KZ" sz="600" dirty="0">
                          <a:latin typeface="Times New Roman"/>
                          <a:ea typeface="Calibri"/>
                          <a:cs typeface="Times New Roman"/>
                        </a:rPr>
                        <a:t>№</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Тегі, аты, әкесінің аты</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Туған күні, айы, жылы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Ұлты </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Бітірген оқу орны, бітірген жылы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Диплом бойынша мамандығы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Оқылатын пәні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Педагогикалық еңбек өтілі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Жалпы еңбек өтілі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Санаты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Қай жылы, қай жерде Б.А курстан өтті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Аттестациядан өткен мерзімі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8686">
                <a:tc>
                  <a:txBody>
                    <a:bodyPr/>
                    <a:lstStyle/>
                    <a:p>
                      <a:pPr>
                        <a:lnSpc>
                          <a:spcPct val="115000"/>
                        </a:lnSpc>
                        <a:spcAft>
                          <a:spcPts val="0"/>
                        </a:spcAft>
                      </a:pPr>
                      <a:r>
                        <a:rPr lang="kk-KZ" sz="500">
                          <a:latin typeface="Times New Roman"/>
                          <a:ea typeface="Calibri"/>
                          <a:cs typeface="Times New Roman"/>
                        </a:rPr>
                        <a:t>1</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Смагулова Зауреш Андурусовна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a:ea typeface="Times New Roman"/>
                          <a:cs typeface="Times New Roman"/>
                        </a:rPr>
                        <a:t>27.10.1975</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Қазақ</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a:ea typeface="Times New Roman"/>
                          <a:cs typeface="Times New Roman"/>
                        </a:rPr>
                        <a:t>Жоғары </a:t>
                      </a:r>
                      <a:endParaRPr lang="ru-RU" sz="800" b="1" dirty="0">
                        <a:solidFill>
                          <a:schemeClr val="tx1"/>
                        </a:solidFill>
                        <a:latin typeface="Calibri"/>
                        <a:ea typeface="Calibri"/>
                        <a:cs typeface="Times New Roman"/>
                      </a:endParaRPr>
                    </a:p>
                    <a:p>
                      <a:pPr algn="ctr">
                        <a:lnSpc>
                          <a:spcPct val="115000"/>
                        </a:lnSpc>
                        <a:spcAft>
                          <a:spcPts val="1000"/>
                        </a:spcAft>
                      </a:pPr>
                      <a:r>
                        <a:rPr lang="kk-KZ" sz="800" b="1" dirty="0">
                          <a:solidFill>
                            <a:schemeClr val="tx1"/>
                          </a:solidFill>
                          <a:latin typeface="Times New Roman"/>
                          <a:ea typeface="Times New Roman"/>
                          <a:cs typeface="Times New Roman"/>
                        </a:rPr>
                        <a:t>Қарағанды мемлекеттік университеті, 2007ж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a:ea typeface="Times New Roman"/>
                          <a:cs typeface="Times New Roman"/>
                        </a:rPr>
                        <a:t>Педогогика және бастауышты оқыту әдістемесі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Times New Roman"/>
                          <a:cs typeface="Times New Roman"/>
                        </a:rPr>
                        <a:t>Бастауыш білім беру мұғалімі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a:ea typeface="Times New Roman"/>
                          <a:cs typeface="Times New Roman"/>
                        </a:rPr>
                        <a:t>23</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a:ea typeface="Times New Roman"/>
                          <a:cs typeface="Times New Roman"/>
                        </a:rPr>
                        <a:t>23</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Times New Roman"/>
                          <a:ea typeface="Calibri"/>
                          <a:cs typeface="Times New Roman"/>
                        </a:rPr>
                        <a:t>Педагог</a:t>
                      </a:r>
                      <a:r>
                        <a:rPr lang="kk-KZ" sz="800" b="1" baseline="0" dirty="0" smtClean="0">
                          <a:solidFill>
                            <a:schemeClr val="tx1"/>
                          </a:solidFill>
                          <a:latin typeface="Times New Roman"/>
                          <a:ea typeface="Calibri"/>
                          <a:cs typeface="Times New Roman"/>
                        </a:rPr>
                        <a:t> сарапшы</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Calibri"/>
                          <a:ea typeface="Calibri"/>
                          <a:cs typeface="Times New Roman"/>
                        </a:rPr>
                        <a:t>2025</a:t>
                      </a:r>
                      <a:r>
                        <a:rPr lang="ru-RU" sz="800" b="1" baseline="0" dirty="0" smtClean="0">
                          <a:solidFill>
                            <a:schemeClr val="tx1"/>
                          </a:solidFill>
                          <a:latin typeface="Calibri"/>
                          <a:ea typeface="Calibri"/>
                          <a:cs typeface="Times New Roman"/>
                        </a:rPr>
                        <a:t> </a:t>
                      </a:r>
                      <a:r>
                        <a:rPr lang="ru-RU" sz="800" b="1" baseline="0" dirty="0" err="1" smtClean="0">
                          <a:solidFill>
                            <a:schemeClr val="tx1"/>
                          </a:solidFill>
                          <a:latin typeface="Calibri"/>
                          <a:ea typeface="Calibri"/>
                          <a:cs typeface="Times New Roman"/>
                        </a:rPr>
                        <a:t>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Times New Roman"/>
                          <a:ea typeface="Calibri"/>
                          <a:cs typeface="Times New Roman"/>
                        </a:rPr>
                        <a:t>2025</a:t>
                      </a:r>
                      <a:r>
                        <a:rPr lang="kk-KZ" sz="800" b="1" baseline="0" dirty="0" smtClean="0">
                          <a:solidFill>
                            <a:schemeClr val="tx1"/>
                          </a:solidFill>
                          <a:latin typeface="Times New Roman"/>
                          <a:ea typeface="Calibri"/>
                          <a:cs typeface="Times New Roman"/>
                        </a:rPr>
                        <a:t>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8286">
                <a:tc>
                  <a:txBody>
                    <a:bodyPr/>
                    <a:lstStyle/>
                    <a:p>
                      <a:pPr>
                        <a:lnSpc>
                          <a:spcPct val="115000"/>
                        </a:lnSpc>
                        <a:spcAft>
                          <a:spcPts val="0"/>
                        </a:spcAft>
                      </a:pPr>
                      <a:r>
                        <a:rPr lang="kk-KZ" sz="500">
                          <a:latin typeface="Times New Roman"/>
                          <a:ea typeface="Calibri"/>
                          <a:cs typeface="Times New Roman"/>
                        </a:rPr>
                        <a:t>2</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Times New Roman"/>
                          <a:cs typeface="Times New Roman"/>
                        </a:rPr>
                        <a:t>Садық Арайлым Алпысбайқызы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a:ea typeface="Times New Roman"/>
                          <a:cs typeface="Times New Roman"/>
                        </a:rPr>
                        <a:t>06.10.1981</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Қазақ</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a:ea typeface="Times New Roman"/>
                          <a:cs typeface="Times New Roman"/>
                        </a:rPr>
                        <a:t>Орта арнаулы</a:t>
                      </a:r>
                      <a:endParaRPr lang="ru-RU" sz="800" b="1">
                        <a:solidFill>
                          <a:schemeClr val="tx1"/>
                        </a:solidFill>
                        <a:latin typeface="Calibri"/>
                        <a:ea typeface="Calibri"/>
                        <a:cs typeface="Times New Roman"/>
                      </a:endParaRPr>
                    </a:p>
                    <a:p>
                      <a:pPr>
                        <a:lnSpc>
                          <a:spcPct val="115000"/>
                        </a:lnSpc>
                        <a:spcAft>
                          <a:spcPts val="0"/>
                        </a:spcAft>
                      </a:pPr>
                      <a:r>
                        <a:rPr lang="kk-KZ" sz="800" b="1">
                          <a:solidFill>
                            <a:schemeClr val="tx1"/>
                          </a:solidFill>
                          <a:latin typeface="Times New Roman"/>
                          <a:ea typeface="Times New Roman"/>
                          <a:cs typeface="Times New Roman"/>
                        </a:rPr>
                        <a:t>СГТК, 2013 ж</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Times New Roman"/>
                          <a:cs typeface="Times New Roman"/>
                        </a:rPr>
                        <a:t>Бастауыш білім беру мұғалімі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a:ea typeface="Times New Roman"/>
                          <a:cs typeface="Times New Roman"/>
                        </a:rPr>
                        <a:t>14</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a:ea typeface="Times New Roman"/>
                          <a:cs typeface="Times New Roman"/>
                        </a:rPr>
                        <a:t>14</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Times New Roman"/>
                          <a:ea typeface="Calibri"/>
                          <a:cs typeface="Times New Roman"/>
                        </a:rPr>
                        <a:t>Педагог</a:t>
                      </a:r>
                      <a:r>
                        <a:rPr lang="kk-KZ" sz="800" b="1" baseline="0" dirty="0" smtClean="0">
                          <a:solidFill>
                            <a:schemeClr val="tx1"/>
                          </a:solidFill>
                          <a:latin typeface="Times New Roman"/>
                          <a:ea typeface="Calibri"/>
                          <a:cs typeface="Times New Roman"/>
                        </a:rPr>
                        <a:t> модератор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a:ea typeface="Times New Roman"/>
                          <a:cs typeface="Times New Roman"/>
                        </a:rPr>
                        <a:t>20</a:t>
                      </a:r>
                      <a:r>
                        <a:rPr lang="ru-RU" sz="800" b="1" dirty="0" smtClean="0">
                          <a:solidFill>
                            <a:schemeClr val="tx1"/>
                          </a:solidFill>
                          <a:latin typeface="Times New Roman"/>
                          <a:ea typeface="Times New Roman"/>
                          <a:cs typeface="Times New Roman"/>
                        </a:rPr>
                        <a:t>2</a:t>
                      </a:r>
                      <a:r>
                        <a:rPr lang="kk-KZ" sz="800" b="1" dirty="0" smtClean="0">
                          <a:solidFill>
                            <a:schemeClr val="tx1"/>
                          </a:solidFill>
                          <a:latin typeface="Times New Roman"/>
                          <a:ea typeface="Times New Roman"/>
                          <a:cs typeface="Times New Roman"/>
                        </a:rPr>
                        <a:t>4</a:t>
                      </a:r>
                      <a:r>
                        <a:rPr lang="kk-KZ" sz="800" b="1" baseline="0" dirty="0" smtClean="0">
                          <a:solidFill>
                            <a:schemeClr val="tx1"/>
                          </a:solidFill>
                          <a:latin typeface="Times New Roman"/>
                          <a:ea typeface="Times New Roman"/>
                          <a:cs typeface="Times New Roman"/>
                        </a:rPr>
                        <a:t> мамыр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Times New Roman"/>
                          <a:ea typeface="Calibri"/>
                          <a:cs typeface="Times New Roman"/>
                        </a:rPr>
                        <a:t>2024</a:t>
                      </a:r>
                      <a:r>
                        <a:rPr lang="kk-KZ" sz="800" b="1" baseline="0" dirty="0" smtClean="0">
                          <a:solidFill>
                            <a:schemeClr val="tx1"/>
                          </a:solidFill>
                          <a:latin typeface="Times New Roman"/>
                          <a:ea typeface="Calibri"/>
                          <a:cs typeface="Times New Roman"/>
                        </a:rPr>
                        <a:t> </a:t>
                      </a:r>
                      <a:r>
                        <a:rPr lang="kk-KZ" sz="800" b="1" dirty="0" smtClean="0">
                          <a:solidFill>
                            <a:schemeClr val="tx1"/>
                          </a:solidFill>
                          <a:latin typeface="Times New Roman"/>
                          <a:ea typeface="Calibri"/>
                          <a:cs typeface="Times New Roman"/>
                        </a:rPr>
                        <a:t>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1795">
                <a:tc>
                  <a:txBody>
                    <a:bodyPr/>
                    <a:lstStyle/>
                    <a:p>
                      <a:pPr>
                        <a:lnSpc>
                          <a:spcPct val="115000"/>
                        </a:lnSpc>
                        <a:spcAft>
                          <a:spcPts val="0"/>
                        </a:spcAft>
                      </a:pPr>
                      <a:r>
                        <a:rPr lang="kk-KZ" sz="500">
                          <a:latin typeface="Times New Roman"/>
                          <a:ea typeface="Calibri"/>
                          <a:cs typeface="Times New Roman"/>
                        </a:rPr>
                        <a:t>3</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Times New Roman"/>
                          <a:cs typeface="Times New Roman"/>
                        </a:rPr>
                        <a:t>Скакова Ансаган Валерьевна</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26.03.1987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Қазақ</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smtClean="0">
                          <a:solidFill>
                            <a:schemeClr val="tx1"/>
                          </a:solidFill>
                          <a:latin typeface="Times New Roman"/>
                          <a:ea typeface="Times New Roman"/>
                          <a:cs typeface="Times New Roman"/>
                        </a:rPr>
                        <a:t>Жоғары </a:t>
                      </a:r>
                      <a:endParaRPr lang="ru-RU" sz="800" b="1" dirty="0">
                        <a:solidFill>
                          <a:schemeClr val="tx1"/>
                        </a:solidFill>
                        <a:latin typeface="Calibri"/>
                        <a:ea typeface="Calibri"/>
                        <a:cs typeface="Times New Roman"/>
                      </a:endParaRPr>
                    </a:p>
                    <a:p>
                      <a:pPr>
                        <a:lnSpc>
                          <a:spcPct val="115000"/>
                        </a:lnSpc>
                        <a:spcAft>
                          <a:spcPts val="0"/>
                        </a:spcAft>
                      </a:pPr>
                      <a:r>
                        <a:rPr lang="kk-KZ" sz="800" b="1" dirty="0">
                          <a:solidFill>
                            <a:schemeClr val="tx1"/>
                          </a:solidFill>
                          <a:latin typeface="Times New Roman"/>
                          <a:ea typeface="Times New Roman"/>
                          <a:cs typeface="Times New Roman"/>
                        </a:rPr>
                        <a:t>СГТИ, 2019 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a:ea typeface="Times New Roman"/>
                          <a:cs typeface="Times New Roman"/>
                        </a:rPr>
                        <a:t>1</a:t>
                      </a:r>
                      <a:r>
                        <a:rPr lang="ru-RU" sz="800" b="1" dirty="0" smtClean="0">
                          <a:solidFill>
                            <a:schemeClr val="tx1"/>
                          </a:solidFill>
                          <a:latin typeface="Times New Roman"/>
                          <a:ea typeface="Times New Roman"/>
                          <a:cs typeface="Times New Roman"/>
                        </a:rPr>
                        <a:t>6</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a:ea typeface="Times New Roman"/>
                          <a:cs typeface="Times New Roman"/>
                        </a:rPr>
                        <a:t>1</a:t>
                      </a:r>
                      <a:r>
                        <a:rPr lang="ru-RU" sz="800" b="1" dirty="0" smtClean="0">
                          <a:solidFill>
                            <a:schemeClr val="tx1"/>
                          </a:solidFill>
                          <a:latin typeface="Times New Roman"/>
                          <a:ea typeface="Times New Roman"/>
                          <a:cs typeface="Times New Roman"/>
                        </a:rPr>
                        <a:t>6</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k-KZ" sz="800" b="1" i="0" u="none" strike="noStrike" kern="1200" cap="none" spc="0" normalizeH="0" baseline="0" noProof="0" smtClean="0">
                          <a:ln>
                            <a:noFill/>
                          </a:ln>
                          <a:solidFill>
                            <a:prstClr val="black"/>
                          </a:solidFill>
                          <a:effectLst/>
                          <a:uLnTx/>
                          <a:uFillTx/>
                          <a:latin typeface="Times New Roman"/>
                          <a:ea typeface="Calibri"/>
                          <a:cs typeface="Times New Roman"/>
                        </a:rPr>
                        <a:t>Педагог модератор</a:t>
                      </a:r>
                      <a:endParaRPr kumimoji="0" lang="ru-RU" sz="800" b="1" i="0" u="none" strike="noStrike" kern="1200" cap="none" spc="0" normalizeH="0" baseline="0" noProof="0" dirty="0">
                        <a:ln>
                          <a:noFill/>
                        </a:ln>
                        <a:solidFill>
                          <a:prstClr val="black"/>
                        </a:solidFill>
                        <a:effectLst/>
                        <a:uLnTx/>
                        <a:uFillTx/>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a:ea typeface="Times New Roman"/>
                          <a:cs typeface="Times New Roman"/>
                        </a:rPr>
                        <a:t>2021</a:t>
                      </a:r>
                      <a:endParaRPr lang="ru-RU" sz="800" b="1" dirty="0">
                        <a:solidFill>
                          <a:schemeClr val="tx1"/>
                        </a:solidFill>
                        <a:latin typeface="Calibri"/>
                        <a:ea typeface="Calibri"/>
                        <a:cs typeface="Times New Roman"/>
                      </a:endParaRPr>
                    </a:p>
                    <a:p>
                      <a:pPr algn="ctr">
                        <a:lnSpc>
                          <a:spcPct val="115000"/>
                        </a:lnSpc>
                        <a:spcAft>
                          <a:spcPts val="1000"/>
                        </a:spcAft>
                      </a:pPr>
                      <a:r>
                        <a:rPr lang="kk-KZ" sz="800" b="1" dirty="0">
                          <a:solidFill>
                            <a:schemeClr val="tx1"/>
                          </a:solidFill>
                          <a:latin typeface="Times New Roman"/>
                          <a:ea typeface="Times New Roman"/>
                          <a:cs typeface="Times New Roman"/>
                        </a:rPr>
                        <a:t>22 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Times New Roman"/>
                          <a:ea typeface="Calibri"/>
                          <a:cs typeface="Times New Roman"/>
                        </a:rPr>
                        <a:t>2024жыл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2167">
                <a:tc>
                  <a:txBody>
                    <a:bodyPr/>
                    <a:lstStyle/>
                    <a:p>
                      <a:pPr>
                        <a:lnSpc>
                          <a:spcPct val="115000"/>
                        </a:lnSpc>
                        <a:spcAft>
                          <a:spcPts val="0"/>
                        </a:spcAft>
                      </a:pPr>
                      <a:r>
                        <a:rPr lang="kk-KZ" sz="400" dirty="0" smtClean="0">
                          <a:latin typeface="Calibri"/>
                          <a:ea typeface="Calibri"/>
                          <a:cs typeface="Times New Roman"/>
                        </a:rPr>
                        <a:t>4</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Calibri"/>
                          <a:ea typeface="Calibri"/>
                          <a:cs typeface="Times New Roman"/>
                        </a:rPr>
                        <a:t>Рахметова</a:t>
                      </a:r>
                      <a:r>
                        <a:rPr lang="kk-KZ" sz="800" b="1" baseline="0" dirty="0" smtClean="0">
                          <a:solidFill>
                            <a:schemeClr val="tx1"/>
                          </a:solidFill>
                          <a:latin typeface="Calibri"/>
                          <a:ea typeface="Calibri"/>
                          <a:cs typeface="Times New Roman"/>
                        </a:rPr>
                        <a:t> Лаззат Абдикадиркызы</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Calibri"/>
                          <a:ea typeface="Calibri"/>
                          <a:cs typeface="Times New Roman"/>
                        </a:rPr>
                        <a:t>04.01.1965</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Calibri"/>
                          <a:ea typeface="Calibri"/>
                          <a:cs typeface="Times New Roman"/>
                        </a:rPr>
                        <a:t>Қазақ</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Calibri"/>
                          <a:ea typeface="Calibri"/>
                          <a:cs typeface="Times New Roman"/>
                        </a:rPr>
                        <a:t>СГТК,</a:t>
                      </a:r>
                      <a:r>
                        <a:rPr lang="kk-KZ" sz="800" b="1" baseline="0" dirty="0" smtClean="0">
                          <a:solidFill>
                            <a:schemeClr val="tx1"/>
                          </a:solidFill>
                          <a:latin typeface="Calibri"/>
                          <a:ea typeface="Calibri"/>
                          <a:cs typeface="Times New Roman"/>
                        </a:rPr>
                        <a:t> 2018ж.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a:ea typeface="Times New Roman"/>
                          <a:cs typeface="Times New Roman"/>
                        </a:rPr>
                        <a:t>Бастауыш білім беру мұғалімі</a:t>
                      </a:r>
                      <a:endParaRPr lang="ru-RU" sz="800" b="1" dirty="0" smtClean="0">
                        <a:solidFill>
                          <a:schemeClr val="tx1"/>
                        </a:solidFill>
                        <a:latin typeface="+mn-lt"/>
                        <a:ea typeface="Calibri"/>
                        <a:cs typeface="Times New Roman"/>
                      </a:endParaRPr>
                    </a:p>
                    <a:p>
                      <a:pPr>
                        <a:lnSpc>
                          <a:spcPct val="115000"/>
                        </a:lnSpc>
                        <a:spcAft>
                          <a:spcPts val="0"/>
                        </a:spcAft>
                      </a:pP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a:ea typeface="Times New Roman"/>
                          <a:cs typeface="Times New Roman"/>
                        </a:rPr>
                        <a:t>Бастауыш білім беру мұғалімі</a:t>
                      </a:r>
                      <a:endParaRPr lang="ru-RU" sz="800" b="1" dirty="0" smtClean="0">
                        <a:solidFill>
                          <a:schemeClr val="tx1"/>
                        </a:solidFill>
                        <a:latin typeface="+mn-lt"/>
                        <a:ea typeface="Calibri"/>
                        <a:cs typeface="Times New Roman"/>
                      </a:endParaRPr>
                    </a:p>
                    <a:p>
                      <a:pPr>
                        <a:lnSpc>
                          <a:spcPct val="115000"/>
                        </a:lnSpc>
                        <a:spcAft>
                          <a:spcPts val="0"/>
                        </a:spcAft>
                      </a:pP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Calibri"/>
                          <a:ea typeface="Calibri"/>
                          <a:cs typeface="Times New Roman"/>
                        </a:rPr>
                        <a:t>33</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Calibri"/>
                          <a:ea typeface="Calibri"/>
                          <a:cs typeface="Times New Roman"/>
                        </a:rPr>
                        <a:t>21</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k-KZ" sz="800" b="1" i="0" u="none" strike="noStrike" kern="1200" cap="none" spc="0" normalizeH="0" baseline="0" noProof="0" smtClean="0">
                          <a:ln>
                            <a:noFill/>
                          </a:ln>
                          <a:solidFill>
                            <a:prstClr val="black"/>
                          </a:solidFill>
                          <a:effectLst/>
                          <a:uLnTx/>
                          <a:uFillTx/>
                          <a:latin typeface="Times New Roman"/>
                          <a:ea typeface="Calibri"/>
                          <a:cs typeface="Times New Roman"/>
                        </a:rPr>
                        <a:t>Педагог модератор</a:t>
                      </a:r>
                      <a:endParaRPr kumimoji="0" lang="ru-RU" sz="800" b="1" i="0" u="none" strike="noStrike" kern="1200" cap="none" spc="0" normalizeH="0" baseline="0" noProof="0" dirty="0">
                        <a:ln>
                          <a:noFill/>
                        </a:ln>
                        <a:solidFill>
                          <a:prstClr val="black"/>
                        </a:solidFill>
                        <a:effectLst/>
                        <a:uLnTx/>
                        <a:uFillTx/>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Calibri"/>
                          <a:ea typeface="Calibri"/>
                          <a:cs typeface="Times New Roman"/>
                        </a:rPr>
                        <a:t>20224ж</a:t>
                      </a:r>
                      <a:r>
                        <a:rPr lang="kk-KZ" sz="800" b="1" baseline="0" dirty="0" smtClean="0">
                          <a:solidFill>
                            <a:schemeClr val="tx1"/>
                          </a:solidFill>
                          <a:latin typeface="Calibri"/>
                          <a:ea typeface="Calibri"/>
                          <a:cs typeface="Times New Roman"/>
                        </a:rPr>
                        <a:t>. мамыр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a:ea typeface="Calibri"/>
                          <a:cs typeface="Times New Roman"/>
                        </a:rPr>
                        <a:t>2020жыл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8970">
                <a:tc>
                  <a:txBody>
                    <a:bodyPr/>
                    <a:lstStyle/>
                    <a:p>
                      <a:pPr>
                        <a:lnSpc>
                          <a:spcPct val="115000"/>
                        </a:lnSpc>
                        <a:spcAft>
                          <a:spcPts val="0"/>
                        </a:spcAft>
                      </a:pPr>
                      <a:r>
                        <a:rPr lang="kk-KZ" sz="500" dirty="0" smtClean="0">
                          <a:latin typeface="Times New Roman"/>
                          <a:ea typeface="Calibri"/>
                          <a:cs typeface="Times New Roman"/>
                        </a:rPr>
                        <a:t>5</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Каримова Сымбат Ауданбаевна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05.10.1965 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қазақ</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a:ea typeface="Times New Roman"/>
                          <a:cs typeface="Times New Roman"/>
                        </a:rPr>
                        <a:t>Жезқазған педагогикалық училищесі. 1985 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класстар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білі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a:ea typeface="Times New Roman"/>
                          <a:cs typeface="Times New Roman"/>
                        </a:rPr>
                        <a:t>3</a:t>
                      </a:r>
                      <a:r>
                        <a:rPr lang="ru-RU" sz="800" b="1" dirty="0" smtClean="0">
                          <a:solidFill>
                            <a:schemeClr val="tx1"/>
                          </a:solidFill>
                          <a:latin typeface="Times New Roman"/>
                          <a:ea typeface="Times New Roman"/>
                          <a:cs typeface="Times New Roman"/>
                        </a:rPr>
                        <a:t>6</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a:ea typeface="Times New Roman"/>
                          <a:cs typeface="Times New Roman"/>
                        </a:rPr>
                        <a:t>3</a:t>
                      </a:r>
                      <a:r>
                        <a:rPr lang="ru-RU" sz="800" b="1" dirty="0" smtClean="0">
                          <a:solidFill>
                            <a:schemeClr val="tx1"/>
                          </a:solidFill>
                          <a:latin typeface="Times New Roman"/>
                          <a:ea typeface="Times New Roman"/>
                          <a:cs typeface="Times New Roman"/>
                        </a:rPr>
                        <a:t>6</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k-KZ" sz="800" b="1" i="0" u="none" strike="noStrike" kern="1200" cap="none" spc="0" normalizeH="0" baseline="0" noProof="0" dirty="0" smtClean="0">
                          <a:ln>
                            <a:noFill/>
                          </a:ln>
                          <a:solidFill>
                            <a:prstClr val="black"/>
                          </a:solidFill>
                          <a:effectLst/>
                          <a:uLnTx/>
                          <a:uFillTx/>
                          <a:latin typeface="Times New Roman"/>
                          <a:ea typeface="Calibri"/>
                          <a:cs typeface="Times New Roman"/>
                        </a:rPr>
                        <a:t>Педагог модератор</a:t>
                      </a:r>
                      <a:endParaRPr kumimoji="0" lang="ru-RU" sz="800" b="1" i="0" u="none" strike="noStrike" kern="1200" cap="none" spc="0" normalizeH="0" baseline="0" noProof="0" dirty="0">
                        <a:ln>
                          <a:noFill/>
                        </a:ln>
                        <a:solidFill>
                          <a:prstClr val="black"/>
                        </a:solidFill>
                        <a:effectLst/>
                        <a:uLnTx/>
                        <a:uFillTx/>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smtClean="0">
                          <a:solidFill>
                            <a:schemeClr val="tx1"/>
                          </a:solidFill>
                          <a:latin typeface="Times New Roman"/>
                          <a:ea typeface="Times New Roman"/>
                          <a:cs typeface="Times New Roman"/>
                        </a:rPr>
                        <a:t>2023</a:t>
                      </a:r>
                      <a:endParaRPr lang="ru-RU" sz="800" b="1" dirty="0">
                        <a:solidFill>
                          <a:schemeClr val="tx1"/>
                        </a:solidFill>
                        <a:latin typeface="Calibri"/>
                        <a:ea typeface="Calibri"/>
                        <a:cs typeface="Times New Roman"/>
                      </a:endParaRPr>
                    </a:p>
                    <a:p>
                      <a:pPr algn="ctr">
                        <a:lnSpc>
                          <a:spcPct val="115000"/>
                        </a:lnSpc>
                        <a:spcAft>
                          <a:spcPts val="1000"/>
                        </a:spcAft>
                      </a:pPr>
                      <a:r>
                        <a:rPr lang="kk-KZ" sz="800" b="1" dirty="0" smtClean="0">
                          <a:solidFill>
                            <a:schemeClr val="tx1"/>
                          </a:solidFill>
                          <a:latin typeface="Times New Roman"/>
                          <a:ea typeface="Times New Roman"/>
                          <a:cs typeface="Times New Roman"/>
                        </a:rPr>
                        <a:t> </a:t>
                      </a:r>
                      <a:r>
                        <a:rPr lang="kk-KZ" sz="800" b="1" dirty="0">
                          <a:solidFill>
                            <a:schemeClr val="tx1"/>
                          </a:solidFill>
                          <a:latin typeface="Times New Roman"/>
                          <a:ea typeface="Times New Roman"/>
                          <a:cs typeface="Times New Roman"/>
                        </a:rPr>
                        <a:t>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smtClean="0">
                          <a:solidFill>
                            <a:schemeClr val="tx1"/>
                          </a:solidFill>
                          <a:latin typeface="Times New Roman"/>
                          <a:ea typeface="Calibri"/>
                          <a:cs typeface="Times New Roman"/>
                        </a:rPr>
                        <a:t>2021жыл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0299">
                <a:tc>
                  <a:txBody>
                    <a:bodyPr/>
                    <a:lstStyle/>
                    <a:p>
                      <a:pPr>
                        <a:lnSpc>
                          <a:spcPct val="115000"/>
                        </a:lnSpc>
                        <a:spcAft>
                          <a:spcPts val="0"/>
                        </a:spcAft>
                      </a:pPr>
                      <a:r>
                        <a:rPr lang="kk-KZ" sz="500" dirty="0" smtClean="0">
                          <a:latin typeface="Times New Roman"/>
                          <a:ea typeface="Calibri"/>
                          <a:cs typeface="Times New Roman"/>
                        </a:rPr>
                        <a:t>6</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Скранжевская Виктория Владимировна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17.03.1995 ж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Русская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a:ea typeface="Times New Roman"/>
                          <a:cs typeface="Times New Roman"/>
                        </a:rPr>
                        <a:t>СГТИ, 2015 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класстар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Бастауыш білі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a:ea typeface="Calibri"/>
                          <a:cs typeface="Times New Roman"/>
                        </a:rPr>
                        <a:t>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a:ea typeface="Calibri"/>
                          <a:cs typeface="Times New Roman"/>
                        </a:rPr>
                        <a:t>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Times New Roman"/>
                          <a:cs typeface="Times New Roman"/>
                        </a:rPr>
                        <a:t>-</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a:ea typeface="Calibri"/>
                          <a:cs typeface="Times New Roman"/>
                        </a:rPr>
                        <a:t>-</a:t>
                      </a:r>
                      <a:r>
                        <a:rPr lang="ru-RU" sz="800" b="1" dirty="0" smtClean="0">
                          <a:solidFill>
                            <a:schemeClr val="tx1"/>
                          </a:solidFill>
                          <a:latin typeface="Times New Roman"/>
                          <a:ea typeface="Calibri"/>
                          <a:cs typeface="Times New Roman"/>
                        </a:rPr>
                        <a:t>2020 </a:t>
                      </a:r>
                      <a:r>
                        <a:rPr lang="ru-RU" sz="800" b="1" dirty="0">
                          <a:solidFill>
                            <a:schemeClr val="tx1"/>
                          </a:solidFill>
                          <a:latin typeface="Times New Roman"/>
                          <a:ea typeface="Calibri"/>
                          <a:cs typeface="Times New Roman"/>
                        </a:rPr>
                        <a:t>ж</a:t>
                      </a:r>
                      <a:r>
                        <a:rPr lang="ru-RU" sz="800" b="1" dirty="0" smtClean="0">
                          <a:solidFill>
                            <a:schemeClr val="tx1"/>
                          </a:solidFill>
                          <a:latin typeface="Times New Roman"/>
                          <a:ea typeface="Calibri"/>
                          <a:cs typeface="Times New Roman"/>
                        </a:rPr>
                        <a:t>. </a:t>
                      </a:r>
                      <a:r>
                        <a:rPr lang="ru-RU" sz="800" b="1" dirty="0" err="1" smtClean="0">
                          <a:solidFill>
                            <a:schemeClr val="tx1"/>
                          </a:solidFill>
                          <a:latin typeface="Times New Roman"/>
                          <a:ea typeface="Calibri"/>
                          <a:cs typeface="Times New Roman"/>
                        </a:rPr>
                        <a:t>қазан</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Прямоугольник 1"/>
          <p:cNvSpPr/>
          <p:nvPr/>
        </p:nvSpPr>
        <p:spPr>
          <a:xfrm>
            <a:off x="361507" y="188640"/>
            <a:ext cx="8715436" cy="369332"/>
          </a:xfrm>
          <a:prstGeom prst="rect">
            <a:avLst/>
          </a:prstGeom>
        </p:spPr>
        <p:txBody>
          <a:bodyPr wrap="square">
            <a:spAutoFit/>
          </a:bodyPr>
          <a:lstStyle/>
          <a:p>
            <a:pPr>
              <a:spcAft>
                <a:spcPts val="0"/>
              </a:spcAft>
            </a:pPr>
            <a:r>
              <a:rPr lang="kk-KZ" b="1" dirty="0">
                <a:latin typeface="Times New Roman" panose="02020603050405020304" pitchFamily="18" charset="0"/>
                <a:ea typeface="Times New Roman" panose="02020603050405020304" pitchFamily="18" charset="0"/>
                <a:cs typeface="Times New Roman" panose="02020603050405020304" pitchFamily="18" charset="0"/>
              </a:rPr>
              <a:t>Бастауыш сынып «Бастау»</a:t>
            </a:r>
            <a:r>
              <a:rPr lang="kk-KZ" b="1" dirty="0">
                <a:latin typeface="Times New Roman" panose="02020603050405020304" pitchFamily="18" charset="0"/>
                <a:ea typeface="Calibri" panose="020F0502020204030204" pitchFamily="34" charset="0"/>
                <a:cs typeface="Times New Roman" panose="02020603050405020304" pitchFamily="18" charset="0"/>
              </a:rPr>
              <a:t>бірлестік мұғалімдері туралы мәлімет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60338"/>
            <a:ext cx="8229600" cy="911208"/>
          </a:xfrm>
        </p:spPr>
        <p:txBody>
          <a:bodyPr>
            <a:noAutofit/>
          </a:bodyPr>
          <a:lstStyle/>
          <a:p>
            <a:pPr lvl="0"/>
            <a:r>
              <a:rPr lang="kk-KZ" sz="1800" b="1" dirty="0" smtClean="0">
                <a:solidFill>
                  <a:srgbClr val="002060"/>
                </a:solidFill>
                <a:latin typeface="Times New Roman" pitchFamily="18" charset="0"/>
                <a:ea typeface="Times New Roman" pitchFamily="18" charset="0"/>
                <a:cs typeface="Times New Roman" pitchFamily="18" charset="0"/>
              </a:rPr>
              <a:t>25 мамыр</a:t>
            </a:r>
            <a:r>
              <a:rPr kumimoji="0" lang="kk-KZ" sz="1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 Сыңғырла, соңғы қоңырау!</a:t>
            </a:r>
            <a:r>
              <a:rPr kumimoji="0" lang="ru-RU"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r>
            <a:br>
              <a:rPr kumimoji="0" lang="ru-RU"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br>
            <a:endParaRPr lang="ru-RU" sz="1800" dirty="0">
              <a:solidFill>
                <a:srgbClr val="002060"/>
              </a:solidFill>
            </a:endParaRPr>
          </a:p>
        </p:txBody>
      </p:sp>
      <p:sp>
        <p:nvSpPr>
          <p:cNvPr id="45064" name="Rectangle 8"/>
          <p:cNvSpPr>
            <a:spLocks noChangeArrowheads="1"/>
          </p:cNvSpPr>
          <p:nvPr/>
        </p:nvSpPr>
        <p:spPr bwMode="auto">
          <a:xfrm>
            <a:off x="0" y="0"/>
            <a:ext cx="631904" cy="261610"/>
          </a:xfrm>
          <a:prstGeom prst="rect">
            <a:avLst/>
          </a:prstGeom>
          <a:noFill/>
          <a:ln w="9525">
            <a:noFill/>
            <a:miter lim="800000"/>
            <a:headEnd/>
            <a:tailEnd/>
          </a:ln>
          <a:effec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5" name="Rectangle 9"/>
          <p:cNvSpPr>
            <a:spLocks noChangeArrowheads="1"/>
          </p:cNvSpPr>
          <p:nvPr/>
        </p:nvSpPr>
        <p:spPr bwMode="auto">
          <a:xfrm>
            <a:off x="0" y="2524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5066" name="Rectangle 10"/>
          <p:cNvSpPr>
            <a:spLocks noChangeArrowheads="1"/>
          </p:cNvSpPr>
          <p:nvPr/>
        </p:nvSpPr>
        <p:spPr bwMode="auto">
          <a:xfrm>
            <a:off x="0" y="6667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5067" name="Rectangle 11"/>
          <p:cNvSpPr>
            <a:spLocks noChangeArrowheads="1"/>
          </p:cNvSpPr>
          <p:nvPr/>
        </p:nvSpPr>
        <p:spPr bwMode="auto">
          <a:xfrm>
            <a:off x="0" y="14458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218" name="AutoShape 2" descr="blob:https://web.whatsapp.com/0ac57bdf-2486-42fd-85c6-20b2fd0968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48005"/>
            <a:ext cx="4114800" cy="2287921"/>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8914"/>
          <a:stretch/>
        </p:blipFill>
        <p:spPr>
          <a:xfrm>
            <a:off x="5098062" y="848005"/>
            <a:ext cx="3553106" cy="228792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12" y="3616090"/>
            <a:ext cx="4128188" cy="2765238"/>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5272" y="3471284"/>
            <a:ext cx="3791347" cy="292016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sz="2700" b="1" dirty="0">
                <a:latin typeface="Times New Roman" pitchFamily="18" charset="0"/>
                <a:cs typeface="Times New Roman" pitchFamily="18" charset="0"/>
              </a:rPr>
              <a:t>Бастауыш сыныптарының </a:t>
            </a:r>
            <a:r>
              <a:rPr lang="kk-KZ" sz="2700" b="1" dirty="0" smtClean="0">
                <a:latin typeface="Times New Roman" pitchFamily="18" charset="0"/>
                <a:cs typeface="Times New Roman" pitchFamily="18" charset="0"/>
              </a:rPr>
              <a:t>2 жылдық </a:t>
            </a:r>
            <a:r>
              <a:rPr lang="kk-KZ" sz="2700" b="1" dirty="0">
                <a:latin typeface="Times New Roman" pitchFamily="18" charset="0"/>
                <a:cs typeface="Times New Roman" pitchFamily="18" charset="0"/>
              </a:rPr>
              <a:t>білім сапасының мониторингісі</a:t>
            </a:r>
            <a:r>
              <a:rPr lang="ru-RU" dirty="0"/>
              <a:t/>
            </a:r>
            <a:br>
              <a:rPr lang="ru-RU" dirty="0"/>
            </a:b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4048387735"/>
              </p:ext>
            </p:extLst>
          </p:nvPr>
        </p:nvGraphicFramePr>
        <p:xfrm>
          <a:off x="285721" y="1540065"/>
          <a:ext cx="8286806" cy="3625257"/>
        </p:xfrm>
        <a:graphic>
          <a:graphicData uri="http://schemas.openxmlformats.org/drawingml/2006/table">
            <a:tbl>
              <a:tblPr/>
              <a:tblGrid>
                <a:gridCol w="1682765">
                  <a:extLst>
                    <a:ext uri="{9D8B030D-6E8A-4147-A177-3AD203B41FA5}">
                      <a16:colId xmlns:a16="http://schemas.microsoft.com/office/drawing/2014/main" val="20000"/>
                    </a:ext>
                  </a:extLst>
                </a:gridCol>
                <a:gridCol w="809628">
                  <a:extLst>
                    <a:ext uri="{9D8B030D-6E8A-4147-A177-3AD203B41FA5}">
                      <a16:colId xmlns:a16="http://schemas.microsoft.com/office/drawing/2014/main" val="20001"/>
                    </a:ext>
                  </a:extLst>
                </a:gridCol>
                <a:gridCol w="1235427">
                  <a:extLst>
                    <a:ext uri="{9D8B030D-6E8A-4147-A177-3AD203B41FA5}">
                      <a16:colId xmlns:a16="http://schemas.microsoft.com/office/drawing/2014/main" val="20002"/>
                    </a:ext>
                  </a:extLst>
                </a:gridCol>
                <a:gridCol w="1017833">
                  <a:extLst>
                    <a:ext uri="{9D8B030D-6E8A-4147-A177-3AD203B41FA5}">
                      <a16:colId xmlns:a16="http://schemas.microsoft.com/office/drawing/2014/main" val="20003"/>
                    </a:ext>
                  </a:extLst>
                </a:gridCol>
                <a:gridCol w="1095702">
                  <a:extLst>
                    <a:ext uri="{9D8B030D-6E8A-4147-A177-3AD203B41FA5}">
                      <a16:colId xmlns:a16="http://schemas.microsoft.com/office/drawing/2014/main" val="20004"/>
                    </a:ext>
                  </a:extLst>
                </a:gridCol>
                <a:gridCol w="1096255">
                  <a:extLst>
                    <a:ext uri="{9D8B030D-6E8A-4147-A177-3AD203B41FA5}">
                      <a16:colId xmlns:a16="http://schemas.microsoft.com/office/drawing/2014/main" val="20005"/>
                    </a:ext>
                  </a:extLst>
                </a:gridCol>
                <a:gridCol w="1349196">
                  <a:extLst>
                    <a:ext uri="{9D8B030D-6E8A-4147-A177-3AD203B41FA5}">
                      <a16:colId xmlns:a16="http://schemas.microsoft.com/office/drawing/2014/main" val="20006"/>
                    </a:ext>
                  </a:extLst>
                </a:gridCol>
              </a:tblGrid>
              <a:tr h="0">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 </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900" b="1" dirty="0" smtClean="0">
                          <a:solidFill>
                            <a:schemeClr val="tx1"/>
                          </a:solidFill>
                          <a:latin typeface="Times New Roman" pitchFamily="18" charset="0"/>
                          <a:ea typeface="Calibri"/>
                          <a:cs typeface="Times New Roman" pitchFamily="18" charset="0"/>
                        </a:rPr>
                        <a:t>202</a:t>
                      </a:r>
                      <a:r>
                        <a:rPr lang="ru-RU" sz="900" b="1" dirty="0" smtClean="0">
                          <a:solidFill>
                            <a:schemeClr val="tx1"/>
                          </a:solidFill>
                          <a:latin typeface="Times New Roman" pitchFamily="18" charset="0"/>
                          <a:ea typeface="Calibri"/>
                          <a:cs typeface="Times New Roman" pitchFamily="18" charset="0"/>
                        </a:rPr>
                        <a:t>3-2024</a:t>
                      </a:r>
                      <a:endParaRPr lang="ru-RU" sz="900" dirty="0" smtClean="0">
                        <a:solidFill>
                          <a:schemeClr val="tx1"/>
                        </a:solidFill>
                        <a:latin typeface="Times New Roman" pitchFamily="18" charset="0"/>
                        <a:ea typeface="Calibri"/>
                        <a:cs typeface="Times New Roman" pitchFamily="18" charset="0"/>
                      </a:endParaRPr>
                    </a:p>
                    <a:p>
                      <a:pPr algn="ctr">
                        <a:lnSpc>
                          <a:spcPct val="115000"/>
                        </a:lnSpc>
                        <a:spcAft>
                          <a:spcPts val="1000"/>
                        </a:spcAft>
                      </a:pP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1000"/>
                        </a:spcAft>
                      </a:pPr>
                      <a:r>
                        <a:rPr lang="kk-KZ" sz="900" dirty="0" smtClean="0">
                          <a:solidFill>
                            <a:schemeClr val="tx1"/>
                          </a:solidFill>
                          <a:latin typeface="Times New Roman" pitchFamily="18" charset="0"/>
                          <a:ea typeface="Calibri"/>
                          <a:cs typeface="Times New Roman" pitchFamily="18" charset="0"/>
                        </a:rPr>
                        <a:t>2024-2025</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1000"/>
                        </a:spcAft>
                      </a:pPr>
                      <a:r>
                        <a:rPr lang="ru-RU" sz="900" dirty="0" err="1" smtClean="0">
                          <a:solidFill>
                            <a:schemeClr val="tx1"/>
                          </a:solidFill>
                          <a:latin typeface="Times New Roman" pitchFamily="18" charset="0"/>
                          <a:ea typeface="Calibri"/>
                          <a:cs typeface="Times New Roman" pitchFamily="18" charset="0"/>
                        </a:rPr>
                        <a:t>Салыстырмалар</a:t>
                      </a:r>
                      <a:r>
                        <a:rPr lang="ru-RU" sz="900" dirty="0" smtClean="0">
                          <a:solidFill>
                            <a:schemeClr val="tx1"/>
                          </a:solidFill>
                          <a:latin typeface="Times New Roman" pitchFamily="18" charset="0"/>
                          <a:ea typeface="Calibri"/>
                          <a:cs typeface="Times New Roman" pitchFamily="18" charset="0"/>
                        </a:rPr>
                        <a:t> т</a:t>
                      </a:r>
                      <a:r>
                        <a:rPr lang="kk-KZ" sz="900" dirty="0" smtClean="0">
                          <a:solidFill>
                            <a:schemeClr val="tx1"/>
                          </a:solidFill>
                          <a:latin typeface="Times New Roman" pitchFamily="18" charset="0"/>
                          <a:ea typeface="Calibri"/>
                          <a:cs typeface="Times New Roman" pitchFamily="18" charset="0"/>
                        </a:rPr>
                        <a:t>ұрде</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354474">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Сынып</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Қазақ</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Орыс </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a:solidFill>
                            <a:schemeClr val="tx1"/>
                          </a:solidFill>
                          <a:latin typeface="Times New Roman" pitchFamily="18" charset="0"/>
                          <a:ea typeface="Calibri"/>
                          <a:cs typeface="Times New Roman" pitchFamily="18" charset="0"/>
                        </a:rPr>
                        <a:t>Қазақ </a:t>
                      </a:r>
                      <a:endParaRPr lang="ru-RU" sz="90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Орыс </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Қазақ </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Орыс </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1789">
                <a:tc>
                  <a:txBody>
                    <a:bodyPr/>
                    <a:lstStyle/>
                    <a:p>
                      <a:pPr algn="ctr">
                        <a:lnSpc>
                          <a:spcPct val="115000"/>
                        </a:lnSpc>
                        <a:spcAft>
                          <a:spcPts val="1000"/>
                        </a:spcAft>
                      </a:pPr>
                      <a:r>
                        <a:rPr lang="kk-KZ" sz="1400" b="1" dirty="0">
                          <a:solidFill>
                            <a:schemeClr val="tx1"/>
                          </a:solidFill>
                          <a:latin typeface="Times New Roman" pitchFamily="18" charset="0"/>
                          <a:ea typeface="Calibri"/>
                          <a:cs typeface="Times New Roman" pitchFamily="18" charset="0"/>
                        </a:rPr>
                        <a:t>Қазақ тілі</a:t>
                      </a:r>
                      <a:endParaRPr lang="ru-RU" sz="14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85,71</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72,73</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dirty="0" smtClean="0">
                          <a:solidFill>
                            <a:schemeClr val="tx1"/>
                          </a:solidFill>
                          <a:latin typeface="Times New Roman" panose="02020603050405020304" pitchFamily="18" charset="0"/>
                          <a:cs typeface="Times New Roman" panose="02020603050405020304" pitchFamily="18" charset="0"/>
                        </a:rPr>
                        <a:t>90</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dirty="0" smtClean="0">
                          <a:solidFill>
                            <a:schemeClr val="tx1"/>
                          </a:solidFill>
                          <a:latin typeface="Times New Roman" panose="02020603050405020304" pitchFamily="18" charset="0"/>
                          <a:cs typeface="Times New Roman" panose="02020603050405020304" pitchFamily="18" charset="0"/>
                        </a:rPr>
                        <a:t>66,67</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chemeClr val="tx1"/>
                          </a:solidFill>
                          <a:latin typeface="Times New Roman" pitchFamily="18" charset="0"/>
                          <a:ea typeface="Times New Roman"/>
                          <a:cs typeface="Times New Roman" pitchFamily="18" charset="0"/>
                        </a:rPr>
                        <a:t>көтерілді</a:t>
                      </a:r>
                      <a:endParaRPr lang="ru-RU" sz="1400" dirty="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төмендеді</a:t>
                      </a:r>
                      <a:endParaRPr lang="ru-RU" sz="1400" dirty="0" smtClean="0">
                        <a:solidFill>
                          <a:schemeClr val="tx1"/>
                        </a:solidFill>
                        <a:latin typeface="Times New Roman" pitchFamily="18" charset="0"/>
                        <a:ea typeface="Calibri"/>
                        <a:cs typeface="Times New Roman" pitchFamily="18" charset="0"/>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ru-RU" sz="1400" dirty="0" smtClean="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5679">
                <a:tc>
                  <a:txBody>
                    <a:bodyPr/>
                    <a:lstStyle/>
                    <a:p>
                      <a:pPr algn="ctr">
                        <a:lnSpc>
                          <a:spcPct val="115000"/>
                        </a:lnSpc>
                        <a:spcAft>
                          <a:spcPts val="1000"/>
                        </a:spcAft>
                      </a:pPr>
                      <a:r>
                        <a:rPr lang="kk-KZ" sz="1400" b="1" dirty="0">
                          <a:solidFill>
                            <a:schemeClr val="tx1"/>
                          </a:solidFill>
                          <a:latin typeface="Times New Roman" pitchFamily="18" charset="0"/>
                          <a:ea typeface="Calibri"/>
                          <a:cs typeface="Times New Roman" pitchFamily="18" charset="0"/>
                        </a:rPr>
                        <a:t>Әдебиеттік оқу</a:t>
                      </a:r>
                      <a:endParaRPr lang="ru-RU" sz="14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71,43</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63,64</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dirty="0" smtClean="0">
                          <a:solidFill>
                            <a:schemeClr val="tx1"/>
                          </a:solidFill>
                          <a:latin typeface="Times New Roman" panose="02020603050405020304" pitchFamily="18" charset="0"/>
                          <a:cs typeface="Times New Roman" panose="02020603050405020304" pitchFamily="18" charset="0"/>
                        </a:rPr>
                        <a:t>90</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66,67</a:t>
                      </a:r>
                      <a:endParaRPr kumimoji="0" lang="ru-RU"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көтерілді</a:t>
                      </a:r>
                      <a:endParaRPr lang="ru-RU" sz="1400" dirty="0" smtClean="0">
                        <a:solidFill>
                          <a:schemeClr val="tx1"/>
                        </a:solidFill>
                        <a:latin typeface="Times New Roman" pitchFamily="18" charset="0"/>
                        <a:ea typeface="Calibri"/>
                        <a:cs typeface="Times New Roman" pitchFamily="18" charset="0"/>
                      </a:endParaRPr>
                    </a:p>
                    <a:p>
                      <a:pPr algn="ctr">
                        <a:lnSpc>
                          <a:spcPct val="115000"/>
                        </a:lnSpc>
                        <a:spcAft>
                          <a:spcPts val="0"/>
                        </a:spcAft>
                      </a:pPr>
                      <a:endParaRPr lang="ru-RU" sz="1400" dirty="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көтерілді</a:t>
                      </a:r>
                      <a:endParaRPr lang="ru-RU" sz="1400" dirty="0" smtClean="0">
                        <a:solidFill>
                          <a:schemeClr val="tx1"/>
                        </a:solidFill>
                        <a:latin typeface="Times New Roman" pitchFamily="18" charset="0"/>
                        <a:ea typeface="Calibri"/>
                        <a:cs typeface="Times New Roman" pitchFamily="18" charset="0"/>
                      </a:endParaRPr>
                    </a:p>
                    <a:p>
                      <a:pPr algn="ctr">
                        <a:lnSpc>
                          <a:spcPct val="115000"/>
                        </a:lnSpc>
                        <a:spcAft>
                          <a:spcPts val="0"/>
                        </a:spcAft>
                      </a:pPr>
                      <a:endParaRPr lang="ru-RU" sz="1400" dirty="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4474">
                <a:tc>
                  <a:txBody>
                    <a:bodyPr/>
                    <a:lstStyle/>
                    <a:p>
                      <a:pPr algn="ctr">
                        <a:lnSpc>
                          <a:spcPct val="115000"/>
                        </a:lnSpc>
                        <a:spcAft>
                          <a:spcPts val="1000"/>
                        </a:spcAft>
                      </a:pPr>
                      <a:r>
                        <a:rPr lang="kk-KZ" sz="1400" b="1">
                          <a:solidFill>
                            <a:schemeClr val="tx1"/>
                          </a:solidFill>
                          <a:latin typeface="Times New Roman" pitchFamily="18" charset="0"/>
                          <a:ea typeface="Calibri"/>
                          <a:cs typeface="Times New Roman" pitchFamily="18" charset="0"/>
                        </a:rPr>
                        <a:t>Орыс тілі</a:t>
                      </a:r>
                      <a:endParaRPr lang="ru-RU" sz="140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85,71</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54,55</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90</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66,67</a:t>
                      </a:r>
                      <a:endParaRPr kumimoji="0" lang="ru-RU"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chemeClr val="tx1"/>
                          </a:solidFill>
                          <a:latin typeface="Times New Roman" pitchFamily="18" charset="0"/>
                          <a:ea typeface="Times New Roman"/>
                          <a:cs typeface="Times New Roman" pitchFamily="18" charset="0"/>
                        </a:rPr>
                        <a:t>көтерілді</a:t>
                      </a:r>
                      <a:endParaRPr lang="ru-RU" sz="1400" dirty="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көтерілді</a:t>
                      </a:r>
                      <a:endParaRPr lang="ru-RU" sz="1400" dirty="0" smtClean="0">
                        <a:solidFill>
                          <a:schemeClr val="tx1"/>
                        </a:solidFill>
                        <a:latin typeface="Times New Roman" pitchFamily="18" charset="0"/>
                        <a:ea typeface="Calibri"/>
                        <a:cs typeface="Times New Roman" pitchFamily="18" charset="0"/>
                      </a:endParaRPr>
                    </a:p>
                    <a:p>
                      <a:pPr algn="ctr">
                        <a:lnSpc>
                          <a:spcPct val="115000"/>
                        </a:lnSpc>
                        <a:spcAft>
                          <a:spcPts val="0"/>
                        </a:spcAft>
                      </a:pPr>
                      <a:endParaRPr lang="ru-RU" sz="1400" dirty="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6965">
                <a:tc>
                  <a:txBody>
                    <a:bodyPr/>
                    <a:lstStyle/>
                    <a:p>
                      <a:pPr algn="ctr">
                        <a:lnSpc>
                          <a:spcPct val="115000"/>
                        </a:lnSpc>
                        <a:spcAft>
                          <a:spcPts val="1000"/>
                        </a:spcAft>
                      </a:pPr>
                      <a:r>
                        <a:rPr lang="kk-KZ" sz="1400" b="1" dirty="0">
                          <a:solidFill>
                            <a:schemeClr val="tx1"/>
                          </a:solidFill>
                          <a:latin typeface="Times New Roman" pitchFamily="18" charset="0"/>
                          <a:ea typeface="Calibri"/>
                          <a:cs typeface="Times New Roman" pitchFamily="18" charset="0"/>
                        </a:rPr>
                        <a:t>Математика </a:t>
                      </a:r>
                      <a:endParaRPr lang="ru-RU" sz="14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85,71</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63,64</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dirty="0" smtClean="0">
                          <a:solidFill>
                            <a:schemeClr val="tx1"/>
                          </a:solidFill>
                          <a:latin typeface="Times New Roman" panose="02020603050405020304" pitchFamily="18" charset="0"/>
                          <a:cs typeface="Times New Roman" panose="02020603050405020304" pitchFamily="18" charset="0"/>
                        </a:rPr>
                        <a:t>80</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66,67</a:t>
                      </a:r>
                      <a:endParaRPr kumimoji="0" lang="ru-RU"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төмендеді</a:t>
                      </a:r>
                      <a:endParaRPr lang="ru-RU" sz="1400" dirty="0" smtClean="0">
                        <a:solidFill>
                          <a:schemeClr val="tx1"/>
                        </a:solidFill>
                        <a:latin typeface="Times New Roman" pitchFamily="18" charset="0"/>
                        <a:ea typeface="Calibri"/>
                        <a:cs typeface="Times New Roman" pitchFamily="18" charset="0"/>
                      </a:endParaRPr>
                    </a:p>
                    <a:p>
                      <a:pPr algn="ctr">
                        <a:lnSpc>
                          <a:spcPct val="115000"/>
                        </a:lnSpc>
                        <a:spcAft>
                          <a:spcPts val="0"/>
                        </a:spcAft>
                      </a:pPr>
                      <a:endParaRPr lang="ru-RU" sz="1400" dirty="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көтерілді</a:t>
                      </a:r>
                      <a:endParaRPr lang="ru-RU" sz="1400" dirty="0" smtClean="0">
                        <a:solidFill>
                          <a:schemeClr val="tx1"/>
                        </a:solidFill>
                        <a:latin typeface="Times New Roman" pitchFamily="18" charset="0"/>
                        <a:ea typeface="Calibri"/>
                        <a:cs typeface="Times New Roman"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0370">
                <a:tc>
                  <a:txBody>
                    <a:bodyPr/>
                    <a:lstStyle/>
                    <a:p>
                      <a:pPr algn="ctr">
                        <a:lnSpc>
                          <a:spcPct val="115000"/>
                        </a:lnSpc>
                        <a:spcAft>
                          <a:spcPts val="1000"/>
                        </a:spcAft>
                      </a:pPr>
                      <a:r>
                        <a:rPr lang="kk-KZ" sz="1400" b="1" dirty="0">
                          <a:solidFill>
                            <a:schemeClr val="tx1"/>
                          </a:solidFill>
                          <a:latin typeface="Times New Roman" pitchFamily="18" charset="0"/>
                          <a:ea typeface="Calibri"/>
                          <a:cs typeface="Times New Roman" pitchFamily="18" charset="0"/>
                        </a:rPr>
                        <a:t>Жаратылыстану </a:t>
                      </a:r>
                      <a:endParaRPr lang="ru-RU" sz="14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100</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72,73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dirty="0" smtClean="0">
                          <a:solidFill>
                            <a:schemeClr val="tx1"/>
                          </a:solidFill>
                          <a:latin typeface="Times New Roman" panose="02020603050405020304" pitchFamily="18" charset="0"/>
                          <a:cs typeface="Times New Roman" panose="02020603050405020304" pitchFamily="18" charset="0"/>
                        </a:rPr>
                        <a:t>100</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66,67</a:t>
                      </a:r>
                      <a:endParaRPr kumimoji="0" lang="ru-RU"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т</a:t>
                      </a:r>
                      <a:r>
                        <a:rPr lang="kk-KZ" sz="1400" dirty="0" smtClean="0">
                          <a:solidFill>
                            <a:schemeClr val="tx1"/>
                          </a:solidFill>
                          <a:latin typeface="Times New Roman" panose="02020603050405020304" pitchFamily="18" charset="0"/>
                          <a:cs typeface="Times New Roman" panose="02020603050405020304" pitchFamily="18" charset="0"/>
                        </a:rPr>
                        <a:t>ұрақты</a:t>
                      </a:r>
                      <a:endParaRPr lang="ru-RU" sz="1400" dirty="0">
                        <a:solidFill>
                          <a:schemeClr val="tx1"/>
                        </a:solidFill>
                        <a:latin typeface="Times New Roman" panose="02020603050405020304" pitchFamily="18" charset="0"/>
                        <a:cs typeface="Times New Roman" panose="02020603050405020304"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төмендеді</a:t>
                      </a:r>
                      <a:endParaRPr lang="ru-RU" sz="1400" dirty="0" smtClean="0">
                        <a:solidFill>
                          <a:schemeClr val="tx1"/>
                        </a:solidFill>
                        <a:latin typeface="Times New Roman" pitchFamily="18" charset="0"/>
                        <a:ea typeface="Calibri"/>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ru-RU" sz="1400" dirty="0" smtClean="0">
                        <a:solidFill>
                          <a:schemeClr val="tx1"/>
                        </a:solidFill>
                        <a:latin typeface="Times New Roman" panose="02020603050405020304" pitchFamily="18" charset="0"/>
                        <a:cs typeface="Times New Roman" panose="02020603050405020304"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3575">
                <a:tc>
                  <a:txBody>
                    <a:bodyPr/>
                    <a:lstStyle/>
                    <a:p>
                      <a:pPr algn="ctr">
                        <a:lnSpc>
                          <a:spcPct val="115000"/>
                        </a:lnSpc>
                        <a:spcAft>
                          <a:spcPts val="1000"/>
                        </a:spcAft>
                      </a:pPr>
                      <a:r>
                        <a:rPr lang="kk-KZ" sz="1400" b="1" dirty="0">
                          <a:solidFill>
                            <a:schemeClr val="tx1"/>
                          </a:solidFill>
                          <a:latin typeface="Times New Roman" pitchFamily="18" charset="0"/>
                          <a:ea typeface="Calibri"/>
                          <a:cs typeface="Times New Roman" pitchFamily="18" charset="0"/>
                        </a:rPr>
                        <a:t>Дуниетану </a:t>
                      </a:r>
                      <a:endParaRPr lang="ru-RU" sz="14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100</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72,73</a:t>
                      </a:r>
                      <a:endParaRPr lang="ru-RU" sz="1400" dirty="0">
                        <a:solidFill>
                          <a:schemeClr val="tx1"/>
                        </a:solidFill>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dirty="0" smtClean="0">
                          <a:solidFill>
                            <a:schemeClr val="tx1"/>
                          </a:solidFill>
                          <a:latin typeface="Times New Roman" panose="02020603050405020304" pitchFamily="18" charset="0"/>
                          <a:cs typeface="Times New Roman" panose="02020603050405020304" pitchFamily="18" charset="0"/>
                        </a:rPr>
                        <a:t>100</a:t>
                      </a:r>
                      <a:endParaRPr lang="ru-RU" dirty="0">
                        <a:solidFill>
                          <a:schemeClr val="tx1"/>
                        </a:solidFill>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66,67</a:t>
                      </a:r>
                      <a:endParaRPr kumimoji="0" lang="ru-RU"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latin typeface="Times New Roman" panose="02020603050405020304" pitchFamily="18" charset="0"/>
                          <a:cs typeface="Times New Roman" panose="02020603050405020304" pitchFamily="18" charset="0"/>
                        </a:rPr>
                        <a:t>т</a:t>
                      </a:r>
                      <a:r>
                        <a:rPr lang="kk-KZ" sz="1400" dirty="0" smtClean="0">
                          <a:solidFill>
                            <a:schemeClr val="tx1"/>
                          </a:solidFill>
                          <a:latin typeface="Times New Roman" panose="02020603050405020304" pitchFamily="18" charset="0"/>
                          <a:cs typeface="Times New Roman" panose="02020603050405020304" pitchFamily="18" charset="0"/>
                        </a:rPr>
                        <a:t>ұрақты</a:t>
                      </a:r>
                      <a:endParaRPr lang="ru-RU" sz="1400" dirty="0" smtClean="0">
                        <a:solidFill>
                          <a:schemeClr val="tx1"/>
                        </a:solidFill>
                        <a:latin typeface="Times New Roman" panose="02020603050405020304" pitchFamily="18" charset="0"/>
                        <a:cs typeface="Times New Roman" panose="02020603050405020304" pitchFamily="18" charset="0"/>
                      </a:endParaRPr>
                    </a:p>
                    <a:p>
                      <a:pPr algn="ctr"/>
                      <a:endParaRPr lang="ru-RU" sz="1400" dirty="0">
                        <a:solidFill>
                          <a:schemeClr val="tx1"/>
                        </a:solidFill>
                        <a:latin typeface="Times New Roman" panose="02020603050405020304" pitchFamily="18" charset="0"/>
                        <a:cs typeface="Times New Roman" panose="02020603050405020304"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400" dirty="0" smtClean="0">
                          <a:solidFill>
                            <a:schemeClr val="tx1"/>
                          </a:solidFill>
                          <a:latin typeface="Times New Roman" pitchFamily="18" charset="0"/>
                          <a:ea typeface="Times New Roman"/>
                          <a:cs typeface="Times New Roman" pitchFamily="18" charset="0"/>
                        </a:rPr>
                        <a:t>төмендеді</a:t>
                      </a:r>
                      <a:endParaRPr lang="ru-RU" sz="1400" dirty="0" smtClean="0">
                        <a:solidFill>
                          <a:schemeClr val="tx1"/>
                        </a:solidFill>
                        <a:latin typeface="Times New Roman" pitchFamily="18" charset="0"/>
                        <a:ea typeface="Calibri"/>
                        <a:cs typeface="Times New Roman" pitchFamily="18" charset="0"/>
                      </a:endParaRPr>
                    </a:p>
                    <a:p>
                      <a:pPr algn="ctr"/>
                      <a:endParaRPr lang="ru-RU" sz="1400" dirty="0">
                        <a:solidFill>
                          <a:schemeClr val="tx1"/>
                        </a:solidFill>
                        <a:latin typeface="Times New Roman" panose="02020603050405020304" pitchFamily="18" charset="0"/>
                        <a:cs typeface="Times New Roman" panose="02020603050405020304" pitchFamily="18" charset="0"/>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t>
            </a:r>
            <a:r>
              <a:rPr lang="ru-RU" dirty="0"/>
              <a:t/>
            </a:r>
            <a:br>
              <a:rPr lang="ru-RU" dirty="0"/>
            </a:br>
            <a:r>
              <a:rPr lang="kk-KZ" sz="2000" b="1" dirty="0">
                <a:solidFill>
                  <a:srgbClr val="002060"/>
                </a:solidFill>
                <a:latin typeface="Times New Roman" pitchFamily="18" charset="0"/>
                <a:cs typeface="Times New Roman" pitchFamily="18" charset="0"/>
              </a:rPr>
              <a:t>Үлгерім бойынша 1-4 сыныптарында білім сапасының мониторингісі</a:t>
            </a:r>
            <a:r>
              <a:rPr lang="ru-RU" sz="2000" dirty="0">
                <a:solidFill>
                  <a:srgbClr val="002060"/>
                </a:solidFill>
              </a:rPr>
              <a:t/>
            </a:r>
            <a:br>
              <a:rPr lang="ru-RU" sz="2000" dirty="0">
                <a:solidFill>
                  <a:srgbClr val="002060"/>
                </a:solidFill>
              </a:rPr>
            </a:br>
            <a:endParaRPr lang="ru-RU" sz="2000" dirty="0">
              <a:solidFill>
                <a:srgbClr val="002060"/>
              </a:solidFill>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622818006"/>
              </p:ext>
            </p:extLst>
          </p:nvPr>
        </p:nvGraphicFramePr>
        <p:xfrm>
          <a:off x="323528" y="1700807"/>
          <a:ext cx="8391874" cy="2277703"/>
        </p:xfrm>
        <a:graphic>
          <a:graphicData uri="http://schemas.openxmlformats.org/drawingml/2006/table">
            <a:tbl>
              <a:tblPr/>
              <a:tblGrid>
                <a:gridCol w="1392041">
                  <a:extLst>
                    <a:ext uri="{9D8B030D-6E8A-4147-A177-3AD203B41FA5}">
                      <a16:colId xmlns:a16="http://schemas.microsoft.com/office/drawing/2014/main" val="20000"/>
                    </a:ext>
                  </a:extLst>
                </a:gridCol>
                <a:gridCol w="1163162">
                  <a:extLst>
                    <a:ext uri="{9D8B030D-6E8A-4147-A177-3AD203B41FA5}">
                      <a16:colId xmlns:a16="http://schemas.microsoft.com/office/drawing/2014/main" val="20001"/>
                    </a:ext>
                  </a:extLst>
                </a:gridCol>
                <a:gridCol w="625618">
                  <a:extLst>
                    <a:ext uri="{9D8B030D-6E8A-4147-A177-3AD203B41FA5}">
                      <a16:colId xmlns:a16="http://schemas.microsoft.com/office/drawing/2014/main" val="20002"/>
                    </a:ext>
                  </a:extLst>
                </a:gridCol>
                <a:gridCol w="565688">
                  <a:extLst>
                    <a:ext uri="{9D8B030D-6E8A-4147-A177-3AD203B41FA5}">
                      <a16:colId xmlns:a16="http://schemas.microsoft.com/office/drawing/2014/main" val="20003"/>
                    </a:ext>
                  </a:extLst>
                </a:gridCol>
                <a:gridCol w="595325">
                  <a:extLst>
                    <a:ext uri="{9D8B030D-6E8A-4147-A177-3AD203B41FA5}">
                      <a16:colId xmlns:a16="http://schemas.microsoft.com/office/drawing/2014/main" val="20004"/>
                    </a:ext>
                  </a:extLst>
                </a:gridCol>
                <a:gridCol w="678958">
                  <a:extLst>
                    <a:ext uri="{9D8B030D-6E8A-4147-A177-3AD203B41FA5}">
                      <a16:colId xmlns:a16="http://schemas.microsoft.com/office/drawing/2014/main" val="20005"/>
                    </a:ext>
                  </a:extLst>
                </a:gridCol>
                <a:gridCol w="505763">
                  <a:extLst>
                    <a:ext uri="{9D8B030D-6E8A-4147-A177-3AD203B41FA5}">
                      <a16:colId xmlns:a16="http://schemas.microsoft.com/office/drawing/2014/main" val="20006"/>
                    </a:ext>
                  </a:extLst>
                </a:gridCol>
                <a:gridCol w="565688">
                  <a:extLst>
                    <a:ext uri="{9D8B030D-6E8A-4147-A177-3AD203B41FA5}">
                      <a16:colId xmlns:a16="http://schemas.microsoft.com/office/drawing/2014/main" val="20007"/>
                    </a:ext>
                  </a:extLst>
                </a:gridCol>
                <a:gridCol w="565688">
                  <a:extLst>
                    <a:ext uri="{9D8B030D-6E8A-4147-A177-3AD203B41FA5}">
                      <a16:colId xmlns:a16="http://schemas.microsoft.com/office/drawing/2014/main" val="20008"/>
                    </a:ext>
                  </a:extLst>
                </a:gridCol>
                <a:gridCol w="565688">
                  <a:extLst>
                    <a:ext uri="{9D8B030D-6E8A-4147-A177-3AD203B41FA5}">
                      <a16:colId xmlns:a16="http://schemas.microsoft.com/office/drawing/2014/main" val="20009"/>
                    </a:ext>
                  </a:extLst>
                </a:gridCol>
                <a:gridCol w="528810">
                  <a:extLst>
                    <a:ext uri="{9D8B030D-6E8A-4147-A177-3AD203B41FA5}">
                      <a16:colId xmlns:a16="http://schemas.microsoft.com/office/drawing/2014/main" val="20010"/>
                    </a:ext>
                  </a:extLst>
                </a:gridCol>
                <a:gridCol w="639445">
                  <a:extLst>
                    <a:ext uri="{9D8B030D-6E8A-4147-A177-3AD203B41FA5}">
                      <a16:colId xmlns:a16="http://schemas.microsoft.com/office/drawing/2014/main" val="20011"/>
                    </a:ext>
                  </a:extLst>
                </a:gridCol>
              </a:tblGrid>
              <a:tr h="905727">
                <a:tc>
                  <a:txBody>
                    <a:bodyPr/>
                    <a:lstStyle/>
                    <a:p>
                      <a:pPr algn="l">
                        <a:lnSpc>
                          <a:spcPct val="115000"/>
                        </a:lnSpc>
                        <a:spcAft>
                          <a:spcPts val="1000"/>
                        </a:spcAft>
                      </a:pPr>
                      <a:r>
                        <a:rPr lang="kk-KZ" sz="1200" b="1" dirty="0">
                          <a:latin typeface="Times New Roman"/>
                          <a:ea typeface="Calibri"/>
                          <a:cs typeface="Times New Roman"/>
                        </a:rPr>
                        <a:t>Оқу жылы</a:t>
                      </a:r>
                      <a:endParaRPr lang="ru-RU" sz="1200" dirty="0">
                        <a:latin typeface="Calibri"/>
                        <a:ea typeface="Calibri"/>
                        <a:cs typeface="Times New Roman"/>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dirty="0">
                          <a:latin typeface="Times New Roman"/>
                          <a:ea typeface="Calibri"/>
                          <a:cs typeface="Times New Roman"/>
                        </a:rPr>
                        <a:t>Оқушы саны</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dirty="0">
                          <a:latin typeface="Times New Roman"/>
                          <a:ea typeface="Calibri"/>
                          <a:cs typeface="Times New Roman"/>
                        </a:rPr>
                        <a:t>Үздіктер </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dirty="0">
                          <a:latin typeface="Times New Roman"/>
                          <a:ea typeface="Calibri"/>
                          <a:cs typeface="Times New Roman"/>
                        </a:rPr>
                        <a:t>%</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Екпінділер</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200" b="1">
                          <a:latin typeface="Times New Roman"/>
                          <a:ea typeface="Calibri"/>
                          <a:cs typeface="Times New Roman"/>
                        </a:rPr>
                        <a:t>қанағаттанарлық</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200" b="1">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Үлге</a:t>
                      </a:r>
                      <a:r>
                        <a:rPr lang="ru-RU" sz="1200" b="1">
                          <a:latin typeface="Times New Roman"/>
                          <a:ea typeface="Calibri"/>
                          <a:cs typeface="Times New Roman"/>
                        </a:rPr>
                        <a:t>р</a:t>
                      </a:r>
                      <a:r>
                        <a:rPr lang="kk-KZ" sz="1200" b="1">
                          <a:latin typeface="Times New Roman"/>
                          <a:ea typeface="Calibri"/>
                          <a:cs typeface="Times New Roman"/>
                        </a:rPr>
                        <a:t>меуші</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Үлгерімі </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Білім сапасы %</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5374">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kk-KZ" sz="1400" b="1" dirty="0" smtClean="0">
                          <a:solidFill>
                            <a:schemeClr val="tx1"/>
                          </a:solidFill>
                          <a:latin typeface="Times New Roman" pitchFamily="18" charset="0"/>
                          <a:ea typeface="Calibri"/>
                          <a:cs typeface="Times New Roman" pitchFamily="18" charset="0"/>
                        </a:rPr>
                        <a:t>2023-202</a:t>
                      </a:r>
                      <a:r>
                        <a:rPr lang="ru-RU" sz="1400" b="1" dirty="0" smtClean="0">
                          <a:solidFill>
                            <a:schemeClr val="tx1"/>
                          </a:solidFill>
                          <a:latin typeface="Times New Roman" pitchFamily="18" charset="0"/>
                          <a:ea typeface="Calibri"/>
                          <a:cs typeface="Times New Roman" pitchFamily="18" charset="0"/>
                        </a:rPr>
                        <a:t>4</a:t>
                      </a:r>
                      <a:r>
                        <a:rPr lang="kk-KZ" sz="1400" b="1" dirty="0" smtClean="0">
                          <a:solidFill>
                            <a:schemeClr val="tx1"/>
                          </a:solidFill>
                          <a:latin typeface="Times New Roman" pitchFamily="18" charset="0"/>
                          <a:ea typeface="Calibri"/>
                          <a:cs typeface="Times New Roman" pitchFamily="18" charset="0"/>
                        </a:rPr>
                        <a:t> ж.</a:t>
                      </a:r>
                      <a:endParaRPr lang="ru-RU" sz="1400" dirty="0" smtClean="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400" dirty="0" smtClean="0">
                          <a:solidFill>
                            <a:schemeClr val="tx1"/>
                          </a:solidFill>
                          <a:latin typeface="Times New Roman" pitchFamily="18" charset="0"/>
                          <a:ea typeface="Calibri"/>
                          <a:cs typeface="Times New Roman" pitchFamily="18" charset="0"/>
                        </a:rPr>
                        <a:t>23 </a:t>
                      </a:r>
                      <a:r>
                        <a:rPr lang="ru-RU" sz="1400" dirty="0" err="1" smtClean="0">
                          <a:solidFill>
                            <a:schemeClr val="tx1"/>
                          </a:solidFill>
                          <a:latin typeface="Times New Roman" pitchFamily="18" charset="0"/>
                          <a:ea typeface="Calibri"/>
                          <a:cs typeface="Times New Roman" pitchFamily="18" charset="0"/>
                        </a:rPr>
                        <a:t>баланы</a:t>
                      </a:r>
                      <a:r>
                        <a:rPr lang="kk-KZ" sz="1400" dirty="0" smtClean="0">
                          <a:solidFill>
                            <a:schemeClr val="tx1"/>
                          </a:solidFill>
                          <a:latin typeface="Times New Roman" pitchFamily="18" charset="0"/>
                          <a:ea typeface="Calibri"/>
                          <a:cs typeface="Times New Roman" pitchFamily="18" charset="0"/>
                        </a:rPr>
                        <a:t>ң</a:t>
                      </a:r>
                      <a:r>
                        <a:rPr lang="kk-KZ" sz="1400" baseline="0" dirty="0" smtClean="0">
                          <a:solidFill>
                            <a:schemeClr val="tx1"/>
                          </a:solidFill>
                          <a:latin typeface="Times New Roman" pitchFamily="18" charset="0"/>
                          <a:ea typeface="Calibri"/>
                          <a:cs typeface="Times New Roman" pitchFamily="18" charset="0"/>
                        </a:rPr>
                        <a:t> 18 бағала</a:t>
                      </a:r>
                      <a:endParaRPr lang="ru-RU" sz="14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4</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22,22</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7</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38,39</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7</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38,89</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latin typeface="Times New Roman" pitchFamily="18" charset="0"/>
                          <a:cs typeface="Times New Roman" pitchFamily="18" charset="0"/>
                        </a:rPr>
                        <a:t>100</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ru-RU" sz="1400" dirty="0" smtClean="0">
                          <a:solidFill>
                            <a:schemeClr val="tx1"/>
                          </a:solidFill>
                          <a:latin typeface="Times New Roman" pitchFamily="18" charset="0"/>
                          <a:cs typeface="Times New Roman" pitchFamily="18" charset="0"/>
                        </a:rPr>
                        <a:t>61</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6602">
                <a:tc>
                  <a:txBody>
                    <a:bodyPr/>
                    <a:lstStyle/>
                    <a:p>
                      <a:pPr algn="l"/>
                      <a:r>
                        <a:rPr lang="kk-KZ" sz="1400" dirty="0" smtClean="0">
                          <a:solidFill>
                            <a:schemeClr val="tx1"/>
                          </a:solidFill>
                        </a:rPr>
                        <a:t>2024-2025 ж.</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22</a:t>
                      </a:r>
                      <a:r>
                        <a:rPr lang="ru-RU" sz="1400" dirty="0" err="1" smtClean="0">
                          <a:solidFill>
                            <a:schemeClr val="tx1"/>
                          </a:solidFill>
                          <a:latin typeface="Times New Roman" pitchFamily="18" charset="0"/>
                          <a:ea typeface="Calibri"/>
                          <a:cs typeface="Times New Roman" pitchFamily="18" charset="0"/>
                        </a:rPr>
                        <a:t>баланы</a:t>
                      </a:r>
                      <a:r>
                        <a:rPr lang="kk-KZ" sz="1400" dirty="0" smtClean="0">
                          <a:solidFill>
                            <a:schemeClr val="tx1"/>
                          </a:solidFill>
                          <a:latin typeface="Times New Roman" pitchFamily="18" charset="0"/>
                          <a:ea typeface="Calibri"/>
                          <a:cs typeface="Times New Roman" pitchFamily="18" charset="0"/>
                        </a:rPr>
                        <a:t>ң</a:t>
                      </a:r>
                      <a:r>
                        <a:rPr lang="kk-KZ" sz="1400" baseline="0" dirty="0" smtClean="0">
                          <a:solidFill>
                            <a:schemeClr val="tx1"/>
                          </a:solidFill>
                          <a:latin typeface="Times New Roman" pitchFamily="18" charset="0"/>
                          <a:ea typeface="Calibri"/>
                          <a:cs typeface="Times New Roman" pitchFamily="18" charset="0"/>
                        </a:rPr>
                        <a:t> 13 бағала</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3</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23</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7</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53,8</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3</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23</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kk-KZ" sz="1400" dirty="0" smtClean="0">
                          <a:solidFill>
                            <a:schemeClr val="tx1"/>
                          </a:solidFill>
                        </a:rPr>
                        <a:t>100</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solidFill>
                            <a:schemeClr val="tx1"/>
                          </a:solidFill>
                        </a:rPr>
                        <a:t>77</a:t>
                      </a: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409" name="Rectangle 1"/>
          <p:cNvSpPr>
            <a:spLocks noChangeArrowheads="1"/>
          </p:cNvSpPr>
          <p:nvPr/>
        </p:nvSpPr>
        <p:spPr bwMode="auto">
          <a:xfrm>
            <a:off x="428596" y="4429132"/>
            <a:ext cx="839187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kk-KZ" b="1" dirty="0">
                <a:latin typeface="Times New Roman" pitchFamily="18" charset="0"/>
                <a:cs typeface="Times New Roman" pitchFamily="18" charset="0"/>
              </a:rPr>
              <a:t>Талдау:</a:t>
            </a:r>
            <a:r>
              <a:rPr lang="kk-KZ" dirty="0">
                <a:latin typeface="Times New Roman" pitchFamily="18" charset="0"/>
                <a:cs typeface="Times New Roman" pitchFamily="18" charset="0"/>
              </a:rPr>
              <a:t> </a:t>
            </a:r>
            <a:r>
              <a:rPr lang="kk-KZ" dirty="0" smtClean="0">
                <a:latin typeface="Times New Roman" pitchFamily="18" charset="0"/>
                <a:cs typeface="Times New Roman" pitchFamily="18" charset="0"/>
              </a:rPr>
              <a:t>2023-2024 және 2023- 2024 оқу </a:t>
            </a:r>
            <a:r>
              <a:rPr lang="kk-KZ" dirty="0">
                <a:latin typeface="Times New Roman" pitchFamily="18" charset="0"/>
                <a:cs typeface="Times New Roman" pitchFamily="18" charset="0"/>
              </a:rPr>
              <a:t>жылымен салыстырғанда білім сапасы </a:t>
            </a:r>
            <a:r>
              <a:rPr lang="kk-KZ" dirty="0" smtClean="0">
                <a:latin typeface="Times New Roman" pitchFamily="18" charset="0"/>
                <a:cs typeface="Times New Roman" pitchFamily="18" charset="0"/>
              </a:rPr>
              <a:t> 16% көтерілді.</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70000" lnSpcReduction="20000"/>
          </a:bodyPr>
          <a:lstStyle/>
          <a:p>
            <a:r>
              <a:rPr lang="kk-KZ" b="1" dirty="0" smtClean="0">
                <a:latin typeface="Times New Roman" pitchFamily="18" charset="0"/>
                <a:cs typeface="Times New Roman" pitchFamily="18" charset="0"/>
              </a:rPr>
              <a:t>Әлді жақтар:</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Барлық мұғалімдер аттестациядан, курстардан уақытылы өтуде. Жаңа технологияларды сабақ барысында пайдаланады.</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4 сынып оқушыларында  тест жұмыстары жүргізілуде. Бастауыш сыныптарда әкімшілік тарапынан бақылау жұмыстар өткізіледі. Әр сыныпқа кабинеттер жеткілікті. </a:t>
            </a:r>
            <a:endParaRPr lang="ru-RU"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Әлсіз жақтар:</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Оқушылардың жоба жұмыстарымен айналысуы  төмен.. Бастауыш мамандардың декреттік демалысқа кетуіне байланысты, мұғалімдер саны жеткіліксіз.</a:t>
            </a:r>
            <a:endParaRPr lang="ru-RU"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Шешу жолдары:</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Келесі оқу жылында оқушыларға жобаға қатысуға мүмкіндіктер іздеу.  </a:t>
            </a:r>
            <a:endParaRPr lang="ru-RU"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Мүмкіншіліктері:</a:t>
            </a:r>
            <a:r>
              <a:rPr lang="kk-KZ" dirty="0" smtClean="0">
                <a:latin typeface="Times New Roman" pitchFamily="18" charset="0"/>
                <a:cs typeface="Times New Roman" pitchFamily="18" charset="0"/>
              </a:rPr>
              <a:t/>
            </a:r>
            <a:br>
              <a:rPr lang="kk-KZ" dirty="0" smtClean="0">
                <a:latin typeface="Times New Roman" pitchFamily="18" charset="0"/>
                <a:cs typeface="Times New Roman" pitchFamily="18" charset="0"/>
              </a:rPr>
            </a:br>
            <a:r>
              <a:rPr lang="kk-KZ" dirty="0" smtClean="0">
                <a:latin typeface="Times New Roman" pitchFamily="18" charset="0"/>
                <a:cs typeface="Times New Roman" pitchFamily="18" charset="0"/>
              </a:rPr>
              <a:t>Оқушылардың білім сапасын жоғарылату үшін, болашақта вариативтік компоненттерді сай таңдау.</a:t>
            </a:r>
            <a:endParaRPr lang="ru-RU" dirty="0" smtClean="0">
              <a:latin typeface="Times New Roman" pitchFamily="18" charset="0"/>
              <a:cs typeface="Times New Roman" pitchFamily="18" charset="0"/>
            </a:endParaRPr>
          </a:p>
          <a:p>
            <a:pPr marL="0" lvl="0" indent="0" algn="ctr" fontAlgn="base">
              <a:spcBef>
                <a:spcPct val="0"/>
              </a:spcBef>
              <a:spcAft>
                <a:spcPct val="0"/>
              </a:spcAft>
              <a:buNone/>
            </a:pPr>
            <a:endParaRPr kumimoji="0" lang="kk-KZ"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136924"/>
            <a:ext cx="7990656" cy="220374"/>
          </a:xfrm>
        </p:spPr>
        <p:txBody>
          <a:bodyPr>
            <a:normAutofit fontScale="90000"/>
          </a:bodyPr>
          <a:lstStyle/>
          <a:p>
            <a:r>
              <a:rPr lang="kk-KZ" sz="2200" b="1" dirty="0" smtClean="0">
                <a:solidFill>
                  <a:srgbClr val="C00000"/>
                </a:solidFill>
                <a:latin typeface="Times New Roman" pitchFamily="18" charset="0"/>
                <a:cs typeface="Times New Roman" pitchFamily="18" charset="0"/>
              </a:rPr>
              <a:t/>
            </a:r>
            <a:br>
              <a:rPr lang="kk-KZ" sz="2200" b="1" dirty="0" smtClean="0">
                <a:solidFill>
                  <a:srgbClr val="C00000"/>
                </a:solidFill>
                <a:latin typeface="Times New Roman" pitchFamily="18" charset="0"/>
                <a:cs typeface="Times New Roman" pitchFamily="18" charset="0"/>
              </a:rPr>
            </a:br>
            <a:r>
              <a:rPr lang="kk-KZ" sz="2200" b="1" dirty="0" smtClean="0">
                <a:solidFill>
                  <a:srgbClr val="C00000"/>
                </a:solidFill>
                <a:latin typeface="Times New Roman" pitchFamily="18" charset="0"/>
                <a:cs typeface="Times New Roman" pitchFamily="18" charset="0"/>
              </a:rPr>
              <a:t/>
            </a:r>
            <a:br>
              <a:rPr lang="kk-KZ" sz="2200" b="1" dirty="0" smtClean="0">
                <a:solidFill>
                  <a:srgbClr val="C00000"/>
                </a:solidFill>
                <a:latin typeface="Times New Roman" pitchFamily="18" charset="0"/>
                <a:cs typeface="Times New Roman" pitchFamily="18" charset="0"/>
              </a:rPr>
            </a:br>
            <a:r>
              <a:rPr lang="kk-KZ" sz="2200" b="1" dirty="0" smtClean="0">
                <a:solidFill>
                  <a:srgbClr val="C00000"/>
                </a:solidFill>
                <a:latin typeface="Times New Roman" pitchFamily="18" charset="0"/>
                <a:cs typeface="Times New Roman" pitchFamily="18" charset="0"/>
              </a:rPr>
              <a:t/>
            </a:r>
            <a:br>
              <a:rPr lang="kk-KZ" sz="2200" b="1" dirty="0" smtClean="0">
                <a:solidFill>
                  <a:srgbClr val="C00000"/>
                </a:solidFill>
                <a:latin typeface="Times New Roman" pitchFamily="18" charset="0"/>
                <a:cs typeface="Times New Roman" pitchFamily="18" charset="0"/>
              </a:rPr>
            </a:br>
            <a:r>
              <a:rPr lang="kk-KZ" sz="2200" b="1" dirty="0" smtClean="0">
                <a:solidFill>
                  <a:srgbClr val="002060"/>
                </a:solidFill>
                <a:latin typeface="Times New Roman" pitchFamily="18" charset="0"/>
                <a:cs typeface="Times New Roman" pitchFamily="18" charset="0"/>
              </a:rPr>
              <a:t>Бастауыш </a:t>
            </a:r>
            <a:r>
              <a:rPr lang="kk-KZ" sz="2200" b="1" dirty="0">
                <a:solidFill>
                  <a:srgbClr val="002060"/>
                </a:solidFill>
                <a:latin typeface="Times New Roman" pitchFamily="18" charset="0"/>
                <a:cs typeface="Times New Roman" pitchFamily="18" charset="0"/>
              </a:rPr>
              <a:t>сынып    бойынша </a:t>
            </a:r>
            <a:r>
              <a:rPr lang="kk-KZ" sz="2200" b="1" dirty="0" smtClean="0">
                <a:solidFill>
                  <a:srgbClr val="002060"/>
                </a:solidFill>
                <a:latin typeface="Times New Roman" pitchFamily="18" charset="0"/>
                <a:cs typeface="Times New Roman" pitchFamily="18" charset="0"/>
              </a:rPr>
              <a:t>өткізілген   іс- шаралар</a:t>
            </a:r>
            <a:r>
              <a:rPr lang="kk-KZ" sz="2700" b="1" dirty="0" smtClean="0">
                <a:solidFill>
                  <a:srgbClr val="002060"/>
                </a:solidFill>
                <a:latin typeface="Times New Roman" pitchFamily="18" charset="0"/>
                <a:cs typeface="Times New Roman" pitchFamily="18" charset="0"/>
              </a:rPr>
              <a:t/>
            </a:r>
            <a:br>
              <a:rPr lang="kk-KZ" sz="2700" b="1" dirty="0" smtClean="0">
                <a:solidFill>
                  <a:srgbClr val="002060"/>
                </a:solidFill>
                <a:latin typeface="Times New Roman" pitchFamily="18" charset="0"/>
                <a:cs typeface="Times New Roman" pitchFamily="18" charset="0"/>
              </a:rPr>
            </a:br>
            <a:r>
              <a:rPr lang="ru-RU" sz="2700" b="1" dirty="0" smtClean="0">
                <a:solidFill>
                  <a:srgbClr val="002060"/>
                </a:solidFill>
                <a:latin typeface="Times New Roman" pitchFamily="18" charset="0"/>
                <a:cs typeface="Times New Roman" pitchFamily="18" charset="0"/>
              </a:rPr>
              <a:t/>
            </a:r>
            <a:br>
              <a:rPr lang="ru-RU" sz="2700" b="1" dirty="0" smtClean="0">
                <a:solidFill>
                  <a:srgbClr val="002060"/>
                </a:solidFill>
                <a:latin typeface="Times New Roman" pitchFamily="18" charset="0"/>
                <a:cs typeface="Times New Roman" pitchFamily="18" charset="0"/>
              </a:rPr>
            </a:br>
            <a:r>
              <a:rPr lang="kk-KZ" sz="2200" dirty="0" smtClean="0">
                <a:solidFill>
                  <a:srgbClr val="FFFF00"/>
                </a:solidFill>
                <a:latin typeface="Times New Roman" pitchFamily="18" charset="0"/>
                <a:cs typeface="Times New Roman" pitchFamily="18" charset="0"/>
              </a:rPr>
              <a:t/>
            </a:r>
            <a:br>
              <a:rPr lang="kk-KZ" sz="2200" dirty="0" smtClean="0">
                <a:solidFill>
                  <a:srgbClr val="FFFF00"/>
                </a:solidFill>
                <a:latin typeface="Times New Roman" pitchFamily="18" charset="0"/>
                <a:cs typeface="Times New Roman" pitchFamily="18" charset="0"/>
              </a:rPr>
            </a:br>
            <a:r>
              <a:rPr lang="kk-KZ" sz="2200" dirty="0">
                <a:solidFill>
                  <a:srgbClr val="FFFF00"/>
                </a:solidFill>
                <a:latin typeface="Times New Roman" pitchFamily="18" charset="0"/>
                <a:cs typeface="Times New Roman" pitchFamily="18" charset="0"/>
              </a:rPr>
              <a:t/>
            </a:r>
            <a:br>
              <a:rPr lang="kk-KZ" sz="2200" dirty="0">
                <a:solidFill>
                  <a:srgbClr val="FFFF00"/>
                </a:solidFill>
                <a:latin typeface="Times New Roman" pitchFamily="18" charset="0"/>
                <a:cs typeface="Times New Roman" pitchFamily="18" charset="0"/>
              </a:rPr>
            </a:br>
            <a:r>
              <a:rPr lang="ru-RU" sz="2200" dirty="0" smtClean="0">
                <a:solidFill>
                  <a:srgbClr val="FFFF00"/>
                </a:solidFill>
                <a:latin typeface="Times New Roman" pitchFamily="18" charset="0"/>
                <a:cs typeface="Times New Roman" pitchFamily="18" charset="0"/>
              </a:rPr>
              <a:t/>
            </a:r>
            <a:br>
              <a:rPr lang="ru-RU" sz="2200" dirty="0" smtClean="0">
                <a:solidFill>
                  <a:srgbClr val="FFFF00"/>
                </a:solidFill>
                <a:latin typeface="Times New Roman" pitchFamily="18" charset="0"/>
                <a:cs typeface="Times New Roman" pitchFamily="18" charset="0"/>
              </a:rPr>
            </a:br>
            <a:r>
              <a:rPr lang="ru-RU" dirty="0"/>
              <a:t/>
            </a:r>
            <a:br>
              <a:rPr lang="ru-RU" dirty="0"/>
            </a:br>
            <a:endParaRPr lang="ru-RU" dirty="0"/>
          </a:p>
        </p:txBody>
      </p:sp>
      <p:sp>
        <p:nvSpPr>
          <p:cNvPr id="235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60" name="Rectangle 8"/>
          <p:cNvSpPr>
            <a:spLocks noChangeArrowheads="1"/>
          </p:cNvSpPr>
          <p:nvPr/>
        </p:nvSpPr>
        <p:spPr bwMode="auto">
          <a:xfrm>
            <a:off x="0" y="2819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3561" name="Rectangle 9"/>
          <p:cNvSpPr>
            <a:spLocks noChangeArrowheads="1"/>
          </p:cNvSpPr>
          <p:nvPr/>
        </p:nvSpPr>
        <p:spPr bwMode="auto">
          <a:xfrm>
            <a:off x="0" y="515719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Содержимое 2"/>
          <p:cNvSpPr txBox="1">
            <a:spLocks/>
          </p:cNvSpPr>
          <p:nvPr/>
        </p:nvSpPr>
        <p:spPr>
          <a:xfrm flipH="1">
            <a:off x="4357686" y="4857760"/>
            <a:ext cx="4214842" cy="171451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kk-KZ" sz="1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endParaRPr>
          </a:p>
        </p:txBody>
      </p:sp>
      <p:pic>
        <p:nvPicPr>
          <p:cNvPr id="11" name="Рисунок 10">
            <a:extLst>
              <a:ext uri="{FF2B5EF4-FFF2-40B4-BE49-F238E27FC236}">
                <a16:creationId xmlns:a16="http://schemas.microsoft.com/office/drawing/2014/main" id="{6A058B2D-64FE-021D-051A-FFC999144D68}"/>
              </a:ext>
            </a:extLst>
          </p:cNvPr>
          <p:cNvPicPr>
            <a:picLocks noChangeAspect="1"/>
          </p:cNvPicPr>
          <p:nvPr/>
        </p:nvPicPr>
        <p:blipFill>
          <a:blip r:embed="rId2" cstate="print">
            <a:extLst>
              <a:ext uri="{28A0092B-C50C-407E-A947-70E740481C1C}">
                <a14:useLocalDpi xmlns:a14="http://schemas.microsoft.com/office/drawing/2010/main" val="0"/>
              </a:ext>
            </a:extLst>
          </a:blip>
          <a:srcRect t="2941" r="6933" b="3532"/>
          <a:stretch/>
        </p:blipFill>
        <p:spPr>
          <a:xfrm>
            <a:off x="357158" y="1319100"/>
            <a:ext cx="2918698" cy="2708152"/>
          </a:xfrm>
          <a:prstGeom prst="rect">
            <a:avLst/>
          </a:prstGeom>
        </p:spPr>
      </p:pic>
      <p:pic>
        <p:nvPicPr>
          <p:cNvPr id="12" name="Рисунок 11">
            <a:extLst>
              <a:ext uri="{FF2B5EF4-FFF2-40B4-BE49-F238E27FC236}">
                <a16:creationId xmlns:a16="http://schemas.microsoft.com/office/drawing/2014/main" id="{145523D6-A03E-6C36-97A7-CB78D87C0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625" y="1198898"/>
            <a:ext cx="2908917" cy="2917164"/>
          </a:xfrm>
          <a:prstGeom prst="rect">
            <a:avLst/>
          </a:prstGeom>
        </p:spPr>
      </p:pic>
      <p:pic>
        <p:nvPicPr>
          <p:cNvPr id="13" name="Рисунок 12">
            <a:extLst>
              <a:ext uri="{FF2B5EF4-FFF2-40B4-BE49-F238E27FC236}">
                <a16:creationId xmlns:a16="http://schemas.microsoft.com/office/drawing/2014/main" id="{FC3B5266-36D3-38E7-7416-DB3B5EE86879}"/>
              </a:ext>
            </a:extLst>
          </p:cNvPr>
          <p:cNvPicPr>
            <a:picLocks noChangeAspect="1"/>
          </p:cNvPicPr>
          <p:nvPr/>
        </p:nvPicPr>
        <p:blipFill>
          <a:blip r:embed="rId4" cstate="print">
            <a:extLst>
              <a:ext uri="{28A0092B-C50C-407E-A947-70E740481C1C}">
                <a14:useLocalDpi xmlns:a14="http://schemas.microsoft.com/office/drawing/2010/main" val="0"/>
              </a:ext>
            </a:extLst>
          </a:blip>
          <a:srcRect l="7366" t="6794" r="12409" b="8362"/>
          <a:stretch/>
        </p:blipFill>
        <p:spPr>
          <a:xfrm>
            <a:off x="3319035" y="1975803"/>
            <a:ext cx="2656590" cy="2560526"/>
          </a:xfrm>
          <a:prstGeom prst="rect">
            <a:avLst/>
          </a:prstGeom>
        </p:spPr>
      </p:pic>
      <p:sp>
        <p:nvSpPr>
          <p:cNvPr id="5" name="Прямоугольник 4"/>
          <p:cNvSpPr/>
          <p:nvPr/>
        </p:nvSpPr>
        <p:spPr>
          <a:xfrm rot="10800000" flipV="1">
            <a:off x="357157" y="4124526"/>
            <a:ext cx="2558659" cy="1446550"/>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Открытый урок по </a:t>
            </a:r>
            <a:r>
              <a:rPr lang="ru-RU" sz="1400" b="1" dirty="0" smtClean="0">
                <a:latin typeface="Times New Roman" panose="02020603050405020304" pitchFamily="18" charset="0"/>
                <a:cs typeface="Times New Roman" panose="02020603050405020304" pitchFamily="18" charset="0"/>
              </a:rPr>
              <a:t>естествознанию  </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Класс: 3 «Б» </a:t>
            </a:r>
          </a:p>
          <a:p>
            <a:r>
              <a:rPr lang="ru-RU" sz="1400" b="1" dirty="0">
                <a:latin typeface="Times New Roman" panose="02020603050405020304" pitchFamily="18" charset="0"/>
                <a:cs typeface="Times New Roman" panose="02020603050405020304" pitchFamily="18" charset="0"/>
              </a:rPr>
              <a:t>Тема: Как мы дышим.</a:t>
            </a:r>
          </a:p>
          <a:p>
            <a:r>
              <a:rPr lang="ru-RU" sz="1400" b="1" dirty="0">
                <a:latin typeface="Times New Roman" panose="02020603050405020304" pitchFamily="18" charset="0"/>
                <a:cs typeface="Times New Roman" panose="02020603050405020304" pitchFamily="18" charset="0"/>
              </a:rPr>
              <a:t>Провела: </a:t>
            </a:r>
            <a:r>
              <a:rPr lang="ru-RU" sz="1400" b="1" dirty="0" err="1">
                <a:latin typeface="Times New Roman" panose="02020603050405020304" pitchFamily="18" charset="0"/>
                <a:cs typeface="Times New Roman" panose="02020603050405020304" pitchFamily="18" charset="0"/>
              </a:rPr>
              <a:t>Скранжевская</a:t>
            </a:r>
            <a:r>
              <a:rPr lang="ru-RU" sz="1400" b="1" dirty="0">
                <a:latin typeface="Times New Roman" panose="02020603050405020304" pitchFamily="18" charset="0"/>
                <a:cs typeface="Times New Roman" panose="02020603050405020304" pitchFamily="18" charset="0"/>
              </a:rPr>
              <a:t> В.В.</a:t>
            </a:r>
          </a:p>
          <a:p>
            <a:endParaRPr lang="ru-RU" dirty="0"/>
          </a:p>
        </p:txBody>
      </p:sp>
      <p:sp>
        <p:nvSpPr>
          <p:cNvPr id="6" name="Прямоугольник 5"/>
          <p:cNvSpPr/>
          <p:nvPr/>
        </p:nvSpPr>
        <p:spPr>
          <a:xfrm>
            <a:off x="3585373" y="4687316"/>
            <a:ext cx="2576070" cy="954107"/>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Интеллектуальная игра</a:t>
            </a:r>
          </a:p>
          <a:p>
            <a:r>
              <a:rPr lang="ru-RU" sz="1400" b="1" dirty="0">
                <a:latin typeface="Times New Roman" panose="02020603050405020304" pitchFamily="18" charset="0"/>
                <a:cs typeface="Times New Roman" panose="02020603050405020304" pitchFamily="18" charset="0"/>
              </a:rPr>
              <a:t>Класс: 1-4 </a:t>
            </a:r>
          </a:p>
          <a:p>
            <a:r>
              <a:rPr lang="ru-RU" sz="1400" b="1" dirty="0">
                <a:latin typeface="Times New Roman" panose="02020603050405020304" pitchFamily="18" charset="0"/>
                <a:cs typeface="Times New Roman" panose="02020603050405020304" pitchFamily="18" charset="0"/>
              </a:rPr>
              <a:t>Тема: «Умники и умницы»</a:t>
            </a:r>
          </a:p>
          <a:p>
            <a:r>
              <a:rPr lang="ru-RU" sz="1400" b="1" dirty="0">
                <a:latin typeface="Times New Roman" panose="02020603050405020304" pitchFamily="18" charset="0"/>
                <a:cs typeface="Times New Roman" panose="02020603050405020304" pitchFamily="18" charset="0"/>
              </a:rPr>
              <a:t>Провела: </a:t>
            </a:r>
            <a:r>
              <a:rPr lang="ru-RU" sz="1400" b="1" dirty="0" err="1">
                <a:latin typeface="Times New Roman" panose="02020603050405020304" pitchFamily="18" charset="0"/>
                <a:cs typeface="Times New Roman" panose="02020603050405020304" pitchFamily="18" charset="0"/>
              </a:rPr>
              <a:t>Скранжевская</a:t>
            </a:r>
            <a:r>
              <a:rPr lang="ru-RU" sz="1400" b="1" dirty="0">
                <a:latin typeface="Times New Roman" panose="02020603050405020304" pitchFamily="18" charset="0"/>
                <a:cs typeface="Times New Roman" panose="02020603050405020304" pitchFamily="18" charset="0"/>
              </a:rPr>
              <a:t> В.В</a:t>
            </a:r>
            <a:r>
              <a:rPr lang="ru-RU" sz="1400" dirty="0"/>
              <a:t>.</a:t>
            </a:r>
          </a:p>
        </p:txBody>
      </p:sp>
      <p:sp>
        <p:nvSpPr>
          <p:cNvPr id="7" name="Прямоугольник 6"/>
          <p:cNvSpPr/>
          <p:nvPr/>
        </p:nvSpPr>
        <p:spPr>
          <a:xfrm rot="10800000" flipV="1">
            <a:off x="6319471" y="4116062"/>
            <a:ext cx="2559486" cy="1661993"/>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Открытый урок по </a:t>
            </a:r>
            <a:r>
              <a:rPr lang="ru-RU" sz="1400" b="1" dirty="0" smtClean="0">
                <a:latin typeface="Times New Roman" panose="02020603050405020304" pitchFamily="18" charset="0"/>
                <a:cs typeface="Times New Roman" panose="02020603050405020304" pitchFamily="18" charset="0"/>
              </a:rPr>
              <a:t>литературному </a:t>
            </a:r>
            <a:r>
              <a:rPr lang="ru-RU" sz="1400" b="1" dirty="0">
                <a:latin typeface="Times New Roman" panose="02020603050405020304" pitchFamily="18" charset="0"/>
                <a:cs typeface="Times New Roman" panose="02020603050405020304" pitchFamily="18" charset="0"/>
              </a:rPr>
              <a:t>чтению </a:t>
            </a:r>
          </a:p>
          <a:p>
            <a:r>
              <a:rPr lang="ru-RU" sz="1400" b="1" dirty="0">
                <a:latin typeface="Times New Roman" panose="02020603050405020304" pitchFamily="18" charset="0"/>
                <a:cs typeface="Times New Roman" panose="02020603050405020304" pitchFamily="18" charset="0"/>
              </a:rPr>
              <a:t>Класс: 3 «Б»</a:t>
            </a:r>
          </a:p>
          <a:p>
            <a:r>
              <a:rPr lang="ru-RU" sz="1400" b="1" dirty="0">
                <a:latin typeface="Times New Roman" panose="02020603050405020304" pitchFamily="18" charset="0"/>
                <a:cs typeface="Times New Roman" panose="02020603050405020304" pitchFamily="18" charset="0"/>
              </a:rPr>
              <a:t>Тема: «Серая шейка» </a:t>
            </a:r>
            <a:r>
              <a:rPr lang="ru-RU" sz="1400" b="1" dirty="0" err="1">
                <a:latin typeface="Times New Roman" panose="02020603050405020304" pitchFamily="18" charset="0"/>
                <a:cs typeface="Times New Roman" panose="02020603050405020304" pitchFamily="18" charset="0"/>
              </a:rPr>
              <a:t>Д.Мамин</a:t>
            </a:r>
            <a:r>
              <a:rPr lang="ru-RU" sz="1400" b="1" dirty="0">
                <a:latin typeface="Times New Roman" panose="02020603050405020304" pitchFamily="18" charset="0"/>
                <a:cs typeface="Times New Roman" panose="02020603050405020304" pitchFamily="18" charset="0"/>
              </a:rPr>
              <a:t>-Сибиряк</a:t>
            </a:r>
          </a:p>
          <a:p>
            <a:r>
              <a:rPr lang="ru-RU" sz="1400" b="1" dirty="0">
                <a:latin typeface="Times New Roman" panose="02020603050405020304" pitchFamily="18" charset="0"/>
                <a:cs typeface="Times New Roman" panose="02020603050405020304" pitchFamily="18" charset="0"/>
              </a:rPr>
              <a:t>Провела: </a:t>
            </a:r>
            <a:r>
              <a:rPr lang="ru-RU" sz="1400" b="1" dirty="0" err="1">
                <a:latin typeface="Times New Roman" panose="02020603050405020304" pitchFamily="18" charset="0"/>
                <a:cs typeface="Times New Roman" panose="02020603050405020304" pitchFamily="18" charset="0"/>
              </a:rPr>
              <a:t>Скранжевская</a:t>
            </a:r>
            <a:r>
              <a:rPr lang="ru-RU" sz="1400"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В.В.</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BEA5B1-9DB5-6F73-BFC2-EC42C242DA4F}"/>
              </a:ext>
            </a:extLst>
          </p:cNvPr>
          <p:cNvSpPr txBox="1"/>
          <p:nvPr/>
        </p:nvSpPr>
        <p:spPr>
          <a:xfrm>
            <a:off x="87985" y="4934305"/>
            <a:ext cx="2695681" cy="1477328"/>
          </a:xfrm>
          <a:prstGeom prst="rect">
            <a:avLst/>
          </a:prstGeom>
          <a:noFill/>
        </p:spPr>
        <p:txBody>
          <a:bodyPr wrap="square" rtlCol="0">
            <a:spAutoFit/>
          </a:bodyPr>
          <a:lstStyle/>
          <a:p>
            <a:pPr algn="ctr"/>
            <a:r>
              <a:rPr lang="kk-KZ" sz="1400" dirty="0">
                <a:latin typeface="Times New Roman" panose="02020603050405020304" pitchFamily="18" charset="0"/>
                <a:cs typeface="Times New Roman" panose="02020603050405020304" pitchFamily="18" charset="0"/>
              </a:rPr>
              <a:t>Интеллектуалды ойын</a:t>
            </a:r>
            <a:r>
              <a:rPr lang="ru-RU" sz="1400" dirty="0">
                <a:latin typeface="Times New Roman" panose="02020603050405020304" pitchFamily="18" charset="0"/>
                <a:cs typeface="Times New Roman" panose="02020603050405020304" pitchFamily="18" charset="0"/>
              </a:rPr>
              <a:t> </a:t>
            </a:r>
          </a:p>
          <a:p>
            <a:pPr algn="ctr"/>
            <a:r>
              <a:rPr lang="ru-RU" sz="1400" dirty="0" err="1">
                <a:latin typeface="Times New Roman" panose="02020603050405020304" pitchFamily="18" charset="0"/>
                <a:cs typeface="Times New Roman" panose="02020603050405020304" pitchFamily="18" charset="0"/>
              </a:rPr>
              <a:t>Сынып</a:t>
            </a:r>
            <a:r>
              <a:rPr lang="ru-RU" sz="1400" dirty="0">
                <a:latin typeface="Times New Roman" panose="02020603050405020304" pitchFamily="18" charset="0"/>
                <a:cs typeface="Times New Roman" panose="02020603050405020304" pitchFamily="18" charset="0"/>
              </a:rPr>
              <a:t>: 2 </a:t>
            </a:r>
            <a:r>
              <a:rPr lang="ru-RU" sz="1400" dirty="0" smtClean="0">
                <a:latin typeface="Times New Roman" panose="02020603050405020304" pitchFamily="18" charset="0"/>
                <a:cs typeface="Times New Roman" panose="02020603050405020304" pitchFamily="18" charset="0"/>
              </a:rPr>
              <a:t>«А»</a:t>
            </a:r>
            <a:endParaRPr lang="ru-RU" sz="1400" dirty="0">
              <a:latin typeface="Times New Roman" panose="02020603050405020304" pitchFamily="18" charset="0"/>
              <a:cs typeface="Times New Roman" panose="02020603050405020304" pitchFamily="18" charset="0"/>
            </a:endParaRPr>
          </a:p>
          <a:p>
            <a:pPr algn="ctr"/>
            <a:r>
              <a:rPr lang="ru-RU" sz="1400" dirty="0" err="1">
                <a:latin typeface="Times New Roman" panose="02020603050405020304" pitchFamily="18" charset="0"/>
                <a:cs typeface="Times New Roman" panose="02020603050405020304" pitchFamily="18" charset="0"/>
              </a:rPr>
              <a:t>Тақырыбы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Озық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ойлы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оқушылар</a:t>
            </a:r>
            <a:r>
              <a:rPr lang="ru-RU" sz="1400" dirty="0">
                <a:latin typeface="Times New Roman" panose="02020603050405020304" pitchFamily="18" charset="0"/>
                <a:cs typeface="Times New Roman" panose="02020603050405020304" pitchFamily="18" charset="0"/>
              </a:rPr>
              <a:t>»</a:t>
            </a:r>
          </a:p>
          <a:p>
            <a:pPr algn="ctr"/>
            <a:r>
              <a:rPr lang="ru-RU" sz="1400" dirty="0" err="1">
                <a:latin typeface="Times New Roman" panose="02020603050405020304" pitchFamily="18" charset="0"/>
                <a:cs typeface="Times New Roman" panose="02020603050405020304" pitchFamily="18" charset="0"/>
              </a:rPr>
              <a:t>Өткізген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Скакова</a:t>
            </a:r>
            <a:r>
              <a:rPr lang="ru-RU" sz="1400" dirty="0">
                <a:latin typeface="Times New Roman" panose="02020603050405020304" pitchFamily="18" charset="0"/>
                <a:cs typeface="Times New Roman" panose="02020603050405020304" pitchFamily="18" charset="0"/>
              </a:rPr>
              <a:t> А.В.</a:t>
            </a:r>
          </a:p>
          <a:p>
            <a:r>
              <a:rPr lang="ru-RU" sz="2000" dirty="0">
                <a:latin typeface="Times New Roman" panose="02020603050405020304" pitchFamily="18" charset="0"/>
                <a:cs typeface="Times New Roman" panose="02020603050405020304" pitchFamily="18" charset="0"/>
              </a:rPr>
              <a:t> </a:t>
            </a:r>
            <a:endParaRPr lang="kk-KZ"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29B911D-0F8A-5043-FC9B-1EBDC708BD18}"/>
              </a:ext>
            </a:extLst>
          </p:cNvPr>
          <p:cNvSpPr txBox="1"/>
          <p:nvPr/>
        </p:nvSpPr>
        <p:spPr>
          <a:xfrm>
            <a:off x="3203848" y="4077073"/>
            <a:ext cx="2880321" cy="954107"/>
          </a:xfrm>
          <a:prstGeom prst="rect">
            <a:avLst/>
          </a:prstGeom>
          <a:noFill/>
        </p:spPr>
        <p:txBody>
          <a:bodyPr wrap="square" rtlCol="0">
            <a:spAutoFit/>
          </a:bodyPr>
          <a:lstStyle/>
          <a:p>
            <a:pPr algn="ctr"/>
            <a:r>
              <a:rPr lang="kk-KZ" sz="1400" dirty="0">
                <a:effectLst/>
                <a:latin typeface="Times New Roman" panose="02020603050405020304" pitchFamily="18" charset="0"/>
                <a:ea typeface="Calibri" panose="020F0502020204030204" pitchFamily="34" charset="0"/>
              </a:rPr>
              <a:t> Ашық сабақ </a:t>
            </a:r>
          </a:p>
          <a:p>
            <a:pPr algn="ctr"/>
            <a:r>
              <a:rPr lang="kk-KZ" sz="1400" dirty="0">
                <a:effectLst/>
                <a:latin typeface="Times New Roman" panose="02020603050405020304" pitchFamily="18" charset="0"/>
                <a:ea typeface="Calibri" panose="020F0502020204030204" pitchFamily="34" charset="0"/>
              </a:rPr>
              <a:t>Сынып: 2 «А»</a:t>
            </a:r>
          </a:p>
          <a:p>
            <a:pPr algn="ctr"/>
            <a:r>
              <a:rPr lang="kk-KZ" sz="1400" dirty="0">
                <a:latin typeface="Times New Roman" panose="02020603050405020304" pitchFamily="18" charset="0"/>
                <a:ea typeface="Calibri" panose="020F0502020204030204" pitchFamily="34" charset="0"/>
              </a:rPr>
              <a:t>Тақырыбы:</a:t>
            </a:r>
            <a:r>
              <a:rPr lang="kk-KZ" sz="1400" dirty="0">
                <a:effectLst/>
                <a:latin typeface="Times New Roman" panose="02020603050405020304" pitchFamily="18" charset="0"/>
                <a:ea typeface="Calibri" panose="020F0502020204030204" pitchFamily="34" charset="0"/>
              </a:rPr>
              <a:t>«Көлік түрлері» </a:t>
            </a:r>
          </a:p>
          <a:p>
            <a:pPr algn="ctr"/>
            <a:r>
              <a:rPr lang="kk-KZ" sz="1400" dirty="0">
                <a:latin typeface="Times New Roman" panose="02020603050405020304" pitchFamily="18" charset="0"/>
                <a:ea typeface="Calibri" panose="020F0502020204030204" pitchFamily="34" charset="0"/>
              </a:rPr>
              <a:t>Өткізген:Скакова А.В.</a:t>
            </a:r>
            <a:endParaRPr lang="ru-RU" sz="1400" dirty="0"/>
          </a:p>
        </p:txBody>
      </p:sp>
      <p:sp>
        <p:nvSpPr>
          <p:cNvPr id="6" name="TextBox 5">
            <a:extLst>
              <a:ext uri="{FF2B5EF4-FFF2-40B4-BE49-F238E27FC236}">
                <a16:creationId xmlns:a16="http://schemas.microsoft.com/office/drawing/2014/main" id="{E19C0836-AF6E-D76C-392B-EC7816F79C63}"/>
              </a:ext>
            </a:extLst>
          </p:cNvPr>
          <p:cNvSpPr txBox="1"/>
          <p:nvPr/>
        </p:nvSpPr>
        <p:spPr>
          <a:xfrm>
            <a:off x="6012160" y="4653136"/>
            <a:ext cx="3816424" cy="1310808"/>
          </a:xfrm>
          <a:prstGeom prst="rect">
            <a:avLst/>
          </a:prstGeom>
          <a:noFill/>
        </p:spPr>
        <p:txBody>
          <a:bodyPr wrap="square" rtlCol="0">
            <a:spAutoFit/>
          </a:bodyPr>
          <a:lstStyle/>
          <a:p>
            <a:pPr algn="ctr">
              <a:lnSpc>
                <a:spcPct val="107000"/>
              </a:lnSpc>
              <a:spcAft>
                <a:spcPts val="800"/>
              </a:spcAft>
              <a:buNone/>
            </a:pPr>
            <a:r>
              <a:rPr lang="kk-KZ" sz="1400" kern="100" dirty="0">
                <a:effectLst/>
                <a:latin typeface="Times New Roman" panose="02020603050405020304" pitchFamily="18" charset="0"/>
                <a:ea typeface="Calibri" panose="020F0502020204030204" pitchFamily="34" charset="0"/>
                <a:cs typeface="Times New Roman" panose="02020603050405020304" pitchFamily="18" charset="0"/>
              </a:rPr>
              <a:t>Ашық сабақ</a:t>
            </a:r>
          </a:p>
          <a:p>
            <a:pPr algn="ctr">
              <a:lnSpc>
                <a:spcPct val="107000"/>
              </a:lnSpc>
              <a:spcAft>
                <a:spcPts val="800"/>
              </a:spcAft>
              <a:buNone/>
            </a:pPr>
            <a:r>
              <a:rPr lang="kk-KZ" sz="1400" kern="100" dirty="0">
                <a:latin typeface="Times New Roman" panose="02020603050405020304" pitchFamily="18" charset="0"/>
                <a:ea typeface="Calibri" panose="020F0502020204030204" pitchFamily="34" charset="0"/>
                <a:cs typeface="Times New Roman" panose="02020603050405020304" pitchFamily="18" charset="0"/>
              </a:rPr>
              <a:t>Сынып: 2 «А»</a:t>
            </a:r>
          </a:p>
          <a:p>
            <a:pPr algn="ctr">
              <a:lnSpc>
                <a:spcPct val="107000"/>
              </a:lnSpc>
              <a:spcAft>
                <a:spcPts val="800"/>
              </a:spcAft>
              <a:buNone/>
            </a:pPr>
            <a:r>
              <a:rPr lang="kk-KZ" sz="1400" kern="100" dirty="0">
                <a:effectLst/>
                <a:latin typeface="Times New Roman" panose="02020603050405020304" pitchFamily="18" charset="0"/>
                <a:ea typeface="Calibri" panose="020F0502020204030204" pitchFamily="34" charset="0"/>
                <a:cs typeface="Times New Roman" panose="02020603050405020304" pitchFamily="18" charset="0"/>
              </a:rPr>
              <a:t>Тақырыбы: </a:t>
            </a:r>
            <a:r>
              <a:rPr lang="kk-KZ" sz="1400" dirty="0">
                <a:effectLst/>
                <a:latin typeface="Times New Roman" panose="02020603050405020304" pitchFamily="18" charset="0"/>
                <a:ea typeface="Calibri" panose="020F0502020204030204" pitchFamily="34" charset="0"/>
              </a:rPr>
              <a:t>«Сан есім»</a:t>
            </a:r>
          </a:p>
          <a:p>
            <a:pPr algn="ctr">
              <a:lnSpc>
                <a:spcPct val="107000"/>
              </a:lnSpc>
              <a:spcAft>
                <a:spcPts val="800"/>
              </a:spcAft>
              <a:buNone/>
            </a:pPr>
            <a:r>
              <a:rPr lang="kk-KZ" sz="1400" dirty="0">
                <a:latin typeface="Times New Roman" panose="02020603050405020304" pitchFamily="18" charset="0"/>
                <a:ea typeface="Calibri" panose="020F0502020204030204" pitchFamily="34" charset="0"/>
              </a:rPr>
              <a:t>Өткізген: Скакова А.В.</a:t>
            </a:r>
            <a:r>
              <a:rPr lang="kk-KZ" sz="1400" dirty="0">
                <a:effectLst/>
                <a:latin typeface="Times New Roman" panose="02020603050405020304" pitchFamily="18" charset="0"/>
                <a:ea typeface="Calibri" panose="020F0502020204030204" pitchFamily="34" charset="0"/>
              </a:rPr>
              <a:t> </a:t>
            </a:r>
            <a:endParaRPr lang="ru-RU" sz="1400" dirty="0"/>
          </a:p>
        </p:txBody>
      </p:sp>
      <p:pic>
        <p:nvPicPr>
          <p:cNvPr id="7" name="Объект 6">
            <a:extLst>
              <a:ext uri="{FF2B5EF4-FFF2-40B4-BE49-F238E27FC236}">
                <a16:creationId xmlns:a16="http://schemas.microsoft.com/office/drawing/2014/main" id="{37A277C7-39A7-B1DC-49EE-86789A427F53}"/>
              </a:ext>
            </a:extLst>
          </p:cNvPr>
          <p:cNvPicPr>
            <a:picLocks noGrp="1" noChangeAspect="1"/>
          </p:cNvPicPr>
          <p:nvPr>
            <p:ph idx="1"/>
          </p:nvPr>
        </p:nvPicPr>
        <p:blipFill>
          <a:blip r:embed="rId2"/>
          <a:stretch>
            <a:fillRect/>
          </a:stretch>
        </p:blipFill>
        <p:spPr>
          <a:xfrm>
            <a:off x="101237" y="1789365"/>
            <a:ext cx="2682429" cy="2863771"/>
          </a:xfrm>
          <a:prstGeom prst="rect">
            <a:avLst/>
          </a:prstGeom>
        </p:spPr>
      </p:pic>
      <p:pic>
        <p:nvPicPr>
          <p:cNvPr id="8" name="Рисунок 7">
            <a:extLst>
              <a:ext uri="{FF2B5EF4-FFF2-40B4-BE49-F238E27FC236}">
                <a16:creationId xmlns:a16="http://schemas.microsoft.com/office/drawing/2014/main" id="{340878AF-B612-A583-8F9A-E7D6D1408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666" y="76876"/>
            <a:ext cx="3444518" cy="4311328"/>
          </a:xfrm>
          <a:prstGeom prst="rect">
            <a:avLst/>
          </a:prstGeom>
        </p:spPr>
      </p:pic>
      <p:pic>
        <p:nvPicPr>
          <p:cNvPr id="9" name="Рисунок 8">
            <a:extLst>
              <a:ext uri="{FF2B5EF4-FFF2-40B4-BE49-F238E27FC236}">
                <a16:creationId xmlns:a16="http://schemas.microsoft.com/office/drawing/2014/main" id="{9B36BB92-6AAE-DD29-2A08-8483AC2D90A9}"/>
              </a:ext>
            </a:extLst>
          </p:cNvPr>
          <p:cNvPicPr>
            <a:picLocks noChangeAspect="1"/>
          </p:cNvPicPr>
          <p:nvPr/>
        </p:nvPicPr>
        <p:blipFill>
          <a:blip r:embed="rId4"/>
          <a:stretch>
            <a:fillRect/>
          </a:stretch>
        </p:blipFill>
        <p:spPr>
          <a:xfrm>
            <a:off x="6302809" y="1789365"/>
            <a:ext cx="2607804" cy="2898457"/>
          </a:xfrm>
          <a:prstGeom prst="rect">
            <a:avLst/>
          </a:prstGeom>
        </p:spPr>
      </p:pic>
    </p:spTree>
    <p:extLst>
      <p:ext uri="{BB962C8B-B14F-4D97-AF65-F5344CB8AC3E}">
        <p14:creationId xmlns:p14="http://schemas.microsoft.com/office/powerpoint/2010/main" val="2163893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Объект 3">
            <a:extLst>
              <a:ext uri="{FF2B5EF4-FFF2-40B4-BE49-F238E27FC236}">
                <a16:creationId xmlns:a16="http://schemas.microsoft.com/office/drawing/2014/main" id="{C482F7BF-FA4E-EC16-B982-6169F76D40FB}"/>
              </a:ext>
            </a:extLst>
          </p:cNvPr>
          <p:cNvPicPr>
            <a:picLocks noGrp="1" noChangeAspect="1"/>
          </p:cNvPicPr>
          <p:nvPr>
            <p:ph idx="1"/>
          </p:nvPr>
        </p:nvPicPr>
        <p:blipFill>
          <a:blip r:embed="rId2"/>
          <a:stretch>
            <a:fillRect/>
          </a:stretch>
        </p:blipFill>
        <p:spPr>
          <a:xfrm>
            <a:off x="3465254" y="1260137"/>
            <a:ext cx="2400738" cy="2986404"/>
          </a:xfrm>
          <a:prstGeom prst="rect">
            <a:avLst/>
          </a:prstGeom>
        </p:spPr>
      </p:pic>
      <p:pic>
        <p:nvPicPr>
          <p:cNvPr id="14" name="Рисунок 13">
            <a:extLst>
              <a:ext uri="{FF2B5EF4-FFF2-40B4-BE49-F238E27FC236}">
                <a16:creationId xmlns:a16="http://schemas.microsoft.com/office/drawing/2014/main" id="{A7ADBE19-9052-43F1-6410-8184E14A30ED}"/>
              </a:ext>
            </a:extLst>
          </p:cNvPr>
          <p:cNvPicPr>
            <a:picLocks noChangeAspect="1"/>
          </p:cNvPicPr>
          <p:nvPr/>
        </p:nvPicPr>
        <p:blipFill>
          <a:blip r:embed="rId3"/>
          <a:stretch>
            <a:fillRect/>
          </a:stretch>
        </p:blipFill>
        <p:spPr>
          <a:xfrm>
            <a:off x="101362" y="317407"/>
            <a:ext cx="3024336" cy="3095624"/>
          </a:xfrm>
          <a:prstGeom prst="rect">
            <a:avLst/>
          </a:prstGeom>
        </p:spPr>
      </p:pic>
      <p:pic>
        <p:nvPicPr>
          <p:cNvPr id="15" name="Рисунок 14">
            <a:extLst>
              <a:ext uri="{FF2B5EF4-FFF2-40B4-BE49-F238E27FC236}">
                <a16:creationId xmlns:a16="http://schemas.microsoft.com/office/drawing/2014/main" id="{4D4E35D0-0314-4357-1CEE-38C6BF59550C}"/>
              </a:ext>
            </a:extLst>
          </p:cNvPr>
          <p:cNvPicPr>
            <a:picLocks noChangeAspect="1"/>
          </p:cNvPicPr>
          <p:nvPr/>
        </p:nvPicPr>
        <p:blipFill>
          <a:blip r:embed="rId4"/>
          <a:stretch>
            <a:fillRect/>
          </a:stretch>
        </p:blipFill>
        <p:spPr>
          <a:xfrm>
            <a:off x="6024736" y="366916"/>
            <a:ext cx="2723727" cy="3139292"/>
          </a:xfrm>
          <a:prstGeom prst="rect">
            <a:avLst/>
          </a:prstGeom>
        </p:spPr>
      </p:pic>
      <p:sp>
        <p:nvSpPr>
          <p:cNvPr id="16" name="TextBox 15">
            <a:extLst>
              <a:ext uri="{FF2B5EF4-FFF2-40B4-BE49-F238E27FC236}">
                <a16:creationId xmlns:a16="http://schemas.microsoft.com/office/drawing/2014/main" id="{1EF35DAA-ACB8-E67F-4EC2-C2A0C6B8475F}"/>
              </a:ext>
            </a:extLst>
          </p:cNvPr>
          <p:cNvSpPr txBox="1"/>
          <p:nvPr/>
        </p:nvSpPr>
        <p:spPr>
          <a:xfrm rot="10800000" flipV="1">
            <a:off x="2947673" y="4498324"/>
            <a:ext cx="343589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Ашық сабақ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Сынып: </a:t>
            </a:r>
            <a:r>
              <a:rPr lang="kk-KZ" sz="1400" dirty="0">
                <a:solidFill>
                  <a:prstClr val="black"/>
                </a:solidFill>
                <a:latin typeface="Times New Roman" panose="02020603050405020304" pitchFamily="18" charset="0"/>
                <a:ea typeface="Calibri" panose="020F0502020204030204" pitchFamily="34" charset="0"/>
              </a:rPr>
              <a:t>1</a:t>
            </a: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Тақырыбы:«Алақай,мен өзім оқимын»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Өткізген:С</a:t>
            </a:r>
            <a:r>
              <a:rPr lang="kk-KZ" sz="1400" dirty="0">
                <a:solidFill>
                  <a:prstClr val="black"/>
                </a:solidFill>
                <a:latin typeface="Times New Roman" panose="02020603050405020304" pitchFamily="18" charset="0"/>
                <a:ea typeface="Calibri" panose="020F0502020204030204" pitchFamily="34" charset="0"/>
              </a:rPr>
              <a:t>адық А.А</a:t>
            </a:r>
            <a:endParaRPr kumimoji="0" lang="ru-RU" sz="1400" b="0" i="0" u="none" strike="noStrike" kern="1200" cap="none" spc="0" normalizeH="0" baseline="0" noProof="0" dirty="0">
              <a:ln>
                <a:noFill/>
              </a:ln>
              <a:solidFill>
                <a:prstClr val="black"/>
              </a:solidFill>
              <a:effectLst/>
              <a:uLnTx/>
              <a:uFillTx/>
              <a:latin typeface="Calibri" panose="020F0502020204030204"/>
            </a:endParaRPr>
          </a:p>
        </p:txBody>
      </p:sp>
      <p:sp>
        <p:nvSpPr>
          <p:cNvPr id="2" name="Прямоугольник 1"/>
          <p:cNvSpPr/>
          <p:nvPr/>
        </p:nvSpPr>
        <p:spPr>
          <a:xfrm>
            <a:off x="6205548" y="3506208"/>
            <a:ext cx="2938452" cy="1322157"/>
          </a:xfrm>
          <a:prstGeom prst="rect">
            <a:avLst/>
          </a:prstGeom>
        </p:spPr>
        <p:txBody>
          <a:bodyPr wrap="square">
            <a:spAutoFit/>
          </a:bodyPr>
          <a:lstStyle/>
          <a:p>
            <a:pPr lvl="0" algn="ctr">
              <a:lnSpc>
                <a:spcPct val="107000"/>
              </a:lnSpc>
              <a:spcAft>
                <a:spcPts val="800"/>
              </a:spcAft>
              <a:defRPr/>
            </a:pPr>
            <a:r>
              <a:rPr lang="kk-KZ" sz="1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Ашық сабақ</a:t>
            </a:r>
          </a:p>
          <a:p>
            <a:pPr lvl="0" algn="ctr">
              <a:lnSpc>
                <a:spcPct val="107000"/>
              </a:lnSpc>
              <a:spcAft>
                <a:spcPts val="800"/>
              </a:spcAft>
              <a:defRPr/>
            </a:pPr>
            <a:r>
              <a:rPr lang="kk-KZ" sz="1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Сынып: 1 «А»</a:t>
            </a:r>
          </a:p>
          <a:p>
            <a:pPr lvl="0" algn="ctr">
              <a:lnSpc>
                <a:spcPct val="107000"/>
              </a:lnSpc>
              <a:spcAft>
                <a:spcPts val="800"/>
              </a:spcAft>
              <a:defRPr/>
            </a:pPr>
            <a:r>
              <a:rPr lang="kk-KZ" sz="1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Тақырыбы: </a:t>
            </a:r>
            <a:r>
              <a:rPr lang="kk-KZ" sz="1400" dirty="0">
                <a:solidFill>
                  <a:prstClr val="black"/>
                </a:solidFill>
                <a:latin typeface="Times New Roman" panose="02020603050405020304" pitchFamily="18" charset="0"/>
                <a:ea typeface="Calibri" panose="020F0502020204030204" pitchFamily="34" charset="0"/>
              </a:rPr>
              <a:t>«Ондықтармен санау»</a:t>
            </a:r>
          </a:p>
          <a:p>
            <a:pPr lvl="0" algn="ctr">
              <a:lnSpc>
                <a:spcPct val="107000"/>
              </a:lnSpc>
              <a:spcAft>
                <a:spcPts val="800"/>
              </a:spcAft>
              <a:defRPr/>
            </a:pPr>
            <a:r>
              <a:rPr lang="kk-KZ" sz="1400" dirty="0">
                <a:solidFill>
                  <a:prstClr val="black"/>
                </a:solidFill>
                <a:latin typeface="Times New Roman" panose="02020603050405020304" pitchFamily="18" charset="0"/>
                <a:ea typeface="Calibri" panose="020F0502020204030204" pitchFamily="34" charset="0"/>
              </a:rPr>
              <a:t>Өткізген: Садық А.А </a:t>
            </a:r>
            <a:endParaRPr lang="ru-RU" sz="1400" dirty="0">
              <a:solidFill>
                <a:prstClr val="black"/>
              </a:solidFill>
            </a:endParaRPr>
          </a:p>
        </p:txBody>
      </p:sp>
      <p:sp>
        <p:nvSpPr>
          <p:cNvPr id="3" name="Прямоугольник 2"/>
          <p:cNvSpPr/>
          <p:nvPr/>
        </p:nvSpPr>
        <p:spPr>
          <a:xfrm>
            <a:off x="101361" y="3413031"/>
            <a:ext cx="3174493" cy="1169551"/>
          </a:xfrm>
          <a:prstGeom prst="rect">
            <a:avLst/>
          </a:prstGeom>
        </p:spPr>
        <p:txBody>
          <a:bodyPr wrap="square">
            <a:spAutoFit/>
          </a:bodyPr>
          <a:lstStyle/>
          <a:p>
            <a:pPr lvl="0" algn="ctr">
              <a:defRPr/>
            </a:pPr>
            <a:r>
              <a:rPr lang="kk-KZ" sz="1400" dirty="0">
                <a:solidFill>
                  <a:prstClr val="black"/>
                </a:solidFill>
                <a:latin typeface="Times New Roman" panose="02020603050405020304" pitchFamily="18" charset="0"/>
                <a:cs typeface="Times New Roman" panose="02020603050405020304" pitchFamily="18" charset="0"/>
              </a:rPr>
              <a:t>Интеллектуалды ойын</a:t>
            </a:r>
            <a:r>
              <a:rPr lang="ru-RU" sz="1400" dirty="0">
                <a:solidFill>
                  <a:prstClr val="black"/>
                </a:solidFill>
                <a:latin typeface="Times New Roman" panose="02020603050405020304" pitchFamily="18" charset="0"/>
                <a:cs typeface="Times New Roman" panose="02020603050405020304" pitchFamily="18" charset="0"/>
              </a:rPr>
              <a:t> </a:t>
            </a:r>
          </a:p>
          <a:p>
            <a:pPr lvl="0" algn="ctr">
              <a:defRPr/>
            </a:pPr>
            <a:r>
              <a:rPr lang="ru-RU" sz="1400" dirty="0" err="1">
                <a:solidFill>
                  <a:prstClr val="black"/>
                </a:solidFill>
                <a:latin typeface="Times New Roman" panose="02020603050405020304" pitchFamily="18" charset="0"/>
                <a:cs typeface="Times New Roman" panose="02020603050405020304" pitchFamily="18" charset="0"/>
              </a:rPr>
              <a:t>Сынып</a:t>
            </a:r>
            <a:r>
              <a:rPr lang="ru-RU" sz="1400" dirty="0">
                <a:solidFill>
                  <a:prstClr val="black"/>
                </a:solidFill>
                <a:latin typeface="Times New Roman" panose="02020603050405020304" pitchFamily="18" charset="0"/>
                <a:cs typeface="Times New Roman" panose="02020603050405020304" pitchFamily="18" charset="0"/>
              </a:rPr>
              <a:t>: 1 «А»</a:t>
            </a:r>
          </a:p>
          <a:p>
            <a:pPr lvl="0" algn="ctr">
              <a:defRPr/>
            </a:pPr>
            <a:r>
              <a:rPr lang="ru-RU" sz="1400" dirty="0" err="1">
                <a:solidFill>
                  <a:prstClr val="black"/>
                </a:solidFill>
                <a:latin typeface="Times New Roman" panose="02020603050405020304" pitchFamily="18" charset="0"/>
                <a:cs typeface="Times New Roman" panose="02020603050405020304" pitchFamily="18" charset="0"/>
              </a:rPr>
              <a:t>Тақырыбы</a:t>
            </a:r>
            <a:r>
              <a:rPr lang="ru-RU" sz="1400" dirty="0">
                <a:solidFill>
                  <a:prstClr val="black"/>
                </a:solidFill>
                <a:latin typeface="Times New Roman" panose="02020603050405020304" pitchFamily="18" charset="0"/>
                <a:cs typeface="Times New Roman" panose="02020603050405020304" pitchFamily="18" charset="0"/>
              </a:rPr>
              <a:t>: «</a:t>
            </a:r>
            <a:r>
              <a:rPr lang="kk-KZ" sz="1400" dirty="0">
                <a:solidFill>
                  <a:prstClr val="black"/>
                </a:solidFill>
                <a:latin typeface="Times New Roman" panose="02020603050405020304" pitchFamily="18" charset="0"/>
                <a:cs typeface="Times New Roman" panose="02020603050405020304" pitchFamily="18" charset="0"/>
              </a:rPr>
              <a:t>Зерек болсаң, тауып көр</a:t>
            </a:r>
            <a:r>
              <a:rPr lang="ru-RU" sz="1400" dirty="0">
                <a:solidFill>
                  <a:prstClr val="black"/>
                </a:solidFill>
                <a:latin typeface="Times New Roman" panose="02020603050405020304" pitchFamily="18" charset="0"/>
                <a:cs typeface="Times New Roman" panose="02020603050405020304" pitchFamily="18" charset="0"/>
              </a:rPr>
              <a:t> »</a:t>
            </a:r>
          </a:p>
          <a:p>
            <a:pPr lvl="0" algn="ctr">
              <a:defRPr/>
            </a:pPr>
            <a:r>
              <a:rPr lang="ru-RU" sz="1400" dirty="0" err="1">
                <a:solidFill>
                  <a:prstClr val="black"/>
                </a:solidFill>
                <a:latin typeface="Times New Roman" panose="02020603050405020304" pitchFamily="18" charset="0"/>
                <a:cs typeface="Times New Roman" panose="02020603050405020304" pitchFamily="18" charset="0"/>
              </a:rPr>
              <a:t>Өткізген</a:t>
            </a:r>
            <a:r>
              <a:rPr lang="ru-RU" sz="1400" dirty="0">
                <a:solidFill>
                  <a:prstClr val="black"/>
                </a:solidFill>
                <a:latin typeface="Times New Roman" panose="02020603050405020304" pitchFamily="18" charset="0"/>
                <a:cs typeface="Times New Roman" panose="02020603050405020304" pitchFamily="18" charset="0"/>
              </a:rPr>
              <a:t>: </a:t>
            </a:r>
            <a:r>
              <a:rPr lang="ru-RU" sz="1400" dirty="0" err="1">
                <a:solidFill>
                  <a:prstClr val="black"/>
                </a:solidFill>
                <a:latin typeface="Times New Roman" panose="02020603050405020304" pitchFamily="18" charset="0"/>
                <a:cs typeface="Times New Roman" panose="02020603050405020304" pitchFamily="18" charset="0"/>
              </a:rPr>
              <a:t>Садық</a:t>
            </a:r>
            <a:r>
              <a:rPr lang="ru-RU" sz="1400" dirty="0">
                <a:solidFill>
                  <a:prstClr val="black"/>
                </a:solidFill>
                <a:latin typeface="Times New Roman" panose="02020603050405020304" pitchFamily="18" charset="0"/>
                <a:cs typeface="Times New Roman" panose="02020603050405020304" pitchFamily="18" charset="0"/>
              </a:rPr>
              <a:t> А.А.</a:t>
            </a:r>
          </a:p>
          <a:p>
            <a:pPr lvl="0">
              <a:defRPr/>
            </a:pPr>
            <a:r>
              <a:rPr lang="ru-RU" sz="1400" dirty="0">
                <a:solidFill>
                  <a:prstClr val="black"/>
                </a:solidFill>
                <a:latin typeface="Times New Roman" panose="02020603050405020304" pitchFamily="18" charset="0"/>
                <a:cs typeface="Times New Roman" panose="02020603050405020304" pitchFamily="18" charset="0"/>
              </a:rPr>
              <a:t> </a:t>
            </a:r>
            <a:endParaRPr lang="kk-KZ" sz="1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5B91E4CB-7C1D-357C-F475-6188082FD013}"/>
              </a:ext>
            </a:extLst>
          </p:cNvPr>
          <p:cNvSpPr txBox="1">
            <a:spLocks/>
          </p:cNvSpPr>
          <p:nvPr/>
        </p:nvSpPr>
        <p:spPr>
          <a:xfrm>
            <a:off x="539552" y="2708920"/>
            <a:ext cx="4309105" cy="86409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kk-KZ" sz="2000" dirty="0" smtClean="0">
                <a:solidFill>
                  <a:srgbClr val="002060"/>
                </a:solidFill>
                <a:latin typeface="Times New Roman" panose="02020603050405020304" pitchFamily="18" charset="0"/>
                <a:cs typeface="Times New Roman" panose="02020603050405020304" pitchFamily="18" charset="0"/>
              </a:rPr>
              <a:t>Ашық сабақ</a:t>
            </a:r>
          </a:p>
          <a:p>
            <a:pPr marL="0" indent="0">
              <a:spcBef>
                <a:spcPts val="0"/>
              </a:spcBef>
              <a:buFont typeface="Arial" pitchFamily="34" charset="0"/>
              <a:buNone/>
            </a:pPr>
            <a:r>
              <a:rPr lang="kk-KZ" sz="2000" dirty="0" smtClean="0">
                <a:solidFill>
                  <a:srgbClr val="002060"/>
                </a:solidFill>
                <a:latin typeface="Times New Roman" panose="02020603050405020304" pitchFamily="18" charset="0"/>
                <a:cs typeface="Times New Roman" panose="02020603050405020304" pitchFamily="18" charset="0"/>
              </a:rPr>
              <a:t>Сынып: 3 </a:t>
            </a:r>
            <a:r>
              <a:rPr lang="ru-RU" sz="2000" dirty="0" smtClean="0">
                <a:solidFill>
                  <a:srgbClr val="002060"/>
                </a:solidFill>
                <a:latin typeface="Times New Roman" panose="02020603050405020304" pitchFamily="18" charset="0"/>
                <a:cs typeface="Times New Roman" panose="02020603050405020304" pitchFamily="18" charset="0"/>
              </a:rPr>
              <a:t>«А»</a:t>
            </a:r>
          </a:p>
          <a:p>
            <a:pPr marL="0" indent="0">
              <a:spcBef>
                <a:spcPts val="0"/>
              </a:spcBef>
              <a:buFont typeface="Arial" pitchFamily="34" charset="0"/>
              <a:buNone/>
            </a:pPr>
            <a:r>
              <a:rPr lang="ru-RU" sz="2000" dirty="0" smtClean="0">
                <a:solidFill>
                  <a:srgbClr val="002060"/>
                </a:solidFill>
                <a:latin typeface="Times New Roman" panose="02020603050405020304" pitchFamily="18" charset="0"/>
                <a:cs typeface="Times New Roman" panose="02020603050405020304" pitchFamily="18" charset="0"/>
              </a:rPr>
              <a:t>Та</a:t>
            </a:r>
            <a:r>
              <a:rPr lang="kk-KZ" sz="2000" dirty="0" smtClean="0">
                <a:solidFill>
                  <a:srgbClr val="002060"/>
                </a:solidFill>
                <a:latin typeface="Times New Roman" panose="02020603050405020304" pitchFamily="18" charset="0"/>
                <a:cs typeface="Times New Roman" panose="02020603050405020304" pitchFamily="18" charset="0"/>
              </a:rPr>
              <a:t>қырыбы: </a:t>
            </a:r>
            <a:r>
              <a:rPr lang="ru-RU" sz="2000" dirty="0" smtClean="0">
                <a:solidFill>
                  <a:srgbClr val="002060"/>
                </a:solidFill>
                <a:latin typeface="Times New Roman" panose="02020603050405020304" pitchFamily="18" charset="0"/>
                <a:cs typeface="Times New Roman" panose="02020603050405020304" pitchFamily="18" charset="0"/>
              </a:rPr>
              <a:t>«</a:t>
            </a:r>
            <a:r>
              <a:rPr lang="ru-RU" sz="2000" dirty="0" err="1" smtClean="0">
                <a:solidFill>
                  <a:srgbClr val="002060"/>
                </a:solidFill>
                <a:latin typeface="Times New Roman" panose="02020603050405020304" pitchFamily="18" charset="0"/>
                <a:cs typeface="Times New Roman" panose="02020603050405020304" pitchFamily="18" charset="0"/>
              </a:rPr>
              <a:t>Түбір</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сөз</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және</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туынды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сөз</a:t>
            </a:r>
            <a:r>
              <a:rPr lang="ru-RU" sz="2000" dirty="0" smtClean="0">
                <a:solidFill>
                  <a:srgbClr val="002060"/>
                </a:solidFill>
                <a:latin typeface="Times New Roman" panose="02020603050405020304" pitchFamily="18" charset="0"/>
                <a:cs typeface="Times New Roman" panose="02020603050405020304" pitchFamily="18" charset="0"/>
              </a:rPr>
              <a:t>»</a:t>
            </a:r>
            <a:endParaRPr lang="kk-KZ" sz="2000" dirty="0" smtClean="0">
              <a:solidFill>
                <a:srgbClr val="002060"/>
              </a:solidFill>
              <a:latin typeface="Times New Roman" panose="02020603050405020304" pitchFamily="18" charset="0"/>
              <a:cs typeface="Times New Roman" panose="02020603050405020304" pitchFamily="18" charset="0"/>
            </a:endParaRPr>
          </a:p>
          <a:p>
            <a:pPr marL="0" indent="0">
              <a:spcBef>
                <a:spcPts val="0"/>
              </a:spcBef>
              <a:buFont typeface="Arial" pitchFamily="34" charset="0"/>
              <a:buNone/>
            </a:pPr>
            <a:r>
              <a:rPr lang="kk-KZ" sz="2000" dirty="0" smtClean="0">
                <a:solidFill>
                  <a:srgbClr val="002060"/>
                </a:solidFill>
                <a:latin typeface="Times New Roman" panose="02020603050405020304" pitchFamily="18" charset="0"/>
                <a:cs typeface="Times New Roman" panose="02020603050405020304" pitchFamily="18" charset="0"/>
              </a:rPr>
              <a:t>Өткізген: Рахметова Л.А</a:t>
            </a:r>
            <a:endParaRPr lang="ru-RU" sz="2000" dirty="0" smtClean="0">
              <a:solidFill>
                <a:srgbClr val="002060"/>
              </a:solidFill>
              <a:latin typeface="Times New Roman" panose="02020603050405020304" pitchFamily="18" charset="0"/>
              <a:cs typeface="Times New Roman" panose="02020603050405020304" pitchFamily="18" charset="0"/>
            </a:endParaRPr>
          </a:p>
          <a:p>
            <a:pPr marL="0" indent="0">
              <a:buFont typeface="Arial" pitchFamily="34" charset="0"/>
              <a:buNone/>
            </a:pPr>
            <a:endParaRPr lang="ru-RU" dirty="0"/>
          </a:p>
        </p:txBody>
      </p:sp>
      <p:sp>
        <p:nvSpPr>
          <p:cNvPr id="5" name="TextBox 4">
            <a:extLst>
              <a:ext uri="{FF2B5EF4-FFF2-40B4-BE49-F238E27FC236}">
                <a16:creationId xmlns:a16="http://schemas.microsoft.com/office/drawing/2014/main" id="{3706C49B-A8BD-165E-8EAA-92B833E3D912}"/>
              </a:ext>
            </a:extLst>
          </p:cNvPr>
          <p:cNvSpPr txBox="1"/>
          <p:nvPr/>
        </p:nvSpPr>
        <p:spPr>
          <a:xfrm>
            <a:off x="4931008" y="2492896"/>
            <a:ext cx="3729423" cy="954107"/>
          </a:xfrm>
          <a:prstGeom prst="rect">
            <a:avLst/>
          </a:prstGeom>
          <a:noFill/>
        </p:spPr>
        <p:txBody>
          <a:bodyPr wrap="square" rtlCol="0">
            <a:spAutoFit/>
          </a:bodyPr>
          <a:lstStyle/>
          <a:p>
            <a:r>
              <a:rPr lang="ru-RU" sz="1400" dirty="0" err="1">
                <a:solidFill>
                  <a:srgbClr val="002060"/>
                </a:solidFill>
                <a:latin typeface="Times New Roman" panose="02020603050405020304" pitchFamily="18" charset="0"/>
                <a:cs typeface="Times New Roman" panose="02020603050405020304" pitchFamily="18" charset="0"/>
              </a:rPr>
              <a:t>Интеллектуалдық</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ойын</a:t>
            </a:r>
            <a:endParaRPr lang="ru-RU" sz="1400" dirty="0">
              <a:solidFill>
                <a:srgbClr val="002060"/>
              </a:solidFill>
              <a:latin typeface="Times New Roman" panose="02020603050405020304" pitchFamily="18" charset="0"/>
              <a:cs typeface="Times New Roman" panose="02020603050405020304" pitchFamily="18" charset="0"/>
            </a:endParaRPr>
          </a:p>
          <a:p>
            <a:r>
              <a:rPr lang="ru-RU" sz="1400" dirty="0" err="1">
                <a:solidFill>
                  <a:srgbClr val="002060"/>
                </a:solidFill>
                <a:latin typeface="Times New Roman" panose="02020603050405020304" pitchFamily="18" charset="0"/>
                <a:cs typeface="Times New Roman" panose="02020603050405020304" pitchFamily="18" charset="0"/>
              </a:rPr>
              <a:t>Сынып</a:t>
            </a:r>
            <a:r>
              <a:rPr lang="ru-RU" sz="1400" dirty="0">
                <a:solidFill>
                  <a:srgbClr val="002060"/>
                </a:solidFill>
                <a:latin typeface="Times New Roman" panose="02020603050405020304" pitchFamily="18" charset="0"/>
                <a:cs typeface="Times New Roman" panose="02020603050405020304" pitchFamily="18" charset="0"/>
              </a:rPr>
              <a:t> 3 «А»</a:t>
            </a:r>
          </a:p>
          <a:p>
            <a:r>
              <a:rPr lang="ru-RU" sz="1400" dirty="0" err="1">
                <a:solidFill>
                  <a:srgbClr val="002060"/>
                </a:solidFill>
                <a:latin typeface="Times New Roman" panose="02020603050405020304" pitchFamily="18" charset="0"/>
                <a:cs typeface="Times New Roman" panose="02020603050405020304" pitchFamily="18" charset="0"/>
              </a:rPr>
              <a:t>Тақырыбы</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Озық,ойлы</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оқушылар</a:t>
            </a:r>
            <a:r>
              <a:rPr lang="ru-RU" sz="1400" dirty="0">
                <a:solidFill>
                  <a:srgbClr val="002060"/>
                </a:solidFill>
                <a:latin typeface="Times New Roman" panose="02020603050405020304" pitchFamily="18" charset="0"/>
                <a:cs typeface="Times New Roman" panose="02020603050405020304" pitchFamily="18" charset="0"/>
              </a:rPr>
              <a:t>»</a:t>
            </a:r>
          </a:p>
          <a:p>
            <a:r>
              <a:rPr lang="ru-RU" sz="1400" dirty="0" err="1">
                <a:solidFill>
                  <a:srgbClr val="002060"/>
                </a:solidFill>
                <a:latin typeface="Times New Roman" panose="02020603050405020304" pitchFamily="18" charset="0"/>
                <a:cs typeface="Times New Roman" panose="02020603050405020304" pitchFamily="18" charset="0"/>
              </a:rPr>
              <a:t>Өткізген:Рахметова</a:t>
            </a:r>
            <a:r>
              <a:rPr lang="ru-RU" sz="1400" dirty="0">
                <a:solidFill>
                  <a:srgbClr val="002060"/>
                </a:solidFill>
                <a:latin typeface="Times New Roman" panose="02020603050405020304" pitchFamily="18" charset="0"/>
                <a:cs typeface="Times New Roman" panose="02020603050405020304" pitchFamily="18" charset="0"/>
              </a:rPr>
              <a:t> Л.А</a:t>
            </a:r>
          </a:p>
        </p:txBody>
      </p:sp>
      <p:pic>
        <p:nvPicPr>
          <p:cNvPr id="6" name="Рисунок 5">
            <a:extLst>
              <a:ext uri="{FF2B5EF4-FFF2-40B4-BE49-F238E27FC236}">
                <a16:creationId xmlns:a16="http://schemas.microsoft.com/office/drawing/2014/main" id="{31B6E935-8607-BEBC-B816-6BC034F195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8657" y="274639"/>
            <a:ext cx="3811774" cy="2218257"/>
          </a:xfrm>
          <a:prstGeom prst="rect">
            <a:avLst/>
          </a:prstGeom>
        </p:spPr>
      </p:pic>
      <p:pic>
        <p:nvPicPr>
          <p:cNvPr id="7" name="Рисунок 6">
            <a:extLst>
              <a:ext uri="{FF2B5EF4-FFF2-40B4-BE49-F238E27FC236}">
                <a16:creationId xmlns:a16="http://schemas.microsoft.com/office/drawing/2014/main" id="{D585AE56-8FCE-E8B4-785A-DCDC7C0E5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257599"/>
            <a:ext cx="3754760" cy="2361309"/>
          </a:xfrm>
          <a:prstGeom prst="rect">
            <a:avLst/>
          </a:prstGeom>
        </p:spPr>
      </p:pic>
      <p:pic>
        <p:nvPicPr>
          <p:cNvPr id="8" name="Рисунок 7">
            <a:extLst>
              <a:ext uri="{FF2B5EF4-FFF2-40B4-BE49-F238E27FC236}">
                <a16:creationId xmlns:a16="http://schemas.microsoft.com/office/drawing/2014/main" id="{EB5CF3A5-C2B1-64C9-6011-E7B7BEA01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662" y="3573015"/>
            <a:ext cx="3744416" cy="1944217"/>
          </a:xfrm>
          <a:prstGeom prst="rect">
            <a:avLst/>
          </a:prstGeom>
        </p:spPr>
      </p:pic>
      <p:sp>
        <p:nvSpPr>
          <p:cNvPr id="2" name="Прямоугольник 1"/>
          <p:cNvSpPr/>
          <p:nvPr/>
        </p:nvSpPr>
        <p:spPr>
          <a:xfrm>
            <a:off x="683568" y="5517232"/>
            <a:ext cx="3240360" cy="954107"/>
          </a:xfrm>
          <a:prstGeom prst="rect">
            <a:avLst/>
          </a:prstGeom>
        </p:spPr>
        <p:txBody>
          <a:bodyPr wrap="square">
            <a:spAutoFit/>
          </a:bodyPr>
          <a:lstStyle/>
          <a:p>
            <a:r>
              <a:rPr lang="ru-RU" sz="1400" dirty="0" err="1">
                <a:solidFill>
                  <a:srgbClr val="002060"/>
                </a:solidFill>
                <a:latin typeface="Times New Roman" panose="02020603050405020304" pitchFamily="18" charset="0"/>
                <a:cs typeface="Times New Roman" panose="02020603050405020304" pitchFamily="18" charset="0"/>
              </a:rPr>
              <a:t>Ашық</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сабақ</a:t>
            </a:r>
            <a:endParaRPr lang="ru-RU" sz="1400" dirty="0">
              <a:solidFill>
                <a:srgbClr val="002060"/>
              </a:solidFill>
              <a:latin typeface="Times New Roman" panose="02020603050405020304" pitchFamily="18" charset="0"/>
              <a:cs typeface="Times New Roman" panose="02020603050405020304" pitchFamily="18" charset="0"/>
            </a:endParaRPr>
          </a:p>
          <a:p>
            <a:r>
              <a:rPr lang="ru-RU" sz="1400" dirty="0" err="1">
                <a:solidFill>
                  <a:srgbClr val="002060"/>
                </a:solidFill>
                <a:latin typeface="Times New Roman" panose="02020603050405020304" pitchFamily="18" charset="0"/>
                <a:cs typeface="Times New Roman" panose="02020603050405020304" pitchFamily="18" charset="0"/>
              </a:rPr>
              <a:t>Сынып</a:t>
            </a:r>
            <a:r>
              <a:rPr lang="ru-RU" sz="1400" dirty="0">
                <a:solidFill>
                  <a:srgbClr val="002060"/>
                </a:solidFill>
                <a:latin typeface="Times New Roman" panose="02020603050405020304" pitchFamily="18" charset="0"/>
                <a:cs typeface="Times New Roman" panose="02020603050405020304" pitchFamily="18" charset="0"/>
              </a:rPr>
              <a:t>: 4 «А»</a:t>
            </a:r>
          </a:p>
          <a:p>
            <a:r>
              <a:rPr lang="ru-RU" sz="1400" dirty="0" err="1">
                <a:solidFill>
                  <a:srgbClr val="002060"/>
                </a:solidFill>
                <a:latin typeface="Times New Roman" panose="02020603050405020304" pitchFamily="18" charset="0"/>
                <a:cs typeface="Times New Roman" panose="02020603050405020304" pitchFamily="18" charset="0"/>
              </a:rPr>
              <a:t>Тақырыбы</a:t>
            </a:r>
            <a:r>
              <a:rPr lang="ru-RU" sz="1400" dirty="0">
                <a:solidFill>
                  <a:srgbClr val="002060"/>
                </a:solidFill>
                <a:latin typeface="Times New Roman" panose="02020603050405020304" pitchFamily="18" charset="0"/>
                <a:cs typeface="Times New Roman" panose="02020603050405020304" pitchFamily="18" charset="0"/>
              </a:rPr>
              <a:t>: «Сын </a:t>
            </a:r>
            <a:r>
              <a:rPr lang="ru-RU" sz="1400" dirty="0" err="1">
                <a:solidFill>
                  <a:srgbClr val="002060"/>
                </a:solidFill>
                <a:latin typeface="Times New Roman" panose="02020603050405020304" pitchFamily="18" charset="0"/>
                <a:cs typeface="Times New Roman" panose="02020603050405020304" pitchFamily="18" charset="0"/>
              </a:rPr>
              <a:t>есім</a:t>
            </a:r>
            <a:r>
              <a:rPr lang="ru-RU" sz="1400" dirty="0">
                <a:solidFill>
                  <a:srgbClr val="002060"/>
                </a:solidFill>
                <a:latin typeface="Times New Roman" panose="02020603050405020304" pitchFamily="18" charset="0"/>
                <a:cs typeface="Times New Roman" panose="02020603050405020304" pitchFamily="18" charset="0"/>
              </a:rPr>
              <a:t>»</a:t>
            </a:r>
          </a:p>
          <a:p>
            <a:r>
              <a:rPr lang="ru-RU" sz="1400" dirty="0" err="1">
                <a:solidFill>
                  <a:srgbClr val="002060"/>
                </a:solidFill>
                <a:latin typeface="Times New Roman" panose="02020603050405020304" pitchFamily="18" charset="0"/>
                <a:cs typeface="Times New Roman" panose="02020603050405020304" pitchFamily="18" charset="0"/>
              </a:rPr>
              <a:t>Өткізген</a:t>
            </a:r>
            <a:r>
              <a:rPr lang="ru-RU" sz="1400" dirty="0">
                <a:solidFill>
                  <a:srgbClr val="002060"/>
                </a:solidFill>
                <a:latin typeface="Times New Roman" panose="02020603050405020304" pitchFamily="18" charset="0"/>
                <a:cs typeface="Times New Roman" panose="02020603050405020304" pitchFamily="18" charset="0"/>
              </a:rPr>
              <a:t>: Каримова С.А</a:t>
            </a:r>
            <a:r>
              <a:rPr lang="ru-RU" sz="1400" dirty="0">
                <a:latin typeface="Times New Roman" panose="02020603050405020304" pitchFamily="18" charset="0"/>
                <a:cs typeface="Times New Roman" panose="02020603050405020304" pitchFamily="18" charset="0"/>
              </a:rPr>
              <a:t>.</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436" y="3510008"/>
            <a:ext cx="3408869" cy="2070229"/>
          </a:xfrm>
          <a:prstGeom prst="rect">
            <a:avLst/>
          </a:prstGeom>
        </p:spPr>
      </p:pic>
      <p:sp>
        <p:nvSpPr>
          <p:cNvPr id="3" name="Прямоугольник 2"/>
          <p:cNvSpPr/>
          <p:nvPr/>
        </p:nvSpPr>
        <p:spPr>
          <a:xfrm>
            <a:off x="5042435" y="5643242"/>
            <a:ext cx="3617995" cy="954107"/>
          </a:xfrm>
          <a:prstGeom prst="rect">
            <a:avLst/>
          </a:prstGeom>
        </p:spPr>
        <p:txBody>
          <a:bodyPr wrap="square">
            <a:spAutoFit/>
          </a:bodyPr>
          <a:lstStyle/>
          <a:p>
            <a:r>
              <a:rPr lang="ru-RU" sz="1400" dirty="0" err="1">
                <a:solidFill>
                  <a:srgbClr val="002060"/>
                </a:solidFill>
                <a:latin typeface="Times New Roman" panose="02020603050405020304" pitchFamily="18" charset="0"/>
                <a:cs typeface="Times New Roman" panose="02020603050405020304" pitchFamily="18" charset="0"/>
              </a:rPr>
              <a:t>Ашық</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сабақ</a:t>
            </a:r>
            <a:endParaRPr lang="ru-RU" sz="1400" dirty="0">
              <a:solidFill>
                <a:srgbClr val="002060"/>
              </a:solidFill>
              <a:latin typeface="Times New Roman" panose="02020603050405020304" pitchFamily="18" charset="0"/>
              <a:cs typeface="Times New Roman" panose="02020603050405020304" pitchFamily="18" charset="0"/>
            </a:endParaRPr>
          </a:p>
          <a:p>
            <a:r>
              <a:rPr lang="ru-RU" sz="1400" dirty="0" err="1">
                <a:solidFill>
                  <a:srgbClr val="002060"/>
                </a:solidFill>
                <a:latin typeface="Times New Roman" panose="02020603050405020304" pitchFamily="18" charset="0"/>
                <a:cs typeface="Times New Roman" panose="02020603050405020304" pitchFamily="18" charset="0"/>
              </a:rPr>
              <a:t>Сынып</a:t>
            </a:r>
            <a:r>
              <a:rPr lang="ru-RU" sz="1400" dirty="0">
                <a:solidFill>
                  <a:srgbClr val="002060"/>
                </a:solidFill>
                <a:latin typeface="Times New Roman" panose="02020603050405020304" pitchFamily="18" charset="0"/>
                <a:cs typeface="Times New Roman" panose="02020603050405020304" pitchFamily="18" charset="0"/>
              </a:rPr>
              <a:t>: 1«Б»</a:t>
            </a:r>
          </a:p>
          <a:p>
            <a:r>
              <a:rPr lang="ru-RU" sz="1400" dirty="0" err="1">
                <a:solidFill>
                  <a:srgbClr val="002060"/>
                </a:solidFill>
                <a:latin typeface="Times New Roman" panose="02020603050405020304" pitchFamily="18" charset="0"/>
                <a:cs typeface="Times New Roman" panose="02020603050405020304" pitchFamily="18" charset="0"/>
              </a:rPr>
              <a:t>Тақырыбы</a:t>
            </a:r>
            <a:r>
              <a:rPr lang="ru-RU" sz="1400" dirty="0">
                <a:solidFill>
                  <a:srgbClr val="002060"/>
                </a:solidFill>
                <a:latin typeface="Times New Roman" panose="02020603050405020304" pitchFamily="18" charset="0"/>
                <a:cs typeface="Times New Roman" panose="02020603050405020304" pitchFamily="18" charset="0"/>
              </a:rPr>
              <a:t>: «Алфавит»</a:t>
            </a:r>
          </a:p>
          <a:p>
            <a:r>
              <a:rPr lang="ru-RU" sz="1400" dirty="0" err="1">
                <a:solidFill>
                  <a:srgbClr val="002060"/>
                </a:solidFill>
                <a:latin typeface="Times New Roman" panose="02020603050405020304" pitchFamily="18" charset="0"/>
                <a:cs typeface="Times New Roman" panose="02020603050405020304" pitchFamily="18" charset="0"/>
              </a:rPr>
              <a:t>Өткізген:Смагулова</a:t>
            </a:r>
            <a:r>
              <a:rPr lang="ru-RU" sz="1400" dirty="0">
                <a:solidFill>
                  <a:srgbClr val="002060"/>
                </a:solidFill>
                <a:latin typeface="Times New Roman" panose="02020603050405020304" pitchFamily="18" charset="0"/>
                <a:cs typeface="Times New Roman" panose="02020603050405020304" pitchFamily="18" charset="0"/>
              </a:rPr>
              <a:t> З.А.</a:t>
            </a:r>
            <a:endParaRPr lang="ru-RU" sz="1400" dirty="0"/>
          </a:p>
        </p:txBody>
      </p:sp>
    </p:spTree>
    <p:extLst>
      <p:ext uri="{BB962C8B-B14F-4D97-AF65-F5344CB8AC3E}">
        <p14:creationId xmlns:p14="http://schemas.microsoft.com/office/powerpoint/2010/main" val="1381708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7038</TotalTime>
  <Words>967</Words>
  <Application>Microsoft Office PowerPoint</Application>
  <PresentationFormat>Экран (4:3)</PresentationFormat>
  <Paragraphs>306</Paragraphs>
  <Slides>20</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20</vt:i4>
      </vt:variant>
    </vt:vector>
  </HeadingPairs>
  <TitlesOfParts>
    <vt:vector size="24" baseType="lpstr">
      <vt:lpstr>Arial</vt:lpstr>
      <vt:lpstr>Calibri</vt:lpstr>
      <vt:lpstr>Times New Roman</vt:lpstr>
      <vt:lpstr>Тема Office</vt:lpstr>
      <vt:lpstr>Презентация PowerPoint</vt:lpstr>
      <vt:lpstr>Презентация PowerPoint</vt:lpstr>
      <vt:lpstr>Бастауыш сыныптарының 2 жылдық білім сапасының мониторингісі </vt:lpstr>
      <vt:lpstr>  Үлгерім бойынша 1-4 сыныптарында білім сапасының мониторингісі </vt:lpstr>
      <vt:lpstr>Презентация PowerPoint</vt:lpstr>
      <vt:lpstr>   Бастауыш сынып    бойынша өткізілген   іс- шаралар      </vt:lpstr>
      <vt:lpstr>Презентация PowerPoint</vt:lpstr>
      <vt:lpstr>Презентация PowerPoint</vt:lpstr>
      <vt:lpstr>Презентация PowerPoint</vt:lpstr>
      <vt:lpstr>«МАТЕМАТИКА АЙНАЛАМЫЗДА»  математикалық сауаттылық апталығы  </vt:lpstr>
      <vt:lpstr>«Ғылым және технология» жаратылыстану-ғылыми сауаттылық апталығы</vt:lpstr>
      <vt:lpstr>«XXI ғасыр – сауатты ұрпақ ғасыры!» оқу  сауаттылығы апталығы</vt:lpstr>
      <vt:lpstr>  Дене шынықтыру апталығы «Денің сау болса, бәрін аласың»  </vt:lpstr>
      <vt:lpstr>Тәуелсіздік күні</vt:lpstr>
      <vt:lpstr>Көрісу күні. Мақсаты: Оқушыларға халқымыздың қасиетті күні 14-Наурыз амал күнінің маңызы туралы білім беру. Ұлттық дәстүр туралы білімдерін одан әрі дамыту. Адамгершілікке,имандылыққа, ибалылыққа,мейірімді болуға тәрбиелеу. Таң сібірлеп атысымен, көрісу мерекесін асыға күтіп отырған әрбір отбасы алдын ала дайындалып қойған дастарханын жаяды. Міндетті түрде  бауырсақ пісіріп, дастарханға тәтті-пәттісімен қосып үйіп қояды. Отбасының кішілері үлкендеріне қос қолын беріп, көрісіп шығады. Бір–біріне «Бір жасыңмен!» дейді </vt:lpstr>
      <vt:lpstr>«Наурыз-нұрлы жыл басы» Мақсаты : Әз Наурыз еңсесі биік елдіктің, іргесі сөгілмеген бірліктің,ынтымақ пен ырыстың мерекесі екендігін және қазақ халқының салт дәстурлері,ауыз әдебиетінің мұраларымен таныстырып,олардың тарихи маңызын түсіндіру. Халқымыздың салт –дәстурін дәріптеу арқылы оқушыларды еліне,жеріне деген сүйіспеншілікке,адамгершілікке тәрбиелеу.  </vt:lpstr>
      <vt:lpstr>Презентация PowerPoint</vt:lpstr>
      <vt:lpstr>     7 мамыр - Отан қорғаушылар күні. Ұранды ердің - ұрпағы қайсар Мақсаты: Оқушыларға Ұлы Отанды сүюге, ерлік көрсеткен батырлардың бойындағы ержүректілік, отан сүйгіштік, ұлтжандылық қасиеттерін дәріптеу. Отанын, елін қорғай білуге тәрбиелеу. </vt:lpstr>
      <vt:lpstr>Әліппемен қоштасу</vt:lpstr>
      <vt:lpstr>25 мамыр - Сыңғырла, соңғы қоңырау!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Acer</dc:creator>
  <cp:lastModifiedBy>rrr Aaa</cp:lastModifiedBy>
  <cp:revision>263</cp:revision>
  <dcterms:created xsi:type="dcterms:W3CDTF">2022-06-06T16:27:33Z</dcterms:created>
  <dcterms:modified xsi:type="dcterms:W3CDTF">2025-06-11T06:19:46Z</dcterms:modified>
</cp:coreProperties>
</file>