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0" r:id="rId2"/>
    <p:sldId id="337" r:id="rId3"/>
    <p:sldId id="340" r:id="rId4"/>
    <p:sldId id="339" r:id="rId5"/>
    <p:sldId id="373" r:id="rId6"/>
    <p:sldId id="374" r:id="rId7"/>
    <p:sldId id="375" r:id="rId8"/>
    <p:sldId id="378" r:id="rId9"/>
    <p:sldId id="380" r:id="rId10"/>
    <p:sldId id="256" r:id="rId11"/>
    <p:sldId id="296" r:id="rId12"/>
    <p:sldId id="287" r:id="rId13"/>
    <p:sldId id="285" r:id="rId14"/>
    <p:sldId id="429" r:id="rId15"/>
    <p:sldId id="297" r:id="rId16"/>
    <p:sldId id="472" r:id="rId17"/>
    <p:sldId id="470" r:id="rId18"/>
    <p:sldId id="477" r:id="rId19"/>
    <p:sldId id="478" r:id="rId20"/>
    <p:sldId id="475" r:id="rId21"/>
    <p:sldId id="481" r:id="rId22"/>
    <p:sldId id="480" r:id="rId23"/>
    <p:sldId id="525" r:id="rId24"/>
    <p:sldId id="528" r:id="rId25"/>
    <p:sldId id="527" r:id="rId26"/>
    <p:sldId id="529" r:id="rId27"/>
    <p:sldId id="423" r:id="rId28"/>
    <p:sldId id="306" r:id="rId29"/>
    <p:sldId id="427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424CF0-E417-4DC2-92B6-417C5A29423A}">
          <p14:sldIdLst>
            <p14:sldId id="290"/>
            <p14:sldId id="337"/>
            <p14:sldId id="340"/>
            <p14:sldId id="339"/>
            <p14:sldId id="373"/>
            <p14:sldId id="374"/>
            <p14:sldId id="375"/>
            <p14:sldId id="378"/>
            <p14:sldId id="380"/>
            <p14:sldId id="256"/>
            <p14:sldId id="296"/>
            <p14:sldId id="287"/>
            <p14:sldId id="285"/>
            <p14:sldId id="429"/>
            <p14:sldId id="297"/>
            <p14:sldId id="472"/>
            <p14:sldId id="470"/>
            <p14:sldId id="477"/>
            <p14:sldId id="478"/>
            <p14:sldId id="475"/>
            <p14:sldId id="481"/>
            <p14:sldId id="480"/>
          </p14:sldIdLst>
        </p14:section>
        <p14:section name="Раздел без заголовка" id="{E41270BB-7FC3-4886-895C-E0275F6C0851}">
          <p14:sldIdLst>
            <p14:sldId id="525"/>
            <p14:sldId id="528"/>
            <p14:sldId id="527"/>
            <p14:sldId id="529"/>
            <p14:sldId id="423"/>
            <p14:sldId id="306"/>
            <p14:sldId id="427"/>
            <p14:sldId id="29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3" autoAdjust="0"/>
    <p:restoredTop sz="94660"/>
  </p:normalViewPr>
  <p:slideViewPr>
    <p:cSldViewPr showGuides="1">
      <p:cViewPr>
        <p:scale>
          <a:sx n="70" d="100"/>
          <a:sy n="70" d="100"/>
        </p:scale>
        <p:origin x="-131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FC8B-7E7A-40F1-B7EB-40DBB11F22D4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74519-B231-4F2F-8158-E0D64840F8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073400" y="2633980"/>
            <a:ext cx="6019165" cy="14700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4000" b="1" dirty="0">
                <a:latin typeface="Times New Roman" panose="02020603050405020304" charset="0"/>
                <a:cs typeface="Times New Roman" panose="02020603050405020304" charset="0"/>
              </a:rPr>
              <a:t>Использование графических органайзеров для развития функциональной грамотности школьников на уроках русского языка и литературы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36010" y="5733415"/>
            <a:ext cx="5357495" cy="997585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Кожухова Е. В. </a:t>
            </a:r>
            <a:endParaRPr lang="ru-RU" sz="2000" b="1" i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Широченко О.А. </a:t>
            </a:r>
            <a:endParaRPr lang="ru-RU" sz="2000" b="1" i="1" dirty="0">
              <a:solidFill>
                <a:schemeClr val="tx1"/>
              </a:solidFill>
            </a:endParaRPr>
          </a:p>
          <a:p>
            <a:pPr algn="r"/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6" name="Picture 1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7360"/>
            <a:ext cx="3299460" cy="3394710"/>
          </a:xfrm>
          <a:prstGeom prst="rect">
            <a:avLst/>
          </a:prstGeom>
          <a:noFill/>
        </p:spPr>
      </p:pic>
      <p:sp>
        <p:nvSpPr>
          <p:cNvPr id="2" name="Подзаголовок 4"/>
          <p:cNvSpPr>
            <a:spLocks noGrp="1"/>
          </p:cNvSpPr>
          <p:nvPr/>
        </p:nvSpPr>
        <p:spPr>
          <a:xfrm>
            <a:off x="395844" y="260196"/>
            <a:ext cx="806489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КГУ «ОШ №11» ОО г. Шахтинска УО КО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1187450" y="404495"/>
            <a:ext cx="7604125" cy="216027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b="1" dirty="0"/>
          </a:p>
          <a:p>
            <a:pPr lvl="0" algn="r">
              <a:lnSpc>
                <a:spcPct val="100000"/>
              </a:lnSpc>
              <a:buNone/>
            </a:pPr>
            <a:r>
              <a:rPr lang="ru-RU" sz="1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Доказано, что большую часть информации об окружающем мире </a:t>
            </a:r>
          </a:p>
          <a:p>
            <a:pPr lvl="0" algn="r">
              <a:lnSpc>
                <a:spcPct val="100000"/>
              </a:lnSpc>
              <a:buNone/>
            </a:pPr>
            <a:r>
              <a:rPr lang="ru-RU" sz="1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(до 90%)</a:t>
            </a:r>
            <a:r>
              <a:rPr lang="ru-RU" sz="1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человек получает через зрительный канал,</a:t>
            </a:r>
          </a:p>
          <a:p>
            <a:pPr lvl="0" algn="r">
              <a:lnSpc>
                <a:spcPct val="100000"/>
              </a:lnSpc>
              <a:buNone/>
            </a:pPr>
            <a:r>
              <a:rPr lang="ru-RU" sz="1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sz="128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и только</a:t>
            </a:r>
            <a:r>
              <a:rPr lang="ru-RU" sz="1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9% </a:t>
            </a:r>
            <a:r>
              <a:rPr lang="ru-RU" sz="1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через слуховой.</a:t>
            </a:r>
            <a:r>
              <a:rPr lang="ru-RU" sz="12800" dirty="0">
                <a:sym typeface="+mn-ea"/>
              </a:rPr>
              <a:t> </a:t>
            </a:r>
            <a:endParaRPr lang="ru-RU" sz="12800" dirty="0"/>
          </a:p>
          <a:p>
            <a:pPr algn="ctr">
              <a:buNone/>
            </a:pPr>
            <a:endParaRPr lang="ru-RU" sz="12800" b="1" dirty="0"/>
          </a:p>
          <a:p>
            <a:pPr algn="ctr">
              <a:buNone/>
            </a:pPr>
            <a:endParaRPr lang="ru-RU" sz="12800" b="1" dirty="0"/>
          </a:p>
          <a:p>
            <a:pPr algn="ctr">
              <a:buNone/>
            </a:pPr>
            <a:endParaRPr lang="ru-RU" sz="12800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sz="12800" b="1" dirty="0"/>
          </a:p>
          <a:p>
            <a:pPr algn="ctr">
              <a:buNone/>
            </a:pPr>
            <a:endParaRPr lang="ru-RU" sz="12800" b="1" dirty="0">
              <a:latin typeface="+mj-lt"/>
            </a:endParaRPr>
          </a:p>
          <a:p>
            <a:pPr algn="ctr">
              <a:buNone/>
            </a:pPr>
            <a:endParaRPr lang="ru-RU" sz="12800" b="1" dirty="0">
              <a:latin typeface="+mj-lt"/>
            </a:endParaRPr>
          </a:p>
          <a:p>
            <a:pPr algn="l">
              <a:buNone/>
            </a:pPr>
            <a:endParaRPr lang="ru-RU" sz="1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None/>
            </a:pPr>
            <a:endParaRPr lang="ru-RU" sz="1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buNone/>
            </a:pPr>
            <a:endParaRPr lang="ru-RU" sz="11200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/>
          </a:p>
          <a:p>
            <a:pPr algn="ctr"/>
            <a:r>
              <a:rPr lang="ru-RU" b="1" dirty="0"/>
              <a:t>Эффективное задание должно быть ясным, сложным, интересным и опираться на цели обучения.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" y="3068955"/>
            <a:ext cx="4281170" cy="3417570"/>
          </a:xfrm>
          <a:prstGeom prst="rect">
            <a:avLst/>
          </a:prstGeom>
          <a:ln w="12700">
            <a:solidFill>
              <a:srgbClr val="FF0000"/>
            </a:solidFill>
          </a:ln>
          <a:effectLst/>
        </p:spPr>
      </p:pic>
      <p:sp>
        <p:nvSpPr>
          <p:cNvPr id="3" name="Rectangle 24"/>
          <p:cNvSpPr>
            <a:spLocks noChangeArrowheads="1"/>
          </p:cNvSpPr>
          <p:nvPr/>
        </p:nvSpPr>
        <p:spPr bwMode="gray">
          <a:xfrm rot="3419336">
            <a:off x="5749925" y="4756150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gray">
          <a:xfrm rot="3419336">
            <a:off x="6841195" y="574358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6768805" y="379984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253036" cy="980728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Показатели  успешной учебной деятельности: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800" b="1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умение мыслить,  </a:t>
            </a:r>
            <a:b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- работать с информацией;</a:t>
            </a:r>
            <a:b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- творчески решать задачи, </a:t>
            </a:r>
            <a:b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- самостоятельно ориентироваться и решать проблемы;</a:t>
            </a:r>
            <a:b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 - осуществлять рефлексию и т.д.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</a:br>
            <a:endParaRPr lang="ru-RU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505" y="3357245"/>
            <a:ext cx="3539490" cy="3380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549275"/>
            <a:ext cx="8489950" cy="1451610"/>
          </a:xfrm>
        </p:spPr>
        <p:txBody>
          <a:bodyPr>
            <a:noAutofit/>
          </a:bodyPr>
          <a:lstStyle/>
          <a:p>
            <a:pPr algn="r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Графические органайзеры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400" dirty="0"/>
              <a:t>–</a:t>
            </a: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 это все, что каким-то образом помогает организовать информацию, чтобы улучшить ее запоминание, усвоение, анализ или применение.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45" y="2282542"/>
            <a:ext cx="2940503" cy="4571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019" t="20075" r="11019" b="1175"/>
          <a:stretch>
            <a:fillRect/>
          </a:stretch>
        </p:blipFill>
        <p:spPr>
          <a:xfrm>
            <a:off x="3419872" y="2400169"/>
            <a:ext cx="2088232" cy="1581994"/>
          </a:xfrm>
          <a:prstGeom prst="rect">
            <a:avLst/>
          </a:prstGeom>
          <a:effectLst>
            <a:glow rad="63500">
              <a:schemeClr val="accent6">
                <a:lumMod val="50000"/>
              </a:schemeClr>
            </a:glow>
          </a:effectLst>
        </p:spPr>
      </p:pic>
      <p:pic>
        <p:nvPicPr>
          <p:cNvPr id="1026" name="Picture 2" descr="Английский с репетитором. Использование графических оганайзеров |  Английский с репетитором метро Отрадно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20" y="4941168"/>
            <a:ext cx="2933907" cy="1728192"/>
          </a:xfrm>
          <a:prstGeom prst="rect">
            <a:avLst/>
          </a:prstGeom>
          <a:noFill/>
          <a:effectLst>
            <a:glow rad="63500">
              <a:schemeClr val="accent6">
                <a:lumMod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202" t="26877" r="39528" b="35909"/>
          <a:stretch>
            <a:fillRect/>
          </a:stretch>
        </p:blipFill>
        <p:spPr>
          <a:xfrm>
            <a:off x="5756687" y="3334091"/>
            <a:ext cx="2520280" cy="1296144"/>
          </a:xfrm>
          <a:prstGeom prst="rect">
            <a:avLst/>
          </a:prstGeom>
          <a:effectLst>
            <a:glow rad="63500">
              <a:schemeClr val="accent6">
                <a:lumMod val="5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5976664" cy="2088232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Основная цель использования графических средств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- наглядное представление учебной информации, помогающей лучше понимать и управлять интеллектуальными процессами обучаемых.</a:t>
            </a:r>
            <a:r>
              <a:rPr lang="ru-RU" sz="2800" dirty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/>
              <a:t>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61" y="2204864"/>
            <a:ext cx="4966893" cy="4526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95" y="692785"/>
            <a:ext cx="8229600" cy="49149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Задачи применения: </a:t>
            </a:r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23850" y="1124585"/>
            <a:ext cx="8229600" cy="4525963"/>
          </a:xfrm>
        </p:spPr>
        <p:txBody>
          <a:bodyPr>
            <a:normAutofit fontScale="90000" lnSpcReduction="10000"/>
          </a:bodyPr>
          <a:lstStyle/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1. Актуализация знаний обучающихся, построение взаимосвязей с новой информацией; 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2. Поддержка процессов приобретения знаний и образования смыслов обучающимися;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3. Развитие навыков критического мышления и активизация когнитивных процессов высокого порядка; 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4. </a:t>
            </a:r>
            <a:r>
              <a:rPr lang="ru-RU" altLang="en-US" dirty="0" smtClean="0">
                <a:latin typeface="Times New Roman" panose="02020603050405020304" charset="0"/>
                <a:cs typeface="Times New Roman" panose="02020603050405020304" charset="0"/>
              </a:rPr>
              <a:t>Обобщение 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результатов образовательной деятельности, оценивание достижений обучающихся. </a:t>
            </a:r>
          </a:p>
        </p:txBody>
      </p:sp>
      <p:pic>
        <p:nvPicPr>
          <p:cNvPr id="14338" name="Picture 2" descr="http://www.dgmc.dn.ua/uploads/posts/2013-02/1360249371_komanda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0" y="4725035"/>
            <a:ext cx="2072005" cy="207200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Группы графических органайзеров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ru-RU" sz="2800" dirty="0" smtClean="0">
                <a:latin typeface="Times New Roman" panose="02020603050405020304" charset="0"/>
                <a:cs typeface="Times New Roman" panose="02020603050405020304" charset="0"/>
              </a:rPr>
              <a:t>. Последовательные </a:t>
            </a: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органайзеры;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2. Органайзеры сравнения и сопоставления;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3. Иерархические органайзеры;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4. Концептуальные органайзеры;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charset="0"/>
                <a:cs typeface="Times New Roman" panose="02020603050405020304" charset="0"/>
              </a:rPr>
              <a:t>5. Графические органайзеры данных.</a:t>
            </a:r>
          </a:p>
          <a:p>
            <a:endParaRPr 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39606" t="2454"/>
          <a:stretch>
            <a:fillRect/>
          </a:stretch>
        </p:blipFill>
        <p:spPr>
          <a:xfrm>
            <a:off x="3780155" y="4004945"/>
            <a:ext cx="4128135" cy="244475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2149475" y="5187950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gray">
          <a:xfrm rot="3419336">
            <a:off x="925830" y="4396105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6883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Наиболее эффективные и часто используемые ГО на уроках русского языка и литературы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1. Кластер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2. «Диаграмма Венна»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3. «Цветок лотоса»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4. «</a:t>
            </a:r>
            <a:r>
              <a:rPr lang="ru-RU" altLang="en-US" dirty="0" err="1">
                <a:latin typeface="Times New Roman" panose="02020603050405020304" charset="0"/>
                <a:cs typeface="Times New Roman" panose="02020603050405020304" charset="0"/>
              </a:rPr>
              <a:t>Денотатный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граф»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5. «</a:t>
            </a:r>
            <a:r>
              <a:rPr lang="ru-RU" altLang="en-US" dirty="0" err="1">
                <a:latin typeface="Times New Roman" panose="02020603050405020304" charset="0"/>
                <a:cs typeface="Times New Roman" panose="02020603050405020304" charset="0"/>
              </a:rPr>
              <a:t>Фишбоун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</a:p>
          <a:p>
            <a:pPr marL="0" indent="0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6. Концептуальная таблица и </a:t>
            </a:r>
            <a:r>
              <a:rPr lang="ru-RU" altLang="en-US" dirty="0" err="1">
                <a:latin typeface="Times New Roman" panose="02020603050405020304" charset="0"/>
                <a:cs typeface="Times New Roman" panose="02020603050405020304" charset="0"/>
              </a:rPr>
              <a:t>д.р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4" name="Рисунок 5" descr="Описание: C:\Users\Мерей\Desktop\vector-people-with-education-related-icons-2048x148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7900" y="3501390"/>
            <a:ext cx="4038600" cy="29362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" y="3324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Кластер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51460" y="1268730"/>
            <a:ext cx="8302625" cy="2747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(от англ. – cluster- гроздь) - это способ графической организации материала, позволяющий сделать наглядными те мыслительные процессы, которые происходят при погружении в тот или иной текст.</a:t>
            </a: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04456" cy="339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Владелец\Downloads\WhatsApp Image 2024-03-27 at 13.00.2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267675" cy="339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«Диаграмма Венна»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95605" y="1196975"/>
            <a:ext cx="7387590" cy="268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– один из способов графических органайзеров, который позволяет провести анализ и синтез, благодаря рассмотрению двух и более предметов, понятий или явлений. </a:t>
            </a: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 descr="https://avatars.dzeninfra.ru/get-zen_doc/987771/pub_5f771b8d952c3b370e1e44a8_5f77238771c44f08299a409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4032448" cy="27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xana\Downloads\WhatsApp Image 2024-03-27 at 7.12.17 PM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13095" r="16284" b="13577"/>
          <a:stretch/>
        </p:blipFill>
        <p:spPr bwMode="auto">
          <a:xfrm rot="16200000">
            <a:off x="5591596" y="2553417"/>
            <a:ext cx="2785345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altLang="en-US" sz="3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</a:t>
            </a:r>
            <a:r>
              <a:rPr lang="ru-RU" alt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Инстаграм</a:t>
            </a:r>
            <a:r>
              <a:rPr lang="ru-RU" altLang="en-US" sz="3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страничка литературного героя»</a:t>
            </a:r>
            <a:endParaRPr lang="ru-RU" alt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51520" y="1196975"/>
            <a:ext cx="8862635" cy="2689225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помощью данного приёма возможно систематизировать такие сведения о герое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биографические данные, жизненную позицию, ценностные установки, мировоззрение; увлечения и интересы;  любимые цитаты героя;  имена друзей, врагов.</a:t>
            </a:r>
          </a:p>
          <a:p>
            <a:pPr marL="0" indent="0">
              <a:buNone/>
            </a:pPr>
            <a:endParaRPr lang="ru-RU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4944"/>
            <a:ext cx="2721521" cy="355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3"/>
            <a:ext cx="3096344" cy="35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215" y="764540"/>
            <a:ext cx="8674735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en-US" sz="311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Образование</a:t>
            </a:r>
            <a:r>
              <a:rPr lang="ru-RU" altLang="en-US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  <a:t>-  это глобальный фундамент, без которого не обходится ни одно развитое государство.</a:t>
            </a:r>
            <a:b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  <a:t> Отвечая на современные запросы общества, </a:t>
            </a:r>
            <a:r>
              <a:rPr lang="ru-RU" altLang="en-US" sz="3110" b="1">
                <a:latin typeface="Times New Roman" panose="02020603050405020304" charset="0"/>
                <a:cs typeface="Times New Roman" panose="02020603050405020304" charset="0"/>
              </a:rPr>
              <a:t>казахстанское образование</a:t>
            </a:r>
            <a:r>
              <a:rPr lang="ru-RU" altLang="en-US" sz="3110">
                <a:latin typeface="Times New Roman" panose="02020603050405020304" charset="0"/>
                <a:cs typeface="Times New Roman" panose="02020603050405020304" charset="0"/>
              </a:rPr>
              <a:t> в настоящий момент переживает непростое время.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05" y="2853055"/>
            <a:ext cx="4634230" cy="33782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0" name="Rectangle 24"/>
          <p:cNvSpPr>
            <a:spLocks noChangeArrowheads="1"/>
          </p:cNvSpPr>
          <p:nvPr/>
        </p:nvSpPr>
        <p:spPr bwMode="gray">
          <a:xfrm rot="3419336">
            <a:off x="6481150" y="300736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6552905" y="473583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gray">
          <a:xfrm rot="3419336">
            <a:off x="7345385" y="387160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«Денотатный граф»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95605" y="1196975"/>
            <a:ext cx="8718550" cy="2689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- способ, позволяющий  выделить из теоретического материала существенные признаки ключевого понятия через его функции, главные признаки объекта. Они выражены действием + уточнением действия. </a:t>
            </a: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9" descr="graf_opredeleniju_glagol"/>
          <p:cNvPicPr>
            <a:picLocks noGrp="1" noChangeAspect="1"/>
          </p:cNvPicPr>
          <p:nvPr>
            <p:ph idx="1"/>
          </p:nvPr>
        </p:nvPicPr>
        <p:blipFill>
          <a:blip r:embed="rId2"/>
          <a:srcRect t="7800" r="-305"/>
          <a:stretch>
            <a:fillRect/>
          </a:stretch>
        </p:blipFill>
        <p:spPr>
          <a:xfrm>
            <a:off x="1979712" y="3284984"/>
            <a:ext cx="5511897" cy="2808327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«Фишбоун»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95605" y="1196975"/>
            <a:ext cx="8446135" cy="1864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- изображение, на котором обозначены основные четыре блока, иллюстрированные в виде головы, хвоста, верхних и нижних косточек. Все части соединены основным звеном – хребтом рыбы.</a:t>
            </a:r>
          </a:p>
          <a:p>
            <a:pPr marL="0" indent="0">
              <a:buNone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3573015"/>
            <a:ext cx="3888432" cy="2949793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5200" y="3081384"/>
            <a:ext cx="2949792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Концептуальная таблица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36245" y="1196975"/>
            <a:ext cx="8567420" cy="1713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- матрица, составление которой дает возможность более четкого сравнительного анализа или комплексной оценки процессов и явлений. </a:t>
            </a:r>
          </a:p>
        </p:txBody>
      </p:sp>
      <p:pic>
        <p:nvPicPr>
          <p:cNvPr id="101" name="Замещающее содержимое 10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672" t="11109" r="1675"/>
          <a:stretch>
            <a:fillRect/>
          </a:stretch>
        </p:blipFill>
        <p:spPr>
          <a:xfrm>
            <a:off x="323528" y="2708920"/>
            <a:ext cx="4248472" cy="331236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pic>
        <p:nvPicPr>
          <p:cNvPr id="2050" name="Picture 2" descr="C:\Users\Oxana\Downloads\WhatsApp Image 2024-03-27 at 7.18.23 P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1" t="38108" r="29103" b="14610"/>
          <a:stretch/>
        </p:blipFill>
        <p:spPr bwMode="auto">
          <a:xfrm>
            <a:off x="4788024" y="2695902"/>
            <a:ext cx="3888432" cy="32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30" y="405130"/>
            <a:ext cx="843534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Графический органайзер 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«Карта истории»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54330" y="1412875"/>
            <a:ext cx="8647430" cy="2422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органайзер отличается тем, что весь ход событий делится на основные этапы, которые размещаются в квадратиках. События в квадратиках можно писать словами, рисовать рисунками, в виде схемы и т.д. 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4" name="Замещающее содержимое 113"/>
          <p:cNvPicPr>
            <a:picLocks noGr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3717290"/>
            <a:ext cx="4220210" cy="26492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290"/>
            <a:ext cx="3752036" cy="2643271"/>
          </a:xfrm>
          <a:prstGeom prst="rect">
            <a:avLst/>
          </a:prstGeom>
          <a:effectLst>
            <a:glow rad="127000">
              <a:schemeClr val="accent6">
                <a:lumMod val="5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15" y="692785"/>
            <a:ext cx="8744585" cy="83439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Графический органайзер «График эмоций»</a:t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79070" y="765175"/>
            <a:ext cx="8916035" cy="397129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Вся история начинается с нулевой точки. События же в последовательности (или параллельными линиями) отмечаются на графике,причем, чем выше накал события, тем выше точка на графике. В итоге, когда линиями будут соединены все точки, получается график, который полностью зависит от эмоций (напряжение, страсть событий).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9" name="Замещающее содержимое 10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005065"/>
            <a:ext cx="3600399" cy="2476678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pic>
        <p:nvPicPr>
          <p:cNvPr id="4098" name="Picture 2" descr="https://static.tildacdn.com/tild3464-6564-4364-a336-313838393038/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320480" cy="247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981075"/>
            <a:ext cx="8744585" cy="83439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Графический органайзер</a:t>
            </a:r>
            <a:b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«Изображение на контуре»</a:t>
            </a:r>
            <a:b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93040" y="1196975"/>
            <a:ext cx="8916035" cy="397129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Схема удобна для проведения аналитической деятельности. Для этого нужно большое изображение контура главного героя. В поле внутри контура пишется вся известная информация о главном герое. А за пределами контура – все вопросы, которые хотелось бы задать этому главному герою.</a:t>
            </a:r>
            <a:br>
              <a:rPr lang="ru-RU" altLang="en-US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71" y="4005065"/>
            <a:ext cx="3840589" cy="2592406"/>
          </a:xfrm>
          <a:prstGeom prst="rect">
            <a:avLst/>
          </a:prstGeom>
          <a:effectLst>
            <a:glow rad="127000">
              <a:schemeClr val="accent6">
                <a:lumMod val="50000"/>
              </a:schemeClr>
            </a:glo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9" r="29876"/>
          <a:stretch/>
        </p:blipFill>
        <p:spPr bwMode="auto">
          <a:xfrm>
            <a:off x="492457" y="4005065"/>
            <a:ext cx="2639383" cy="251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altLang="en-US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Графический органайзер</a:t>
            </a:r>
            <a:r>
              <a:rPr lang="ru-RU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32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«Ментальная карта»</a:t>
            </a:r>
            <a:r>
              <a:rPr lang="ru-RU" alt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Концептуальным органайзером является ментальная карта (интеллект карта) с помощью которой любой текстовый документ можно представить во всех аспектах его изучения: чтения, выделение главного, развёрнутый анализ, краткая схема, составление плана, презентация, конспектирование, изложение  и т.д.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4" name="Picture 2" descr="Ментальная карта &amp;amp;quot;Имя существительное&amp;amp;quot; | Материал по русскому  языку (3 класс): | Образовательная социальная се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4464496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Oxana\Downloads\WhatsApp Image 2024-03-27 at 7.24.46 PM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4815" r="8687" b="4960"/>
          <a:stretch/>
        </p:blipFill>
        <p:spPr bwMode="auto">
          <a:xfrm rot="16200000">
            <a:off x="5379952" y="2731141"/>
            <a:ext cx="3024337" cy="34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img6.jpg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60" y="1125220"/>
            <a:ext cx="8251190" cy="464248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95" y="116523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Вывод: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08" y="981105"/>
            <a:ext cx="8229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Визуализация в процессе обучения помогает ученикам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организовать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анализировать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 полученную информацию, причем полученные визуальные образы позволяют с легкостью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интегрировать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 новые знания,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развивать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 критическое мышление, а также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улучшает</a:t>
            </a:r>
            <a:r>
              <a:rPr lang="ru-RU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языковые навыки.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Информация, представленная в удобном для чтения формате, может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улучшить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мышление,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пробудить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новые идеи 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сосредоточить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внимание на теме или задаче.</a:t>
            </a:r>
          </a:p>
          <a:p>
            <a:pPr marL="0" indent="0" algn="r">
              <a:buNone/>
            </a:pP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r">
              <a:buNone/>
            </a:pP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r">
              <a:buNone/>
            </a:pP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46634" r="17618" b="6384"/>
          <a:stretch>
            <a:fillRect/>
          </a:stretch>
        </p:blipFill>
        <p:spPr>
          <a:xfrm>
            <a:off x="539750" y="4293235"/>
            <a:ext cx="3966210" cy="2247900"/>
          </a:xfrm>
          <a:prstGeom prst="rect">
            <a:avLst/>
          </a:prstGeom>
          <a:ln w="12700" cmpd="sng">
            <a:solidFill>
              <a:srgbClr val="FF0000"/>
            </a:solidFill>
            <a:prstDash val="solid"/>
          </a:ln>
          <a:effectLst/>
        </p:spPr>
      </p:pic>
      <p:sp>
        <p:nvSpPr>
          <p:cNvPr id="4" name="Rectangle 24"/>
          <p:cNvSpPr>
            <a:spLocks noChangeArrowheads="1"/>
          </p:cNvSpPr>
          <p:nvPr/>
        </p:nvSpPr>
        <p:spPr bwMode="gray">
          <a:xfrm rot="3419336">
            <a:off x="5462270" y="4684395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7045960" y="5332095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11505" y="1196974"/>
            <a:ext cx="8229600" cy="331214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равильное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учителем органайзеров на уроке делает уроки разнообразными, непредсказуемыми, что повышает внутреннюю мотивацию школьников к изучению предмета и интерес к познавательной деятельности, самостоятельному поиску, развивает навыки работы в коллективе, навыки публичного выступления с предоставлением доказательств и аргументов, умение логически мыслить, открывает простор для развития 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функциональной грамотности. </a:t>
            </a:r>
            <a:endParaRPr lang="ru-RU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r">
              <a:buNone/>
            </a:pP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683895" y="116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Вывод: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gray">
          <a:xfrm rot="3419336">
            <a:off x="2221803" y="5965003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gray">
          <a:xfrm rot="3419336">
            <a:off x="3157907" y="5390597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gray">
          <a:xfrm rot="3419336">
            <a:off x="1069675" y="5236228"/>
            <a:ext cx="528320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funkcgram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05" y="479658"/>
            <a:ext cx="8229600" cy="446151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2808945" y="516763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" name="Rectangle 24"/>
          <p:cNvSpPr>
            <a:spLocks noChangeArrowheads="1"/>
          </p:cNvSpPr>
          <p:nvPr/>
        </p:nvSpPr>
        <p:spPr bwMode="gray">
          <a:xfrm rot="3419336">
            <a:off x="5905205" y="509588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gray">
          <a:xfrm rot="3419336">
            <a:off x="4392635" y="603504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gray">
          <a:xfrm rot="3419336">
            <a:off x="1080475" y="588772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gray">
          <a:xfrm rot="3419336">
            <a:off x="7705430" y="596011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30" y="1772920"/>
            <a:ext cx="4304665" cy="4526280"/>
          </a:xfrm>
          <a:prstGeom prst="rect">
            <a:avLst/>
          </a:prstGeom>
          <a:ln w="12700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>
          <a:xfrm>
            <a:off x="1259632" y="404664"/>
            <a:ext cx="7219315" cy="3072765"/>
          </a:xfrm>
        </p:spPr>
        <p:txBody>
          <a:bodyPr>
            <a:normAutofit fontScale="85000" lnSpcReduction="20000"/>
          </a:bodyPr>
          <a:lstStyle/>
          <a:p>
            <a:endParaRPr lang="ru-RU" altLang="en-US" dirty="0"/>
          </a:p>
          <a:p>
            <a:pPr marL="0" indent="0" algn="r">
              <a:buNone/>
            </a:pPr>
            <a:r>
              <a:rPr lang="ru-RU" altLang="en-US" sz="311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Общие ориентиры развития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функциональной грамотности определены в </a:t>
            </a:r>
            <a:b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«Государственной программе развития образования и науки Республики Казахстан на 2020 — 2025 годы</a:t>
            </a:r>
            <a:r>
              <a:rPr lang="ru-RU" altLang="en-US" dirty="0" smtClean="0">
                <a:latin typeface="Times New Roman" panose="02020603050405020304" charset="0"/>
                <a:cs typeface="Times New Roman" panose="02020603050405020304" charset="0"/>
              </a:rPr>
              <a:t>»,</a:t>
            </a:r>
          </a:p>
          <a:p>
            <a:pPr marL="0" indent="0" algn="r">
              <a:buNone/>
            </a:pP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одной </a:t>
            </a:r>
            <a:r>
              <a:rPr lang="ru-RU" altLang="en-US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из целей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которой </a:t>
            </a:r>
            <a:r>
              <a:rPr lang="ru-RU" altLang="en-US" dirty="0" smtClean="0">
                <a:latin typeface="Times New Roman" panose="02020603050405020304" charset="0"/>
                <a:cs typeface="Times New Roman" panose="02020603050405020304" charset="0"/>
              </a:rPr>
              <a:t>является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формирование в общеобразовательных школах интеллектуально, физически и духовно развитого гражданина Республики Казахстан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rcRect l="13385" t="13328" r="14563" b="32155"/>
          <a:stretch>
            <a:fillRect/>
          </a:stretch>
        </p:blipFill>
        <p:spPr>
          <a:xfrm>
            <a:off x="4211960" y="3573016"/>
            <a:ext cx="4214500" cy="239215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95" y="0"/>
            <a:ext cx="8589010" cy="1143000"/>
          </a:xfrm>
        </p:spPr>
        <p:txBody>
          <a:bodyPr>
            <a:normAutofit fontScale="90000"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Функционально грамотная личность –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5003800" y="1052830"/>
            <a:ext cx="4038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altLang="en-US" sz="2400" dirty="0">
                <a:latin typeface="Times New Roman" panose="02020603050405020304" charset="0"/>
                <a:ea typeface="+mj-ea"/>
                <a:cs typeface="Times New Roman" panose="02020603050405020304" charset="0"/>
                <a:sym typeface="+mn-ea"/>
              </a:rPr>
              <a:t>это человек, ориентирующийся в мире и действующий в соответствии с общественными ценностями, ожиданиями и интересами. 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r">
              <a:buNone/>
            </a:pP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505" y="3472264"/>
            <a:ext cx="4199890" cy="3053080"/>
          </a:xfrm>
          <a:prstGeom prst="rect">
            <a:avLst/>
          </a:prstGeom>
          <a:ln w="12700" cmpd="sng">
            <a:solidFill>
              <a:srgbClr val="FF0000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274955"/>
            <a:ext cx="8724900" cy="1143000"/>
          </a:xfrm>
        </p:spPr>
        <p:txBody>
          <a:bodyPr>
            <a:normAutofit fontScale="90000"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Формы функциональной грамотности</a:t>
            </a:r>
            <a:r>
              <a:rPr lang="ru-RU" altLang="en-US">
                <a:solidFill>
                  <a:srgbClr val="FF0000"/>
                </a:solidFill>
              </a:rPr>
              <a:t/>
            </a:r>
            <a:br>
              <a:rPr lang="ru-RU" altLang="en-US">
                <a:solidFill>
                  <a:srgbClr val="FF0000"/>
                </a:solidFill>
              </a:rPr>
            </a:br>
            <a:endParaRPr lang="ru-RU" altLang="en-US">
              <a:solidFill>
                <a:srgbClr val="FF0000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09550" y="1196975"/>
            <a:ext cx="8964295" cy="3322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</a:rPr>
              <a:t>1. Общая грамотность;</a:t>
            </a: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</a:rPr>
              <a:t>    2. Коммуникативная </a:t>
            </a:r>
            <a:r>
              <a:rPr lang="ru-RU" altLang="en-US" sz="2400" dirty="0" smtClean="0">
                <a:latin typeface="Times New Roman" panose="02020603050405020304" charset="0"/>
                <a:cs typeface="Times New Roman" panose="02020603050405020304" charset="0"/>
              </a:rPr>
              <a:t>грамотность;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</a:rPr>
              <a:t>        3. Информационная грамотность; </a:t>
            </a: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</a:rPr>
              <a:t>            4. Компьютерная грамотность; </a:t>
            </a: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5. Грамотность при овладении иностранными языками;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6. Бытовая грамотность;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7. Грамотность поведения в чрезвычайных ситуациях;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8. Общественно-политическая грамотность.</a:t>
            </a: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gray">
          <a:xfrm rot="3419336">
            <a:off x="576285" y="595948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1728810" y="509524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gray">
          <a:xfrm rot="3419336">
            <a:off x="2952455" y="581533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gray">
          <a:xfrm rot="3419336">
            <a:off x="8065475" y="502349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 функциональной грамотностью чтения и письма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314190" y="1557020"/>
            <a:ext cx="4829175" cy="511619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подразумевается способность учащегося </a:t>
            </a:r>
          </a:p>
          <a:p>
            <a:pPr marL="0" indent="0" algn="r">
              <a:buNone/>
            </a:pPr>
            <a:r>
              <a:rPr lang="ru-RU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свободно использовать</a:t>
            </a: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навыки </a:t>
            </a:r>
          </a:p>
          <a:p>
            <a:pPr marL="0" indent="0" algn="r">
              <a:buNone/>
            </a:pPr>
            <a:r>
              <a:rPr lang="ru-RU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чтения и письма для целей получения информации из текста, т.е. для его понимания и преобразования, и для целей передачи такой информации в реальном общении.</a:t>
            </a:r>
            <a:endParaRPr lang="ru-RU" altLang="en-US" sz="2400" dirty="0"/>
          </a:p>
        </p:txBody>
      </p:sp>
      <p:pic>
        <p:nvPicPr>
          <p:cNvPr id="5" name="Изображение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3632835"/>
            <a:ext cx="3979545" cy="298196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" y="197485"/>
            <a:ext cx="7691120" cy="75755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Учебный предмет «Русский язык»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51460" y="1196975"/>
            <a:ext cx="7438390" cy="2448560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навык работы с учебником, со словарем;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навык распределения времени;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навык проверки работы товарища;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навык нахождения ошибки;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Calibri" panose="020F0502020204030204" charset="0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  <a:sym typeface="+mn-ea"/>
              </a:rPr>
              <a:t>навык словесной оценки качества работы. </a:t>
            </a:r>
          </a:p>
          <a:p>
            <a:pPr algn="l">
              <a:lnSpc>
                <a:spcPct val="130000"/>
              </a:lnSpc>
              <a:spcBef>
                <a:spcPts val="20"/>
              </a:spcBef>
              <a:spcAft>
                <a:spcPts val="0"/>
              </a:spcAft>
              <a:buFont typeface="Wingdings" panose="05000000000000000000" charset="0"/>
              <a:buChar char="v"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pPr algn="l"/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9811" t="33312" b="14403"/>
          <a:stretch>
            <a:fillRect/>
          </a:stretch>
        </p:blipFill>
        <p:spPr>
          <a:xfrm>
            <a:off x="5220335" y="3861435"/>
            <a:ext cx="3560445" cy="278193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8" name="Rectangle 24"/>
          <p:cNvSpPr>
            <a:spLocks noChangeArrowheads="1"/>
          </p:cNvSpPr>
          <p:nvPr/>
        </p:nvSpPr>
        <p:spPr bwMode="gray">
          <a:xfrm rot="3419336">
            <a:off x="648675" y="552768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2016465" y="473583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gray">
          <a:xfrm rot="3419336">
            <a:off x="2952455" y="560007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gray">
          <a:xfrm rot="3419336">
            <a:off x="7417140" y="1999623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" y="274955"/>
            <a:ext cx="8718550" cy="83947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FF0000"/>
                </a:solidFill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Учебный предмет «Русская литература» </a:t>
            </a:r>
            <a:endParaRPr lang="ru-RU" altLang="en-US" sz="40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79705" y="1124585"/>
            <a:ext cx="8679815" cy="335661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sz="3000" dirty="0">
                <a:latin typeface="Times New Roman" panose="02020603050405020304" charset="0"/>
                <a:cs typeface="Times New Roman" panose="02020603050405020304" charset="0"/>
              </a:rPr>
              <a:t>навык грамотного беглого чтения, ознакомления с произведениями литературы и формированием умений работы с текстом;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sz="3000" dirty="0">
                <a:latin typeface="Times New Roman" panose="02020603050405020304" charset="0"/>
                <a:cs typeface="Times New Roman" panose="02020603050405020304" charset="0"/>
              </a:rPr>
              <a:t>умение подобрать произведение на заданную тему;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sz="3000" dirty="0">
                <a:latin typeface="Times New Roman" panose="02020603050405020304" charset="0"/>
                <a:cs typeface="Times New Roman" panose="02020603050405020304" charset="0"/>
              </a:rPr>
              <a:t>умение оценить работу одноклассника;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v"/>
            </a:pPr>
            <a:r>
              <a:rPr lang="ru-RU" sz="3000" dirty="0">
                <a:latin typeface="Times New Roman" panose="02020603050405020304" charset="0"/>
                <a:cs typeface="Times New Roman" panose="02020603050405020304" charset="0"/>
              </a:rPr>
              <a:t>умение слушать и слышать, высказывать своё отношение к прочитанному, к услышанному.</a:t>
            </a:r>
          </a:p>
          <a:p>
            <a:pPr algn="just">
              <a:lnSpc>
                <a:spcPct val="150000"/>
              </a:lnSpc>
              <a:buFont typeface="Wingdings" panose="05000000000000000000" charset="0"/>
              <a:buChar char="v"/>
            </a:pP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Calibri" panose="020F0502020204030204" charset="0"/>
              <a:cs typeface="Times New Roman" panose="02020603050405020304" charset="0"/>
            </a:endParaRPr>
          </a:p>
          <a:p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altLang="en-US" sz="3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035" y="4869160"/>
            <a:ext cx="3054985" cy="193105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8" name="Rectangle 24"/>
          <p:cNvSpPr>
            <a:spLocks noChangeArrowheads="1"/>
          </p:cNvSpPr>
          <p:nvPr/>
        </p:nvSpPr>
        <p:spPr bwMode="gray">
          <a:xfrm rot="3419336">
            <a:off x="576747" y="5870537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gray">
          <a:xfrm rot="3419336">
            <a:off x="2592972" y="5541508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gray">
          <a:xfrm rot="3419336">
            <a:off x="3988625" y="6079621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  <a:contourClr>
              <a:srgbClr val="9900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874</Words>
  <Application>Microsoft Office PowerPoint</Application>
  <PresentationFormat>Экран (4:3)</PresentationFormat>
  <Paragraphs>173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Использование графических органайзеров для развития функциональной грамотности школьников на уроках русского языка и литературы</vt:lpstr>
      <vt:lpstr>Образование -  это глобальный фундамент, без которого не обходится ни одно развитое государство.  Отвечая на современные запросы общества, казахстанское образование в настоящий момент переживает непростое время.</vt:lpstr>
      <vt:lpstr>Презентация PowerPoint</vt:lpstr>
      <vt:lpstr>Презентация PowerPoint</vt:lpstr>
      <vt:lpstr>Функционально грамотная личность – </vt:lpstr>
      <vt:lpstr>Формы функциональной грамотности </vt:lpstr>
      <vt:lpstr>Под функциональной грамотностью чтения и письма</vt:lpstr>
      <vt:lpstr>Учебный предмет «Русский язык» </vt:lpstr>
      <vt:lpstr>Учебный предмет «Русская литература» </vt:lpstr>
      <vt:lpstr>Презентация PowerPoint</vt:lpstr>
      <vt:lpstr>Показатели  успешной учебной деятельности:  - умение мыслить,   - работать с информацией; - творчески решать задачи,  - самостоятельно ориентироваться и решать проблемы;  - осуществлять рефлексию и т.д. </vt:lpstr>
      <vt:lpstr> Графические органайзеры – это все, что каким-то образом помогает организовать информацию, чтобы улучшить ее запоминание, усвоение, анализ или применение.  </vt:lpstr>
      <vt:lpstr>Основная цель использования графических средств  - наглядное представление учебной информации, помогающей лучше понимать и управлять интеллектуальными процессами обучаемых.  . </vt:lpstr>
      <vt:lpstr>Задачи применения:  </vt:lpstr>
      <vt:lpstr>Группы графических органайзеров  </vt:lpstr>
      <vt:lpstr>Наиболее эффективные и часто используемые ГО на уроках русского языка и литературы </vt:lpstr>
      <vt:lpstr>Кластер</vt:lpstr>
      <vt:lpstr>«Диаграмма Венна»</vt:lpstr>
      <vt:lpstr>«Инстаграм страничка литературного героя»</vt:lpstr>
      <vt:lpstr>«Денотатный граф»</vt:lpstr>
      <vt:lpstr>«Фишбоун»</vt:lpstr>
      <vt:lpstr>Концептуальная таблица</vt:lpstr>
      <vt:lpstr>Графический органайзер  «Карта истории» </vt:lpstr>
      <vt:lpstr>Графический органайзер «График эмоций»   </vt:lpstr>
      <vt:lpstr>Графический органайзер «Изображение на контуре»   </vt:lpstr>
      <vt:lpstr>Графический органайзер «Ментальная карта» </vt:lpstr>
      <vt:lpstr>Презентация PowerPoint</vt:lpstr>
      <vt:lpstr>Вывод: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BEST</dc:creator>
  <cp:lastModifiedBy>Oxana</cp:lastModifiedBy>
  <cp:revision>100</cp:revision>
  <dcterms:created xsi:type="dcterms:W3CDTF">2019-03-27T12:49:00Z</dcterms:created>
  <dcterms:modified xsi:type="dcterms:W3CDTF">2024-03-27T14:32:01Z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0733E6F1791841A7BD0CCF3C149BF3A6_12</vt:lpwstr>
  </property>
  <property fmtid="{D5CDD505-2E9C-101B-9397-08002B2CF9AE}" pid="3" name="KSOProductBuildVer">
    <vt:lpwstr>1049-12.2.0.13306</vt:lpwstr>
  </property>
</Properties>
</file>