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92" r:id="rId2"/>
    <p:sldId id="293" r:id="rId3"/>
    <p:sldId id="258" r:id="rId4"/>
    <p:sldId id="285" r:id="rId5"/>
    <p:sldId id="294" r:id="rId6"/>
    <p:sldId id="289" r:id="rId7"/>
    <p:sldId id="287" r:id="rId8"/>
    <p:sldId id="295" r:id="rId9"/>
    <p:sldId id="288" r:id="rId10"/>
    <p:sldId id="297" r:id="rId11"/>
    <p:sldId id="296" r:id="rId12"/>
    <p:sldId id="284" r:id="rId13"/>
    <p:sldId id="290" r:id="rId14"/>
    <p:sldId id="298" r:id="rId15"/>
    <p:sldId id="27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Office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Office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0"/>
          <c:w val="0.99853878102180105"/>
          <c:h val="0.938561690982656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2023-2024 у.г.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Лист1!$B$2:$B$6</c:f>
              <c:strCache>
                <c:ptCount val="5"/>
                <c:pt idx="0">
                  <c:v>1</c:v>
                </c:pt>
                <c:pt idx="1">
                  <c:v>2-4</c:v>
                </c:pt>
                <c:pt idx="2">
                  <c:v>5-9</c:v>
                </c:pt>
                <c:pt idx="3">
                  <c:v>10-11</c:v>
                </c:pt>
                <c:pt idx="4">
                  <c:v>Всего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18</c:v>
                </c:pt>
                <c:pt idx="1">
                  <c:v>62</c:v>
                </c:pt>
                <c:pt idx="2">
                  <c:v>96</c:v>
                </c:pt>
                <c:pt idx="3">
                  <c:v>19</c:v>
                </c:pt>
                <c:pt idx="4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9-4820-965C-069FA35DDE1D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2024-2025у.г.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5.8333333333333424E-2"/>
                  <c:y val="1.388888888888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D9-4820-965C-069FA35DDE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Лист1!$B$2:$B$6</c:f>
              <c:strCache>
                <c:ptCount val="5"/>
                <c:pt idx="0">
                  <c:v>1</c:v>
                </c:pt>
                <c:pt idx="1">
                  <c:v>2-4</c:v>
                </c:pt>
                <c:pt idx="2">
                  <c:v>5-9</c:v>
                </c:pt>
                <c:pt idx="3">
                  <c:v>10-11</c:v>
                </c:pt>
                <c:pt idx="4">
                  <c:v>Всего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14</c:v>
                </c:pt>
                <c:pt idx="1">
                  <c:v>60</c:v>
                </c:pt>
                <c:pt idx="2">
                  <c:v>93</c:v>
                </c:pt>
                <c:pt idx="3">
                  <c:v>11</c:v>
                </c:pt>
                <c:pt idx="4">
                  <c:v>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D9-4820-965C-069FA35DDE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0042496"/>
        <c:axId val="150044032"/>
        <c:axId val="0"/>
      </c:bar3DChart>
      <c:catAx>
        <c:axId val="150042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Georgia" panose="02040502050405020303" pitchFamily="18" charset="0"/>
              </a:defRPr>
            </a:pPr>
            <a:endParaRPr lang="ru-KZ"/>
          </a:p>
        </c:txPr>
        <c:crossAx val="150044032"/>
        <c:crosses val="autoZero"/>
        <c:auto val="1"/>
        <c:lblAlgn val="ctr"/>
        <c:lblOffset val="100"/>
        <c:noMultiLvlLbl val="0"/>
      </c:catAx>
      <c:valAx>
        <c:axId val="150044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0042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4902730537199899E-2"/>
          <c:y val="0.16267103738898303"/>
          <c:w val="0.35450278615613351"/>
          <c:h val="0.14703045514833041"/>
        </c:manualLayout>
      </c:layout>
      <c:overlay val="0"/>
      <c:txPr>
        <a:bodyPr/>
        <a:lstStyle/>
        <a:p>
          <a:pPr>
            <a:defRPr sz="1400" b="1">
              <a:latin typeface="Georgia" panose="02040502050405020303" pitchFamily="18" charset="0"/>
            </a:defRPr>
          </a:pPr>
          <a:endParaRPr lang="ru-K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5738794023706507E-2"/>
          <c:w val="1"/>
          <c:h val="0.7440328383134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explosion val="31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C04-4B54-99BC-18931DC5BB97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solidFill>
                  <a:srgbClr val="FF0000"/>
                </a:solidFill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B89-4AD4-87C2-52C39F1FE42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C04-4B54-99BC-18931DC5BB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B89-4AD4-87C2-52C39F1FE4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основных работников</c:v>
                </c:pt>
                <c:pt idx="1">
                  <c:v>совместителей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18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04-4B54-99BC-18931DC5B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12901414869326"/>
          <c:y val="0.70252526877860777"/>
          <c:w val="0.74324193954385442"/>
          <c:h val="0.10529822256641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r>
              <a:rPr lang="ru-RU" sz="1800" b="1" i="0" baseline="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Сравнительный анализ МОДО 4 класс</a:t>
            </a:r>
            <a:endParaRPr lang="ru-RU" dirty="0"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8.9929320906498633E-2"/>
          <c:w val="0.8949281828352168"/>
          <c:h val="0.656303744496052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ЦШ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9761904761905038E-3"/>
                  <c:y val="0.49703067909780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67-4B4B-8EF9-44710EE3CFD9}"/>
                </c:ext>
              </c:extLst>
            </c:dLbl>
            <c:dLbl>
              <c:idx val="1"/>
              <c:layout>
                <c:manualLayout>
                  <c:x val="0"/>
                  <c:y val="0.5372316899071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67-4B4B-8EF9-44710EE3CFD9}"/>
                </c:ext>
              </c:extLst>
            </c:dLbl>
            <c:dLbl>
              <c:idx val="2"/>
              <c:layout>
                <c:manualLayout>
                  <c:x val="-4.464285714285714E-3"/>
                  <c:y val="0.48606676705888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67-4B4B-8EF9-44710EE3CFD9}"/>
                </c:ext>
              </c:extLst>
            </c:dLbl>
            <c:dLbl>
              <c:idx val="3"/>
              <c:layout>
                <c:manualLayout>
                  <c:x val="-1.4880952380952382E-3"/>
                  <c:y val="0.50433995379042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67-4B4B-8EF9-44710EE3C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мат.гр</c:v>
                </c:pt>
                <c:pt idx="1">
                  <c:v>гр.чтение</c:v>
                </c:pt>
                <c:pt idx="2">
                  <c:v>естествознание</c:v>
                </c:pt>
                <c:pt idx="3">
                  <c:v>средний балл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544</c:v>
                </c:pt>
                <c:pt idx="1">
                  <c:v>580</c:v>
                </c:pt>
                <c:pt idx="2">
                  <c:v>533</c:v>
                </c:pt>
                <c:pt idx="3">
                  <c:v>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67-4B4B-8EF9-44710EE3CFD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область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9761904761905038E-3"/>
                  <c:y val="8.0402021618762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67-4B4B-8EF9-44710EE3CFD9}"/>
                </c:ext>
              </c:extLst>
            </c:dLbl>
            <c:dLbl>
              <c:idx val="1"/>
              <c:layout>
                <c:manualLayout>
                  <c:x val="0"/>
                  <c:y val="7.309274692614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67-4B4B-8EF9-44710EE3CFD9}"/>
                </c:ext>
              </c:extLst>
            </c:dLbl>
            <c:dLbl>
              <c:idx val="2"/>
              <c:layout>
                <c:manualLayout>
                  <c:x val="-7.4404761904763002E-3"/>
                  <c:y val="7.6747384272455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67-4B4B-8EF9-44710EE3CFD9}"/>
                </c:ext>
              </c:extLst>
            </c:dLbl>
            <c:dLbl>
              <c:idx val="3"/>
              <c:layout>
                <c:manualLayout>
                  <c:x val="-2.9761904761904769E-3"/>
                  <c:y val="7.674738427245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67-4B4B-8EF9-44710EE3CF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мат.гр</c:v>
                </c:pt>
                <c:pt idx="1">
                  <c:v>гр.чтение</c:v>
                </c:pt>
                <c:pt idx="2">
                  <c:v>естествознание</c:v>
                </c:pt>
                <c:pt idx="3">
                  <c:v>средний балл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468</c:v>
                </c:pt>
                <c:pt idx="1">
                  <c:v>482</c:v>
                </c:pt>
                <c:pt idx="2">
                  <c:v>472</c:v>
                </c:pt>
                <c:pt idx="3">
                  <c:v>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67-4B4B-8EF9-44710EE3C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262912"/>
        <c:axId val="150264448"/>
        <c:axId val="0"/>
      </c:bar3DChart>
      <c:catAx>
        <c:axId val="15026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50264448"/>
        <c:crosses val="autoZero"/>
        <c:auto val="1"/>
        <c:lblAlgn val="ctr"/>
        <c:lblOffset val="100"/>
        <c:noMultiLvlLbl val="0"/>
      </c:catAx>
      <c:valAx>
        <c:axId val="150264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262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4.3018876769411067E-2"/>
          <c:w val="0.17858774755428303"/>
          <c:h val="0.10116685631454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r>
              <a:rPr lang="ru-RU" sz="1800" b="1" i="0" baseline="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Сравнительный анализ МОДО 9 класс</a:t>
            </a:r>
            <a:endParaRPr lang="ru-RU" dirty="0"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5210600635331364"/>
          <c:w val="1"/>
          <c:h val="0.747004336828204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ЦШ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0.423937932171657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4E-4CA2-AB2A-684E87F71FB2}"/>
                </c:ext>
              </c:extLst>
            </c:dLbl>
            <c:dLbl>
              <c:idx val="1"/>
              <c:layout>
                <c:manualLayout>
                  <c:x val="1.4880952380952382E-3"/>
                  <c:y val="0.53357705256087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4E-4CA2-AB2A-684E87F71FB2}"/>
                </c:ext>
              </c:extLst>
            </c:dLbl>
            <c:dLbl>
              <c:idx val="2"/>
              <c:layout>
                <c:manualLayout>
                  <c:x val="-4.4642857142857695E-3"/>
                  <c:y val="0.478757492366268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4E-4CA2-AB2A-684E87F71FB2}"/>
                </c:ext>
              </c:extLst>
            </c:dLbl>
            <c:dLbl>
              <c:idx val="3"/>
              <c:layout>
                <c:manualLayout>
                  <c:x val="1.4880952380952382E-3"/>
                  <c:y val="0.529922415214571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4E-4CA2-AB2A-684E87F71FB2}"/>
                </c:ext>
              </c:extLst>
            </c:dLbl>
            <c:dLbl>
              <c:idx val="4"/>
              <c:layout>
                <c:manualLayout>
                  <c:x val="1.4880952380951289E-3"/>
                  <c:y val="0.48972140440519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4E-4CA2-AB2A-684E87F71FB2}"/>
                </c:ext>
              </c:extLst>
            </c:dLbl>
            <c:dLbl>
              <c:idx val="5"/>
              <c:layout>
                <c:manualLayout>
                  <c:x val="1.4880952380952382E-3"/>
                  <c:y val="0.48606676705888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4E-4CA2-AB2A-684E87F71FB2}"/>
                </c:ext>
              </c:extLst>
            </c:dLbl>
            <c:dLbl>
              <c:idx val="6"/>
              <c:layout>
                <c:manualLayout>
                  <c:x val="7.4404761904761918E-3"/>
                  <c:y val="0.394700833401198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4E-4CA2-AB2A-684E87F71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мат.гр</c:v>
                </c:pt>
                <c:pt idx="1">
                  <c:v>гр.чтение</c:v>
                </c:pt>
                <c:pt idx="2">
                  <c:v>ЕНГ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физика</c:v>
                </c:pt>
                <c:pt idx="6">
                  <c:v>химия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368</c:v>
                </c:pt>
                <c:pt idx="1">
                  <c:v>459</c:v>
                </c:pt>
                <c:pt idx="2">
                  <c:v>405</c:v>
                </c:pt>
                <c:pt idx="3">
                  <c:v>455</c:v>
                </c:pt>
                <c:pt idx="4">
                  <c:v>413</c:v>
                </c:pt>
                <c:pt idx="5">
                  <c:v>414</c:v>
                </c:pt>
                <c:pt idx="6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14E-4CA2-AB2A-684E87F71F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область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640715437164295E-17"/>
                  <c:y val="6.9438109579840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4E-4CA2-AB2A-684E87F71FB2}"/>
                </c:ext>
              </c:extLst>
            </c:dLbl>
            <c:dLbl>
              <c:idx val="1"/>
              <c:layout>
                <c:manualLayout>
                  <c:x val="1.4880952380952382E-3"/>
                  <c:y val="6.9438109579840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4E-4CA2-AB2A-684E87F71FB2}"/>
                </c:ext>
              </c:extLst>
            </c:dLbl>
            <c:dLbl>
              <c:idx val="2"/>
              <c:layout>
                <c:manualLayout>
                  <c:x val="1.4880952380952382E-3"/>
                  <c:y val="6.9438109579840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4E-4CA2-AB2A-684E87F71FB2}"/>
                </c:ext>
              </c:extLst>
            </c:dLbl>
            <c:dLbl>
              <c:idx val="3"/>
              <c:layout>
                <c:manualLayout>
                  <c:x val="-5.4562861748657161E-17"/>
                  <c:y val="6.5783472233533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4E-4CA2-AB2A-684E87F71FB2}"/>
                </c:ext>
              </c:extLst>
            </c:dLbl>
            <c:dLbl>
              <c:idx val="4"/>
              <c:layout>
                <c:manualLayout>
                  <c:x val="2.9761904761904769E-3"/>
                  <c:y val="6.5783472233533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14E-4CA2-AB2A-684E87F71FB2}"/>
                </c:ext>
              </c:extLst>
            </c:dLbl>
            <c:dLbl>
              <c:idx val="5"/>
              <c:layout>
                <c:manualLayout>
                  <c:x val="1.4880952380952382E-3"/>
                  <c:y val="6.5783472233533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4E-4CA2-AB2A-684E87F71FB2}"/>
                </c:ext>
              </c:extLst>
            </c:dLbl>
            <c:dLbl>
              <c:idx val="6"/>
              <c:layout>
                <c:manualLayout>
                  <c:x val="1.4880952380950201E-3"/>
                  <c:y val="6.5783472233533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14E-4CA2-AB2A-684E87F71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мат.гр</c:v>
                </c:pt>
                <c:pt idx="1">
                  <c:v>гр.чтение</c:v>
                </c:pt>
                <c:pt idx="2">
                  <c:v>ЕНГ</c:v>
                </c:pt>
                <c:pt idx="3">
                  <c:v>биология</c:v>
                </c:pt>
                <c:pt idx="4">
                  <c:v>география</c:v>
                </c:pt>
                <c:pt idx="5">
                  <c:v>физика</c:v>
                </c:pt>
                <c:pt idx="6">
                  <c:v>химия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441</c:v>
                </c:pt>
                <c:pt idx="1">
                  <c:v>478</c:v>
                </c:pt>
                <c:pt idx="2">
                  <c:v>450</c:v>
                </c:pt>
                <c:pt idx="3">
                  <c:v>455</c:v>
                </c:pt>
                <c:pt idx="4">
                  <c:v>453</c:v>
                </c:pt>
                <c:pt idx="5">
                  <c:v>452</c:v>
                </c:pt>
                <c:pt idx="6">
                  <c:v>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14E-4CA2-AB2A-684E87F71F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311296"/>
        <c:axId val="150312832"/>
        <c:axId val="0"/>
      </c:bar3DChart>
      <c:catAx>
        <c:axId val="15031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50312832"/>
        <c:crosses val="autoZero"/>
        <c:auto val="1"/>
        <c:lblAlgn val="ctr"/>
        <c:lblOffset val="100"/>
        <c:noMultiLvlLbl val="0"/>
      </c:catAx>
      <c:valAx>
        <c:axId val="1503128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31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5643742615891501E-4"/>
          <c:y val="7.5866512977537076E-2"/>
          <c:w val="0.19850896182195665"/>
          <c:h val="9.1470418871312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tx1"/>
                </a:solidFill>
                <a:latin typeface="Georgia" panose="02040502050405020303" pitchFamily="18" charset="0"/>
                <a:cs typeface="Times New Roman" pitchFamily="18" charset="0"/>
              </a:rPr>
              <a:t>Результаты ЕНТ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"/>
          <c:y val="9.5632725606995372E-2"/>
          <c:w val="1"/>
          <c:h val="0.67460126542463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грамотность чтения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06-4737-8260-CE4315B0DCC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матем.грамотность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0B-47B2-A70E-7D4069D8C25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0B-47B2-A70E-7D4069D8C25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06-4737-8260-CE4315B0DCC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история Казахстана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6-4737-8260-CE4315B0DCC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информатика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0B-47B2-A70E-7D4069D8C25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0B-47B2-A70E-7D4069D8C25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0B-47B2-A70E-7D4069D8C25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0B-47B2-A70E-7D4069D8C250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21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0B-47B2-A70E-7D4069D8C250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математика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19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D0B-47B2-A70E-7D4069D8C250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Лист1!$J$2:$J$3</c:f>
              <c:numCache>
                <c:formatCode>General</c:formatCode>
                <c:ptCount val="2"/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0B-47B2-A70E-7D4069D8C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418112"/>
        <c:axId val="163419648"/>
      </c:barChart>
      <c:catAx>
        <c:axId val="16341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63419648"/>
        <c:crosses val="autoZero"/>
        <c:auto val="1"/>
        <c:lblAlgn val="ctr"/>
        <c:lblOffset val="100"/>
        <c:noMultiLvlLbl val="0"/>
      </c:catAx>
      <c:valAx>
        <c:axId val="1634196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418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714089522457726"/>
          <c:w val="1"/>
          <c:h val="0.142859104775423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Georgia" panose="02040502050405020303" pitchFamily="18" charset="0"/>
              </a:defRPr>
            </a:pPr>
            <a:r>
              <a:rPr lang="ru-RU" dirty="0">
                <a:latin typeface="Georgia" panose="02040502050405020303" pitchFamily="18" charset="0"/>
              </a:rPr>
              <a:t>Сравнительный анализ </a:t>
            </a:r>
          </a:p>
        </c:rich>
      </c:tx>
      <c:layout>
        <c:manualLayout>
          <c:xMode val="edge"/>
          <c:yMode val="edge"/>
          <c:x val="0.41225601500005893"/>
          <c:y val="0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305066079295156E-2"/>
          <c:w val="1"/>
          <c:h val="0.6643752818342640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0164033374368289E-3"/>
                  <c:y val="0.43777533039647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7F-4344-BA5C-600A3B7B3677}"/>
                </c:ext>
              </c:extLst>
            </c:dLbl>
            <c:dLbl>
              <c:idx val="1"/>
              <c:layout>
                <c:manualLayout>
                  <c:x val="0"/>
                  <c:y val="4.4052863436123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7F-4344-BA5C-600A3B7B3677}"/>
                </c:ext>
              </c:extLst>
            </c:dLbl>
            <c:dLbl>
              <c:idx val="2"/>
              <c:layout>
                <c:manualLayout>
                  <c:x val="1.733102489540318E-3"/>
                  <c:y val="4.6806167400881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7F-4344-BA5C-600A3B7B3677}"/>
                </c:ext>
              </c:extLst>
            </c:dLbl>
            <c:dLbl>
              <c:idx val="3"/>
              <c:layout>
                <c:manualLayout>
                  <c:x val="7.9823698443442E-3"/>
                  <c:y val="0.45704845814977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7F-4344-BA5C-600A3B7B3677}"/>
                </c:ext>
              </c:extLst>
            </c:dLbl>
            <c:dLbl>
              <c:idx val="4"/>
              <c:layout>
                <c:manualLayout>
                  <c:x val="-6.3546357190204136E-17"/>
                  <c:y val="5.5066079295154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7F-4344-BA5C-600A3B7B3677}"/>
                </c:ext>
              </c:extLst>
            </c:dLbl>
            <c:dLbl>
              <c:idx val="5"/>
              <c:layout>
                <c:manualLayout>
                  <c:x val="1.2131717426782349E-2"/>
                  <c:y val="0.514867841409691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7F-4344-BA5C-600A3B7B3677}"/>
                </c:ext>
              </c:extLst>
            </c:dLbl>
            <c:dLbl>
              <c:idx val="6"/>
              <c:layout>
                <c:manualLayout>
                  <c:x val="0"/>
                  <c:y val="4.4052863436123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7F-4344-BA5C-600A3B7B3677}"/>
                </c:ext>
              </c:extLst>
            </c:dLbl>
            <c:dLbl>
              <c:idx val="7"/>
              <c:layout>
                <c:manualLayout>
                  <c:x val="1.733102489540318E-3"/>
                  <c:y val="0.43777533039647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7F-4344-BA5C-600A3B7B3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Лист1!$C$2:$J$3</c:f>
              <c:strCache>
                <c:ptCount val="8"/>
                <c:pt idx="0">
                  <c:v>Матем.</c:v>
                </c:pt>
                <c:pt idx="1">
                  <c:v>Русский язык</c:v>
                </c:pt>
                <c:pt idx="2">
                  <c:v>Литер.чтение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Познание мира</c:v>
                </c:pt>
                <c:pt idx="7">
                  <c:v>Качества знаний</c:v>
                </c:pt>
              </c:strCache>
            </c:strRef>
          </c:cat>
          <c:val>
            <c:numRef>
              <c:f>Лист1!$C$4:$J$4</c:f>
              <c:numCache>
                <c:formatCode>General</c:formatCode>
                <c:ptCount val="8"/>
                <c:pt idx="0">
                  <c:v>70.3</c:v>
                </c:pt>
                <c:pt idx="1">
                  <c:v>70.3</c:v>
                </c:pt>
                <c:pt idx="2">
                  <c:v>84.3</c:v>
                </c:pt>
                <c:pt idx="3">
                  <c:v>71.8</c:v>
                </c:pt>
                <c:pt idx="4">
                  <c:v>75</c:v>
                </c:pt>
                <c:pt idx="5">
                  <c:v>81.2</c:v>
                </c:pt>
                <c:pt idx="6">
                  <c:v>87.5</c:v>
                </c:pt>
                <c:pt idx="7">
                  <c:v>68.7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87F-4344-BA5C-600A3B7B3677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2022-2023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6319558989554858E-3"/>
                  <c:y val="4.9559471365638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7F-4344-BA5C-600A3B7B3677}"/>
                </c:ext>
              </c:extLst>
            </c:dLbl>
            <c:dLbl>
              <c:idx val="1"/>
              <c:layout>
                <c:manualLayout>
                  <c:x val="1.9992087773043821E-4"/>
                  <c:y val="0.42951541850220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7F-4344-BA5C-600A3B7B3677}"/>
                </c:ext>
              </c:extLst>
            </c:dLbl>
            <c:dLbl>
              <c:idx val="3"/>
              <c:layout>
                <c:manualLayout>
                  <c:x val="6.9324099581612713E-3"/>
                  <c:y val="2.7533039647577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7F-4344-BA5C-600A3B7B3677}"/>
                </c:ext>
              </c:extLst>
            </c:dLbl>
            <c:dLbl>
              <c:idx val="4"/>
              <c:layout>
                <c:manualLayout>
                  <c:x val="6.9324099581612071E-3"/>
                  <c:y val="0.490088105726872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7F-4344-BA5C-600A3B7B3677}"/>
                </c:ext>
              </c:extLst>
            </c:dLbl>
            <c:dLbl>
              <c:idx val="5"/>
              <c:layout>
                <c:manualLayout>
                  <c:x val="3.4662049790805081E-3"/>
                  <c:y val="3.8546255506607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87F-4344-BA5C-600A3B7B3677}"/>
                </c:ext>
              </c:extLst>
            </c:dLbl>
            <c:dLbl>
              <c:idx val="6"/>
              <c:layout>
                <c:manualLayout>
                  <c:x val="6.9324099581612713E-3"/>
                  <c:y val="0.567180616740088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87F-4344-BA5C-600A3B7B3677}"/>
                </c:ext>
              </c:extLst>
            </c:dLbl>
            <c:dLbl>
              <c:idx val="7"/>
              <c:layout>
                <c:manualLayout>
                  <c:x val="4.6325693080649733E-3"/>
                  <c:y val="4.4052863436123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87F-4344-BA5C-600A3B7B3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Лист1!$C$2:$J$3</c:f>
              <c:strCache>
                <c:ptCount val="8"/>
                <c:pt idx="0">
                  <c:v>Матем.</c:v>
                </c:pt>
                <c:pt idx="1">
                  <c:v>Русский язык</c:v>
                </c:pt>
                <c:pt idx="2">
                  <c:v>Литер.чтение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Познание мира</c:v>
                </c:pt>
                <c:pt idx="7">
                  <c:v>Качества знаний</c:v>
                </c:pt>
              </c:strCache>
            </c:strRef>
          </c:cat>
          <c:val>
            <c:numRef>
              <c:f>Лист1!$C$5:$J$5</c:f>
              <c:numCache>
                <c:formatCode>General</c:formatCode>
                <c:ptCount val="8"/>
                <c:pt idx="0">
                  <c:v>70.400000000000006</c:v>
                </c:pt>
                <c:pt idx="1">
                  <c:v>67.2</c:v>
                </c:pt>
                <c:pt idx="2">
                  <c:v>0</c:v>
                </c:pt>
                <c:pt idx="3">
                  <c:v>67.2</c:v>
                </c:pt>
                <c:pt idx="4">
                  <c:v>77</c:v>
                </c:pt>
                <c:pt idx="5">
                  <c:v>85.2</c:v>
                </c:pt>
                <c:pt idx="6">
                  <c:v>90</c:v>
                </c:pt>
                <c:pt idx="7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87F-4344-BA5C-600A3B7B3677}"/>
            </c:ext>
          </c:extLst>
        </c:ser>
        <c:ser>
          <c:idx val="2"/>
          <c:order val="2"/>
          <c:tx>
            <c:strRef>
              <c:f>Лист1!$B$6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7.898853409415171E-3"/>
                  <c:y val="0.44603524229074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87F-4344-BA5C-600A3B7B3677}"/>
                </c:ext>
              </c:extLst>
            </c:dLbl>
            <c:dLbl>
              <c:idx val="1"/>
              <c:layout>
                <c:manualLayout>
                  <c:x val="3.9076684872430692E-3"/>
                  <c:y val="4.955947136563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87F-4344-BA5C-600A3B7B3677}"/>
                </c:ext>
              </c:extLst>
            </c:dLbl>
            <c:dLbl>
              <c:idx val="2"/>
              <c:layout>
                <c:manualLayout>
                  <c:x val="3.4662049790806352E-3"/>
                  <c:y val="4.955947136563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87F-4344-BA5C-600A3B7B3677}"/>
                </c:ext>
              </c:extLst>
            </c:dLbl>
            <c:dLbl>
              <c:idx val="3"/>
              <c:layout>
                <c:manualLayout>
                  <c:x val="7.1323308358916442E-3"/>
                  <c:y val="0.42125550660792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87F-4344-BA5C-600A3B7B3677}"/>
                </c:ext>
              </c:extLst>
            </c:dLbl>
            <c:dLbl>
              <c:idx val="4"/>
              <c:layout>
                <c:manualLayout>
                  <c:x val="1.9992087773037465E-4"/>
                  <c:y val="4.6806167400881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87F-4344-BA5C-600A3B7B3677}"/>
                </c:ext>
              </c:extLst>
            </c:dLbl>
            <c:dLbl>
              <c:idx val="5"/>
              <c:layout>
                <c:manualLayout>
                  <c:x val="6.4491882325343206E-3"/>
                  <c:y val="0.54515418502202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87F-4344-BA5C-600A3B7B3677}"/>
                </c:ext>
              </c:extLst>
            </c:dLbl>
            <c:dLbl>
              <c:idx val="6"/>
              <c:layout>
                <c:manualLayout>
                  <c:x val="8.5402377953080425E-3"/>
                  <c:y val="4.4052863436123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87F-4344-BA5C-600A3B7B3677}"/>
                </c:ext>
              </c:extLst>
            </c:dLbl>
            <c:dLbl>
              <c:idx val="7"/>
              <c:layout>
                <c:manualLayout>
                  <c:x val="3.3566237744268954E-3"/>
                  <c:y val="0.41850220264317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87F-4344-BA5C-600A3B7B3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  <a:latin typeface="Georgia" panose="02040502050405020303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Лист1!$C$2:$J$3</c:f>
              <c:strCache>
                <c:ptCount val="8"/>
                <c:pt idx="0">
                  <c:v>Матем.</c:v>
                </c:pt>
                <c:pt idx="1">
                  <c:v>Русский язык</c:v>
                </c:pt>
                <c:pt idx="2">
                  <c:v>Литер.чтение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Познание мира</c:v>
                </c:pt>
                <c:pt idx="7">
                  <c:v>Качества знаний</c:v>
                </c:pt>
              </c:strCache>
            </c:strRef>
          </c:cat>
          <c:val>
            <c:numRef>
              <c:f>Лист1!$C$6:$J$6</c:f>
              <c:numCache>
                <c:formatCode>General</c:formatCode>
                <c:ptCount val="8"/>
                <c:pt idx="0">
                  <c:v>72</c:v>
                </c:pt>
                <c:pt idx="1">
                  <c:v>65.5</c:v>
                </c:pt>
                <c:pt idx="2">
                  <c:v>77</c:v>
                </c:pt>
                <c:pt idx="3">
                  <c:v>67.2</c:v>
                </c:pt>
                <c:pt idx="4">
                  <c:v>70.2</c:v>
                </c:pt>
                <c:pt idx="5">
                  <c:v>86.8</c:v>
                </c:pt>
                <c:pt idx="6">
                  <c:v>90</c:v>
                </c:pt>
                <c:pt idx="7">
                  <c:v>65.5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87F-4344-BA5C-600A3B7B3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32063232"/>
        <c:axId val="132064768"/>
        <c:axId val="0"/>
      </c:bar3DChart>
      <c:catAx>
        <c:axId val="132063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pPr>
            <a:endParaRPr lang="ru-KZ"/>
          </a:p>
        </c:txPr>
        <c:crossAx val="132064768"/>
        <c:crosses val="autoZero"/>
        <c:auto val="1"/>
        <c:lblAlgn val="ctr"/>
        <c:lblOffset val="100"/>
        <c:noMultiLvlLbl val="0"/>
      </c:catAx>
      <c:valAx>
        <c:axId val="132064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20632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>
              <a:latin typeface="Georgia" panose="02040502050405020303" pitchFamily="18" charset="0"/>
            </a:defRPr>
          </a:pPr>
          <a:endParaRPr lang="ru-K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281510417351627E-2"/>
          <c:y val="0.10695606694560669"/>
          <c:w val="0.95133555003363623"/>
          <c:h val="0.6426891493427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cat>
            <c:strRef>
              <c:f>Лист1!$C$10:$R$11</c:f>
              <c:strCache>
                <c:ptCount val="16"/>
                <c:pt idx="0">
                  <c:v>Математика</c:v>
                </c:pt>
                <c:pt idx="1">
                  <c:v>Русский язык</c:v>
                </c:pt>
                <c:pt idx="2">
                  <c:v>литер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алгебра</c:v>
                </c:pt>
                <c:pt idx="7">
                  <c:v>химия</c:v>
                </c:pt>
                <c:pt idx="8">
                  <c:v>геом</c:v>
                </c:pt>
                <c:pt idx="9">
                  <c:v>биология</c:v>
                </c:pt>
                <c:pt idx="10">
                  <c:v>инфор</c:v>
                </c:pt>
                <c:pt idx="11">
                  <c:v>Всем.ис</c:v>
                </c:pt>
                <c:pt idx="12">
                  <c:v>историяК</c:v>
                </c:pt>
                <c:pt idx="13">
                  <c:v>физика</c:v>
                </c:pt>
                <c:pt idx="14">
                  <c:v>геогр</c:v>
                </c:pt>
                <c:pt idx="15">
                  <c:v>Кач.знан</c:v>
                </c:pt>
              </c:strCache>
            </c:strRef>
          </c:cat>
          <c:val>
            <c:numRef>
              <c:f>Лист1!$C$12:$R$12</c:f>
              <c:numCache>
                <c:formatCode>General</c:formatCode>
                <c:ptCount val="16"/>
                <c:pt idx="0">
                  <c:v>60</c:v>
                </c:pt>
                <c:pt idx="1">
                  <c:v>61</c:v>
                </c:pt>
                <c:pt idx="2">
                  <c:v>71</c:v>
                </c:pt>
                <c:pt idx="3">
                  <c:v>61.4</c:v>
                </c:pt>
                <c:pt idx="4">
                  <c:v>70</c:v>
                </c:pt>
                <c:pt idx="5">
                  <c:v>73</c:v>
                </c:pt>
                <c:pt idx="6">
                  <c:v>54</c:v>
                </c:pt>
                <c:pt idx="7">
                  <c:v>67.2</c:v>
                </c:pt>
                <c:pt idx="8">
                  <c:v>52</c:v>
                </c:pt>
                <c:pt idx="9">
                  <c:v>67</c:v>
                </c:pt>
                <c:pt idx="10">
                  <c:v>86.4</c:v>
                </c:pt>
                <c:pt idx="11">
                  <c:v>75</c:v>
                </c:pt>
                <c:pt idx="12">
                  <c:v>72.900000000000006</c:v>
                </c:pt>
                <c:pt idx="13">
                  <c:v>63.9</c:v>
                </c:pt>
                <c:pt idx="14">
                  <c:v>73</c:v>
                </c:pt>
                <c:pt idx="1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CD-4DE0-AF06-F4071BA1D54E}"/>
            </c:ext>
          </c:extLst>
        </c:ser>
        <c:ser>
          <c:idx val="1"/>
          <c:order val="1"/>
          <c:tx>
            <c:strRef>
              <c:f>Лист1!$B$13</c:f>
              <c:strCache>
                <c:ptCount val="1"/>
                <c:pt idx="0">
                  <c:v>2022-2023</c:v>
                </c:pt>
              </c:strCache>
            </c:strRef>
          </c:tx>
          <c:invertIfNegative val="0"/>
          <c:cat>
            <c:strRef>
              <c:f>Лист1!$C$10:$R$11</c:f>
              <c:strCache>
                <c:ptCount val="16"/>
                <c:pt idx="0">
                  <c:v>Математика</c:v>
                </c:pt>
                <c:pt idx="1">
                  <c:v>Русский язык</c:v>
                </c:pt>
                <c:pt idx="2">
                  <c:v>литер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алгебра</c:v>
                </c:pt>
                <c:pt idx="7">
                  <c:v>химия</c:v>
                </c:pt>
                <c:pt idx="8">
                  <c:v>геом</c:v>
                </c:pt>
                <c:pt idx="9">
                  <c:v>биология</c:v>
                </c:pt>
                <c:pt idx="10">
                  <c:v>инфор</c:v>
                </c:pt>
                <c:pt idx="11">
                  <c:v>Всем.ис</c:v>
                </c:pt>
                <c:pt idx="12">
                  <c:v>историяК</c:v>
                </c:pt>
                <c:pt idx="13">
                  <c:v>физика</c:v>
                </c:pt>
                <c:pt idx="14">
                  <c:v>геогр</c:v>
                </c:pt>
                <c:pt idx="15">
                  <c:v>Кач.знан</c:v>
                </c:pt>
              </c:strCache>
            </c:strRef>
          </c:cat>
          <c:val>
            <c:numRef>
              <c:f>Лист1!$C$13:$R$13</c:f>
              <c:numCache>
                <c:formatCode>General</c:formatCode>
                <c:ptCount val="16"/>
                <c:pt idx="0">
                  <c:v>61</c:v>
                </c:pt>
                <c:pt idx="1">
                  <c:v>67</c:v>
                </c:pt>
                <c:pt idx="2">
                  <c:v>79</c:v>
                </c:pt>
                <c:pt idx="3">
                  <c:v>55</c:v>
                </c:pt>
                <c:pt idx="4">
                  <c:v>70.900000000000006</c:v>
                </c:pt>
                <c:pt idx="5">
                  <c:v>86</c:v>
                </c:pt>
                <c:pt idx="6">
                  <c:v>48</c:v>
                </c:pt>
                <c:pt idx="7">
                  <c:v>52</c:v>
                </c:pt>
                <c:pt idx="8">
                  <c:v>46</c:v>
                </c:pt>
                <c:pt idx="9">
                  <c:v>66</c:v>
                </c:pt>
                <c:pt idx="11">
                  <c:v>80</c:v>
                </c:pt>
                <c:pt idx="12">
                  <c:v>83</c:v>
                </c:pt>
                <c:pt idx="13">
                  <c:v>50</c:v>
                </c:pt>
                <c:pt idx="14">
                  <c:v>80</c:v>
                </c:pt>
                <c:pt idx="15">
                  <c:v>45.3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CD-4DE0-AF06-F4071BA1D54E}"/>
            </c:ext>
          </c:extLst>
        </c:ser>
        <c:ser>
          <c:idx val="2"/>
          <c:order val="2"/>
          <c:tx>
            <c:strRef>
              <c:f>Лист1!$B$14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Лист1!$C$10:$R$11</c:f>
              <c:strCache>
                <c:ptCount val="16"/>
                <c:pt idx="0">
                  <c:v>Математика</c:v>
                </c:pt>
                <c:pt idx="1">
                  <c:v>Русский язык</c:v>
                </c:pt>
                <c:pt idx="2">
                  <c:v>литер</c:v>
                </c:pt>
                <c:pt idx="3">
                  <c:v>Каз.яз</c:v>
                </c:pt>
                <c:pt idx="4">
                  <c:v>Англ.яз</c:v>
                </c:pt>
                <c:pt idx="5">
                  <c:v>естествознание</c:v>
                </c:pt>
                <c:pt idx="6">
                  <c:v>алгебра</c:v>
                </c:pt>
                <c:pt idx="7">
                  <c:v>химия</c:v>
                </c:pt>
                <c:pt idx="8">
                  <c:v>геом</c:v>
                </c:pt>
                <c:pt idx="9">
                  <c:v>биология</c:v>
                </c:pt>
                <c:pt idx="10">
                  <c:v>инфор</c:v>
                </c:pt>
                <c:pt idx="11">
                  <c:v>Всем.ис</c:v>
                </c:pt>
                <c:pt idx="12">
                  <c:v>историяК</c:v>
                </c:pt>
                <c:pt idx="13">
                  <c:v>физика</c:v>
                </c:pt>
                <c:pt idx="14">
                  <c:v>геогр</c:v>
                </c:pt>
                <c:pt idx="15">
                  <c:v>Кач.знан</c:v>
                </c:pt>
              </c:strCache>
            </c:strRef>
          </c:cat>
          <c:val>
            <c:numRef>
              <c:f>Лист1!$C$14:$R$14</c:f>
              <c:numCache>
                <c:formatCode>General</c:formatCode>
                <c:ptCount val="16"/>
                <c:pt idx="0">
                  <c:v>59.5</c:v>
                </c:pt>
                <c:pt idx="1">
                  <c:v>58</c:v>
                </c:pt>
                <c:pt idx="2">
                  <c:v>76</c:v>
                </c:pt>
                <c:pt idx="3">
                  <c:v>58</c:v>
                </c:pt>
                <c:pt idx="4">
                  <c:v>60.4</c:v>
                </c:pt>
                <c:pt idx="5">
                  <c:v>80</c:v>
                </c:pt>
                <c:pt idx="7">
                  <c:v>50</c:v>
                </c:pt>
                <c:pt idx="8">
                  <c:v>57</c:v>
                </c:pt>
                <c:pt idx="9">
                  <c:v>55.5</c:v>
                </c:pt>
                <c:pt idx="10">
                  <c:v>79</c:v>
                </c:pt>
                <c:pt idx="11">
                  <c:v>90</c:v>
                </c:pt>
                <c:pt idx="12">
                  <c:v>71</c:v>
                </c:pt>
                <c:pt idx="13">
                  <c:v>51</c:v>
                </c:pt>
                <c:pt idx="14">
                  <c:v>79.599999999999994</c:v>
                </c:pt>
                <c:pt idx="15">
                  <c:v>46.8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CD-4DE0-AF06-F4071BA1D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17248"/>
        <c:axId val="132118784"/>
        <c:axId val="0"/>
      </c:bar3DChart>
      <c:catAx>
        <c:axId val="132117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tx1"/>
                </a:solidFill>
                <a:latin typeface="Georgia" panose="02040502050405020303" pitchFamily="18" charset="0"/>
              </a:defRPr>
            </a:pPr>
            <a:endParaRPr lang="ru-KZ"/>
          </a:p>
        </c:txPr>
        <c:crossAx val="132118784"/>
        <c:crosses val="autoZero"/>
        <c:auto val="1"/>
        <c:lblAlgn val="ctr"/>
        <c:lblOffset val="100"/>
        <c:noMultiLvlLbl val="0"/>
      </c:catAx>
      <c:valAx>
        <c:axId val="132118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21172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>
              <a:solidFill>
                <a:schemeClr val="tx1"/>
              </a:solidFill>
              <a:latin typeface="Georgia" panose="02040502050405020303" pitchFamily="18" charset="0"/>
            </a:defRPr>
          </a:pPr>
          <a:endParaRPr lang="ru-K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744032838313447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35 лет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8537884292676236E-3"/>
                  <c:y val="7.2917463052482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35-4228-A60A-2F32432B5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возрасту</c:v>
                </c:pt>
              </c:strCache>
            </c:strRef>
          </c:cat>
          <c:val>
            <c:numRef>
              <c:f>Лист1!$B$2</c:f>
              <c:numCache>
                <c:formatCode>0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35-4228-A60A-2F32432B55A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36 - 50 лет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611859124465125E-3"/>
                  <c:y val="6.2937168596476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35-4228-A60A-2F32432B5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возрасту</c:v>
                </c:pt>
              </c:strCache>
            </c:strRef>
          </c:cat>
          <c:val>
            <c:numRef>
              <c:f>Лист1!$C$2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35-4228-A60A-2F32432B55A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51- 60 лет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2525709380613672E-3"/>
                  <c:y val="7.061269102305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35-4228-A60A-2F32432B5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возрасту</c:v>
                </c:pt>
              </c:strCache>
            </c:strRef>
          </c:cat>
          <c:val>
            <c:numRef>
              <c:f>Лист1!$D$2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35-4228-A60A-2F32432B55A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свыше 60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4756229977904322E-3"/>
                  <c:y val="9.2106269118925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35-4228-A60A-2F32432B55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возрасту</c:v>
                </c:pt>
              </c:strCache>
            </c:strRef>
          </c:cat>
          <c:val>
            <c:numRef>
              <c:f>Лист1!$E$2</c:f>
              <c:numCache>
                <c:formatCode>0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35-4228-A60A-2F32432B55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756096"/>
        <c:axId val="162757632"/>
        <c:axId val="0"/>
      </c:bar3DChart>
      <c:catAx>
        <c:axId val="16275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62757632"/>
        <c:crosses val="autoZero"/>
        <c:auto val="1"/>
        <c:lblAlgn val="ctr"/>
        <c:lblOffset val="100"/>
        <c:noMultiLvlLbl val="0"/>
      </c:catAx>
      <c:valAx>
        <c:axId val="162757632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6275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744032838313447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 3 лет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стажу</c:v>
                </c:pt>
              </c:strCache>
            </c:strRef>
          </c:cat>
          <c:val>
            <c:numRef>
              <c:f>Лист1!$B$2</c:f>
              <c:numCache>
                <c:formatCode>0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0-42B6-9B6F-B23316AE42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4-10 лет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Georgia" panose="02040502050405020303" pitchFamily="18" charset="0"/>
                      <a:ea typeface="+mn-ea"/>
                      <a:cs typeface="+mn-cs"/>
                    </a:defRPr>
                  </a:pPr>
                  <a:endParaRPr lang="ru-K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0E5-402A-94D8-EB8B60B8EE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стажу</c:v>
                </c:pt>
              </c:strCache>
            </c:strRef>
          </c:cat>
          <c:val>
            <c:numRef>
              <c:f>Лист1!$C$2</c:f>
              <c:numCache>
                <c:formatCode>0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0-42B6-9B6F-B23316AE42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11-20 лет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стажу</c:v>
                </c:pt>
              </c:strCache>
            </c:strRef>
          </c:cat>
          <c:val>
            <c:numRef>
              <c:f>Лист1!$D$2</c:f>
              <c:numCache>
                <c:formatCode>0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0-42B6-9B6F-B23316AE424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21-30 лет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стажу</c:v>
                </c:pt>
              </c:strCache>
            </c:strRef>
          </c:cat>
          <c:val>
            <c:numRef>
              <c:f>Лист1!$E$2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30-42B6-9B6F-B23316AE424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30 лет и выше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67613825798398E-2"/>
                  <c:y val="-4.1309648772093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30-42B6-9B6F-B23316AE42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стажу</c:v>
                </c:pt>
              </c:strCache>
            </c:strRef>
          </c:cat>
          <c:val>
            <c:numRef>
              <c:f>Лист1!$F$2</c:f>
              <c:numCache>
                <c:formatCode>0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30-42B6-9B6F-B23316AE4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713984"/>
        <c:axId val="162715520"/>
        <c:axId val="0"/>
      </c:bar3DChart>
      <c:catAx>
        <c:axId val="16271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62715520"/>
        <c:crosses val="autoZero"/>
        <c:auto val="1"/>
        <c:lblAlgn val="ctr"/>
        <c:lblOffset val="100"/>
        <c:noMultiLvlLbl val="0"/>
      </c:catAx>
      <c:valAx>
        <c:axId val="16271552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6271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022462708219794E-2"/>
          <c:y val="0.84921767088331002"/>
          <c:w val="0.95597743219715092"/>
          <c:h val="0.150782460785131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744032838313447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 категории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8728243163970044E-3"/>
                  <c:y val="6.6140119021579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A5-42CE-8CA8-4DE021B208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категориям</c:v>
                </c:pt>
              </c:strCache>
            </c:strRef>
          </c:cat>
          <c:val>
            <c:numRef>
              <c:f>Лист1!$B$2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A5-42CE-8CA8-4DE021B208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педагог-модератор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9.0424199988189003E-4"/>
                  <c:y val="9.8196582165231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A5-42CE-8CA8-4DE021B208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категориям</c:v>
                </c:pt>
              </c:strCache>
            </c:strRef>
          </c:cat>
          <c:val>
            <c:numRef>
              <c:f>Лист1!$C$2</c:f>
              <c:numCache>
                <c:formatCode>0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A5-42CE-8CA8-4DE021B208E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педагог-эксперт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6.6140119021579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A5-42CE-8CA8-4DE021B208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категориям</c:v>
                </c:pt>
              </c:strCache>
            </c:strRef>
          </c:cat>
          <c:val>
            <c:numRef>
              <c:f>Лист1!$D$2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A5-42CE-8CA8-4DE021B208E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педагог-исследователь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3641540437206967E-3"/>
                  <c:y val="9.0402006970435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A5-42CE-8CA8-4DE021B208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по категориям</c:v>
                </c:pt>
              </c:strCache>
            </c:strRef>
          </c:cat>
          <c:val>
            <c:numRef>
              <c:f>Лист1!$E$2</c:f>
              <c:numCache>
                <c:formatCode>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A5-42CE-8CA8-4DE021B20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850304"/>
        <c:axId val="162851840"/>
        <c:axId val="0"/>
      </c:bar3DChart>
      <c:catAx>
        <c:axId val="16285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pPr>
            <a:endParaRPr lang="ru-KZ"/>
          </a:p>
        </c:txPr>
        <c:crossAx val="162851840"/>
        <c:crosses val="autoZero"/>
        <c:auto val="1"/>
        <c:lblAlgn val="ctr"/>
        <c:lblOffset val="100"/>
        <c:noMultiLvlLbl val="0"/>
      </c:catAx>
      <c:valAx>
        <c:axId val="16285184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16285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98883255696282"/>
          <c:w val="1"/>
          <c:h val="0.162882723981344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Georgia" panose="02040502050405020303" pitchFamily="18" charset="0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5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9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5" y="220981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94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092-4B6C-423C-BA20-AAEE9AF4862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030A-6AAC-46D8-AA59-D63354DD1D9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4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1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60C092-4B6C-423C-BA20-AAEE9AF48628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6" y="617221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1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F9030A-6AAC-46D8-AA59-D63354DD1D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08DCB44-E3F3-8308-0B2B-3A5E3CCA8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" y="162560"/>
            <a:ext cx="11744960" cy="6695439"/>
          </a:xfrm>
          <a:prstGeom prst="rect">
            <a:avLst/>
          </a:prstGeom>
          <a:effectLst>
            <a:softEdge rad="939800"/>
          </a:effectLst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952F0B4-8D4C-461D-894B-7B122E959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160" y="5618480"/>
            <a:ext cx="11663680" cy="103632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КГУ «Общеобразовательная школа №4» отдела образования Абайского района </a:t>
            </a:r>
            <a:endParaRPr lang="x-none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sz="2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управления образования Карагандинской области</a:t>
            </a:r>
            <a:endParaRPr lang="x-none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E18B6B-8247-4DFF-81FC-95079889D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35049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ЦЕЛЕВАЯ ШКОЛА</a:t>
            </a:r>
            <a:endParaRPr lang="x-none" sz="40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05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EE80C00-E04A-E597-0DE9-A07059B08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849038"/>
              </p:ext>
            </p:extLst>
          </p:nvPr>
        </p:nvGraphicFramePr>
        <p:xfrm>
          <a:off x="0" y="1"/>
          <a:ext cx="6607385" cy="3446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042">
                  <a:extLst>
                    <a:ext uri="{9D8B030D-6E8A-4147-A177-3AD203B41FA5}">
                      <a16:colId xmlns:a16="http://schemas.microsoft.com/office/drawing/2014/main" val="2704419926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2841456244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80348890"/>
                    </a:ext>
                  </a:extLst>
                </a:gridCol>
                <a:gridCol w="396615">
                  <a:extLst>
                    <a:ext uri="{9D8B030D-6E8A-4147-A177-3AD203B41FA5}">
                      <a16:colId xmlns:a16="http://schemas.microsoft.com/office/drawing/2014/main" val="2203467632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1284855159"/>
                    </a:ext>
                  </a:extLst>
                </a:gridCol>
                <a:gridCol w="398591">
                  <a:extLst>
                    <a:ext uri="{9D8B030D-6E8A-4147-A177-3AD203B41FA5}">
                      <a16:colId xmlns:a16="http://schemas.microsoft.com/office/drawing/2014/main" val="3957427613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295171768"/>
                    </a:ext>
                  </a:extLst>
                </a:gridCol>
                <a:gridCol w="396615">
                  <a:extLst>
                    <a:ext uri="{9D8B030D-6E8A-4147-A177-3AD203B41FA5}">
                      <a16:colId xmlns:a16="http://schemas.microsoft.com/office/drawing/2014/main" val="1423519198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1177318961"/>
                    </a:ext>
                  </a:extLst>
                </a:gridCol>
                <a:gridCol w="398591">
                  <a:extLst>
                    <a:ext uri="{9D8B030D-6E8A-4147-A177-3AD203B41FA5}">
                      <a16:colId xmlns:a16="http://schemas.microsoft.com/office/drawing/2014/main" val="733856896"/>
                    </a:ext>
                  </a:extLst>
                </a:gridCol>
                <a:gridCol w="397273">
                  <a:extLst>
                    <a:ext uri="{9D8B030D-6E8A-4147-A177-3AD203B41FA5}">
                      <a16:colId xmlns:a16="http://schemas.microsoft.com/office/drawing/2014/main" val="3513694548"/>
                    </a:ext>
                  </a:extLst>
                </a:gridCol>
                <a:gridCol w="397273">
                  <a:extLst>
                    <a:ext uri="{9D8B030D-6E8A-4147-A177-3AD203B41FA5}">
                      <a16:colId xmlns:a16="http://schemas.microsoft.com/office/drawing/2014/main" val="3545243491"/>
                    </a:ext>
                  </a:extLst>
                </a:gridCol>
                <a:gridCol w="397932">
                  <a:extLst>
                    <a:ext uri="{9D8B030D-6E8A-4147-A177-3AD203B41FA5}">
                      <a16:colId xmlns:a16="http://schemas.microsoft.com/office/drawing/2014/main" val="1557443206"/>
                    </a:ext>
                  </a:extLst>
                </a:gridCol>
                <a:gridCol w="398591">
                  <a:extLst>
                    <a:ext uri="{9D8B030D-6E8A-4147-A177-3AD203B41FA5}">
                      <a16:colId xmlns:a16="http://schemas.microsoft.com/office/drawing/2014/main" val="3135598091"/>
                    </a:ext>
                  </a:extLst>
                </a:gridCol>
                <a:gridCol w="403202">
                  <a:extLst>
                    <a:ext uri="{9D8B030D-6E8A-4147-A177-3AD203B41FA5}">
                      <a16:colId xmlns:a16="http://schemas.microsoft.com/office/drawing/2014/main" val="3441804157"/>
                    </a:ext>
                  </a:extLst>
                </a:gridCol>
              </a:tblGrid>
              <a:tr h="893971"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Предметы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Алгебра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Всемирная история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Иностранный язык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 и литература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Русская литература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Химия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Основы права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/>
                </a:tc>
                <a:extLst>
                  <a:ext uri="{0D108BD9-81ED-4DB2-BD59-A6C34878D82A}">
                    <a16:rowId xmlns:a16="http://schemas.microsoft.com/office/drawing/2014/main" val="908219503"/>
                  </a:ext>
                </a:extLst>
              </a:tr>
              <a:tr h="662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Качество в %</a:t>
                      </a:r>
                      <a:endParaRPr lang="ru-KZ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1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40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60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3529578982"/>
                  </a:ext>
                </a:extLst>
              </a:tr>
              <a:tr h="210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2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167682544"/>
                  </a:ext>
                </a:extLst>
              </a:tr>
              <a:tr h="210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3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4158752024"/>
                  </a:ext>
                </a:extLst>
              </a:tr>
              <a:tr h="210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4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740337841"/>
                  </a:ext>
                </a:extLst>
              </a:tr>
              <a:tr h="2109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годовое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4098112492"/>
                  </a:ext>
                </a:extLst>
              </a:tr>
              <a:tr h="1028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Успеваемость в % </a:t>
                      </a:r>
                      <a:r>
                        <a:rPr lang="kk-KZ" sz="1200" dirty="0">
                          <a:effectLst/>
                        </a:rPr>
                        <a:t>1-4 четвертях, годовая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100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extLst>
                  <a:ext uri="{0D108BD9-81ED-4DB2-BD59-A6C34878D82A}">
                    <a16:rowId xmlns:a16="http://schemas.microsoft.com/office/drawing/2014/main" val="2091875970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00E651B-A4E6-824D-19D9-E59761E4D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464407"/>
              </p:ext>
            </p:extLst>
          </p:nvPr>
        </p:nvGraphicFramePr>
        <p:xfrm>
          <a:off x="6042596" y="3446087"/>
          <a:ext cx="6149404" cy="3373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38">
                  <a:extLst>
                    <a:ext uri="{9D8B030D-6E8A-4147-A177-3AD203B41FA5}">
                      <a16:colId xmlns:a16="http://schemas.microsoft.com/office/drawing/2014/main" val="1133759840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1155909017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2491998480"/>
                    </a:ext>
                  </a:extLst>
                </a:gridCol>
                <a:gridCol w="369124">
                  <a:extLst>
                    <a:ext uri="{9D8B030D-6E8A-4147-A177-3AD203B41FA5}">
                      <a16:colId xmlns:a16="http://schemas.microsoft.com/office/drawing/2014/main" val="276551343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51108332"/>
                    </a:ext>
                  </a:extLst>
                </a:gridCol>
                <a:gridCol w="370963">
                  <a:extLst>
                    <a:ext uri="{9D8B030D-6E8A-4147-A177-3AD203B41FA5}">
                      <a16:colId xmlns:a16="http://schemas.microsoft.com/office/drawing/2014/main" val="591113750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1081797688"/>
                    </a:ext>
                  </a:extLst>
                </a:gridCol>
                <a:gridCol w="369124">
                  <a:extLst>
                    <a:ext uri="{9D8B030D-6E8A-4147-A177-3AD203B41FA5}">
                      <a16:colId xmlns:a16="http://schemas.microsoft.com/office/drawing/2014/main" val="470638275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1922129025"/>
                    </a:ext>
                  </a:extLst>
                </a:gridCol>
                <a:gridCol w="370963">
                  <a:extLst>
                    <a:ext uri="{9D8B030D-6E8A-4147-A177-3AD203B41FA5}">
                      <a16:colId xmlns:a16="http://schemas.microsoft.com/office/drawing/2014/main" val="486273640"/>
                    </a:ext>
                  </a:extLst>
                </a:gridCol>
                <a:gridCol w="369737">
                  <a:extLst>
                    <a:ext uri="{9D8B030D-6E8A-4147-A177-3AD203B41FA5}">
                      <a16:colId xmlns:a16="http://schemas.microsoft.com/office/drawing/2014/main" val="3175301118"/>
                    </a:ext>
                  </a:extLst>
                </a:gridCol>
                <a:gridCol w="369737">
                  <a:extLst>
                    <a:ext uri="{9D8B030D-6E8A-4147-A177-3AD203B41FA5}">
                      <a16:colId xmlns:a16="http://schemas.microsoft.com/office/drawing/2014/main" val="144324369"/>
                    </a:ext>
                  </a:extLst>
                </a:gridCol>
                <a:gridCol w="370350">
                  <a:extLst>
                    <a:ext uri="{9D8B030D-6E8A-4147-A177-3AD203B41FA5}">
                      <a16:colId xmlns:a16="http://schemas.microsoft.com/office/drawing/2014/main" val="3560059749"/>
                    </a:ext>
                  </a:extLst>
                </a:gridCol>
                <a:gridCol w="370963">
                  <a:extLst>
                    <a:ext uri="{9D8B030D-6E8A-4147-A177-3AD203B41FA5}">
                      <a16:colId xmlns:a16="http://schemas.microsoft.com/office/drawing/2014/main" val="1534507245"/>
                    </a:ext>
                  </a:extLst>
                </a:gridCol>
                <a:gridCol w="375255">
                  <a:extLst>
                    <a:ext uri="{9D8B030D-6E8A-4147-A177-3AD203B41FA5}">
                      <a16:colId xmlns:a16="http://schemas.microsoft.com/office/drawing/2014/main" val="1186677249"/>
                    </a:ext>
                  </a:extLst>
                </a:gridCol>
              </a:tblGrid>
              <a:tr h="903215"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Предметы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Алгебра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Всемирная история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Геометрия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Иностранный язык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Информатика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История Казахстана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Казахский язык и литература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Русская литература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Русский язык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Физика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Химия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 anchor="ctr"/>
                </a:tc>
                <a:tc>
                  <a:txBody>
                    <a:bodyPr/>
                    <a:lstStyle/>
                    <a:p>
                      <a:pPr marL="7175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Основы права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vert="vert270"/>
                </a:tc>
                <a:extLst>
                  <a:ext uri="{0D108BD9-81ED-4DB2-BD59-A6C34878D82A}">
                    <a16:rowId xmlns:a16="http://schemas.microsoft.com/office/drawing/2014/main" val="765976429"/>
                  </a:ext>
                </a:extLst>
              </a:tr>
              <a:tr h="669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Качество в %</a:t>
                      </a:r>
                      <a:endParaRPr lang="ru-KZ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1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92,6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587468813"/>
                  </a:ext>
                </a:extLst>
              </a:tr>
              <a:tr h="213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2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1288484341"/>
                  </a:ext>
                </a:extLst>
              </a:tr>
              <a:tr h="213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3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551560102"/>
                  </a:ext>
                </a:extLst>
              </a:tr>
              <a:tr h="213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4 четверть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71,4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1897998480"/>
                  </a:ext>
                </a:extLst>
              </a:tr>
              <a:tr h="213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200">
                          <a:effectLst/>
                        </a:rPr>
                        <a:t>годовое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78,5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85,7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92,8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/>
                </a:tc>
                <a:extLst>
                  <a:ext uri="{0D108BD9-81ED-4DB2-BD59-A6C34878D82A}">
                    <a16:rowId xmlns:a16="http://schemas.microsoft.com/office/drawing/2014/main" val="3827936919"/>
                  </a:ext>
                </a:extLst>
              </a:tr>
              <a:tr h="8256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Успеваемость в %</a:t>
                      </a:r>
                      <a:r>
                        <a:rPr lang="kk-KZ" sz="1100" dirty="0">
                          <a:effectLst/>
                        </a:rPr>
                        <a:t> </a:t>
                      </a:r>
                      <a:r>
                        <a:rPr lang="kk-KZ" sz="1200" dirty="0">
                          <a:effectLst/>
                        </a:rPr>
                        <a:t>1-4 четвертях, годовая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K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100</a:t>
                      </a:r>
                      <a:endParaRPr lang="ru-K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9197" marR="9197" marT="9197" marB="9197" anchor="ctr"/>
                </a:tc>
                <a:extLst>
                  <a:ext uri="{0D108BD9-81ED-4DB2-BD59-A6C34878D82A}">
                    <a16:rowId xmlns:a16="http://schemas.microsoft.com/office/drawing/2014/main" val="29427399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622410-62CE-BDE1-445A-3040D74A554B}"/>
              </a:ext>
            </a:extLst>
          </p:cNvPr>
          <p:cNvSpPr txBox="1"/>
          <p:nvPr/>
        </p:nvSpPr>
        <p:spPr>
          <a:xfrm>
            <a:off x="8630587" y="3042581"/>
            <a:ext cx="61684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 класс </a:t>
            </a:r>
            <a:endParaRPr lang="ru-KZ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444926-B0E6-9094-14A9-4A8D6BF93B54}"/>
              </a:ext>
            </a:extLst>
          </p:cNvPr>
          <p:cNvSpPr txBox="1"/>
          <p:nvPr/>
        </p:nvSpPr>
        <p:spPr>
          <a:xfrm>
            <a:off x="0" y="3411913"/>
            <a:ext cx="7405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 класс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20539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27341C6-E1A0-D45A-18AD-7CDB95ADA46F}"/>
              </a:ext>
            </a:extLst>
          </p:cNvPr>
          <p:cNvSpPr txBox="1"/>
          <p:nvPr/>
        </p:nvSpPr>
        <p:spPr>
          <a:xfrm>
            <a:off x="258581" y="162339"/>
            <a:ext cx="4388370" cy="6547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Проблема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-понижение качества знания по предметам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 класс- естествознание, казахский язык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6 класс- естествознание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8 класс- история Казахстана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 класс- алгебра, биология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11 класс- геометрия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-в школе  работают совместители,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-недостаточное отслеживание учителем западающих тем по предмету.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низкая мотивация обучающихся, что ведет за собой усвоение материала по предметам не в полном объеме.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слабая подготовка к экзаменам.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11E851-4538-3AD6-CD73-C7A2C425E0D8}"/>
              </a:ext>
            </a:extLst>
          </p:cNvPr>
          <p:cNvSpPr txBox="1"/>
          <p:nvPr/>
        </p:nvSpPr>
        <p:spPr>
          <a:xfrm>
            <a:off x="5759971" y="327231"/>
            <a:ext cx="5542613" cy="6928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Пути решения: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-усилить    работу со слабоуспевающими, обозначить направления работы с ними.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администрации школы  и  руководителям  МО для повышения качества уроков   взять на контроль  планирование и проведение  уроков, оценивание и рефлексию.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Усилить индивидуальную работу с обучающимися, имеющими низкую успеваемость.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Обратить внимание на учащихся с одной тройкой 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После каждой четверти проводить детальный анализ качества и успеваемости на заседаниях МО.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помощь в разработке заданий СОР/СОЧ и наблюдение за процедурой проведения внутреннего оценивания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взаимообучение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-усилить    работу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по подготовке к экзаменам.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53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1628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Качественный состав педагогических работников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30177468"/>
              </p:ext>
            </p:extLst>
          </p:nvPr>
        </p:nvGraphicFramePr>
        <p:xfrm>
          <a:off x="-40942" y="3427446"/>
          <a:ext cx="4599294" cy="3309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603466"/>
              </p:ext>
            </p:extLst>
          </p:nvPr>
        </p:nvGraphicFramePr>
        <p:xfrm>
          <a:off x="4339988" y="1269243"/>
          <a:ext cx="4012442" cy="2402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Объект 6">
            <a:extLst>
              <a:ext uri="{FF2B5EF4-FFF2-40B4-BE49-F238E27FC236}">
                <a16:creationId xmlns:a16="http://schemas.microsoft.com/office/drawing/2014/main" id="{24B71E59-62DC-410F-A81D-00755D075E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7309"/>
              </p:ext>
            </p:extLst>
          </p:nvPr>
        </p:nvGraphicFramePr>
        <p:xfrm>
          <a:off x="3640731" y="3671248"/>
          <a:ext cx="4724399" cy="2920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Объект 6">
            <a:extLst>
              <a:ext uri="{FF2B5EF4-FFF2-40B4-BE49-F238E27FC236}">
                <a16:creationId xmlns:a16="http://schemas.microsoft.com/office/drawing/2014/main" id="{9F282A07-5B97-4539-AA17-6E6FCBDD04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58023"/>
              </p:ext>
            </p:extLst>
          </p:nvPr>
        </p:nvGraphicFramePr>
        <p:xfrm>
          <a:off x="-40942" y="850900"/>
          <a:ext cx="4943142" cy="269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823200" y="1164884"/>
            <a:ext cx="4368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  <a:cs typeface="Times New Roman" pitchFamily="18" charset="0"/>
              </a:rPr>
              <a:t>Проблема</a:t>
            </a:r>
          </a:p>
          <a:p>
            <a:r>
              <a:rPr lang="ru-RU" sz="1300" dirty="0">
                <a:latin typeface="Georgia" panose="02040502050405020303" pitchFamily="18" charset="0"/>
              </a:rPr>
              <a:t>- высокий процент количество учителей возраст которых превышает 55 лет</a:t>
            </a:r>
          </a:p>
          <a:p>
            <a:r>
              <a:rPr lang="ru-RU" sz="1300" dirty="0">
                <a:latin typeface="Georgia" panose="02040502050405020303" pitchFamily="18" charset="0"/>
              </a:rPr>
              <a:t>- не все педагоги   набрали пороговый балл при сдачи ОЗП     на заявленную категорию</a:t>
            </a:r>
          </a:p>
          <a:p>
            <a:r>
              <a:rPr lang="ru-RU" sz="1300" dirty="0">
                <a:latin typeface="Georgia" panose="02040502050405020303" pitchFamily="18" charset="0"/>
              </a:rPr>
              <a:t>- 13% учителей пенсионеры</a:t>
            </a:r>
          </a:p>
          <a:p>
            <a:r>
              <a:rPr lang="ru-RU" sz="1300" dirty="0">
                <a:latin typeface="Georgia" panose="02040502050405020303" pitchFamily="18" charset="0"/>
              </a:rPr>
              <a:t>- недостаточная результативность участия в интеллектуальных олимпиадах и конкурсах,</a:t>
            </a:r>
          </a:p>
          <a:p>
            <a:r>
              <a:rPr lang="ru-RU" sz="1300" dirty="0">
                <a:latin typeface="Georgia" panose="02040502050405020303" pitchFamily="18" charset="0"/>
              </a:rPr>
              <a:t>- недостаточное сотрудничество с ВУЗами и колледжами города и области через заключение договоров и меморандумов.  </a:t>
            </a:r>
            <a:r>
              <a:rPr lang="ru-RU" sz="1300" dirty="0"/>
              <a:t>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23200" y="3476692"/>
            <a:ext cx="436880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>
                <a:latin typeface="Georgia" panose="02040502050405020303" pitchFamily="18" charset="0"/>
                <a:ea typeface="Times New Roman" panose="02020603050405020304" pitchFamily="18" charset="0"/>
              </a:rPr>
              <a:t>Пути решения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ea typeface="Times New Roman" panose="02020603050405020304" pitchFamily="18" charset="0"/>
              </a:rPr>
              <a:t>создание условий для повышения профессиональной компетентности      педагогов    через их участие в профессиональных конкурсах, создание авторских     педагогических    разработок, проектно-исследовательскую      деятельность, обучающие семинары, </a:t>
            </a:r>
            <a:r>
              <a:rPr lang="ru-RU" sz="13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вебинары</a:t>
            </a:r>
            <a:r>
              <a:rPr lang="ru-RU" sz="1300" dirty="0">
                <a:latin typeface="Georgia" panose="02040502050405020303" pitchFamily="18" charset="0"/>
                <a:ea typeface="Times New Roman" panose="02020603050405020304" pitchFamily="18" charset="0"/>
              </a:rPr>
              <a:t> и курсовую подготовку;  </a:t>
            </a:r>
            <a:endParaRPr lang="ru-RU" sz="1300" dirty="0">
              <a:latin typeface="Georgia" panose="02040502050405020303" pitchFamily="18" charset="0"/>
            </a:endParaRPr>
          </a:p>
          <a:p>
            <a:pPr marL="285750" marR="307975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ea typeface="Times New Roman" panose="02020603050405020304" pitchFamily="18" charset="0"/>
              </a:rPr>
              <a:t>продолжение работы по обобщению и транслированию передового педагогического опыта творчески работающих учителей через организацию и проведение методических недель, педагогических советов, открытых уроков, мастер-классов и т.п. </a:t>
            </a:r>
            <a:endParaRPr lang="ru-RU" sz="1300" dirty="0"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9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921" y="213360"/>
            <a:ext cx="9206812" cy="518160"/>
          </a:xfrm>
        </p:spPr>
        <p:txBody>
          <a:bodyPr>
            <a:noAutofit/>
          </a:bodyPr>
          <a:lstStyle/>
          <a:p>
            <a:pPr algn="ctr">
              <a:buNone/>
            </a:pPr>
            <a:br>
              <a:rPr lang="ru-RU" sz="4000" dirty="0">
                <a:latin typeface="Georgia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70C0"/>
                </a:solidFill>
                <a:latin typeface="Georgia" pitchFamily="18" charset="0"/>
                <a:cs typeface="Times New Roman" panose="02020603050405020304" pitchFamily="18" charset="0"/>
              </a:rPr>
              <a:t>Анализ результатов ОЗП</a:t>
            </a:r>
            <a:br>
              <a:rPr lang="ru-RU" sz="3600" dirty="0">
                <a:solidFill>
                  <a:srgbClr val="0070C0"/>
                </a:solidFill>
                <a:latin typeface="Georgia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1225056"/>
              </p:ext>
            </p:extLst>
          </p:nvPr>
        </p:nvGraphicFramePr>
        <p:xfrm>
          <a:off x="0" y="2228427"/>
          <a:ext cx="7645399" cy="1473456"/>
        </p:xfrm>
        <a:graphic>
          <a:graphicData uri="http://schemas.openxmlformats.org/drawingml/2006/table">
            <a:tbl>
              <a:tblPr/>
              <a:tblGrid>
                <a:gridCol w="1562871">
                  <a:extLst>
                    <a:ext uri="{9D8B030D-6E8A-4147-A177-3AD203B41FA5}">
                      <a16:colId xmlns:a16="http://schemas.microsoft.com/office/drawing/2014/main" val="3335664089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1576276883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362051104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657643226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2635583536"/>
                    </a:ext>
                  </a:extLst>
                </a:gridCol>
              </a:tblGrid>
              <a:tr h="220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кол-во не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% не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2618248"/>
                  </a:ext>
                </a:extLst>
              </a:tr>
              <a:tr h="2208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324797"/>
                  </a:ext>
                </a:extLst>
              </a:tr>
              <a:tr h="220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77430"/>
                  </a:ext>
                </a:extLst>
              </a:tr>
              <a:tr h="461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7947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791206"/>
              </p:ext>
            </p:extLst>
          </p:nvPr>
        </p:nvGraphicFramePr>
        <p:xfrm>
          <a:off x="-1" y="4502726"/>
          <a:ext cx="7645400" cy="1157988"/>
        </p:xfrm>
        <a:graphic>
          <a:graphicData uri="http://schemas.openxmlformats.org/drawingml/2006/table">
            <a:tbl>
              <a:tblPr/>
              <a:tblGrid>
                <a:gridCol w="1562872">
                  <a:extLst>
                    <a:ext uri="{9D8B030D-6E8A-4147-A177-3AD203B41FA5}">
                      <a16:colId xmlns:a16="http://schemas.microsoft.com/office/drawing/2014/main" val="3924663170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3414165859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1350814346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3126042568"/>
                    </a:ext>
                  </a:extLst>
                </a:gridCol>
                <a:gridCol w="1520632">
                  <a:extLst>
                    <a:ext uri="{9D8B030D-6E8A-4147-A177-3AD203B41FA5}">
                      <a16:colId xmlns:a16="http://schemas.microsoft.com/office/drawing/2014/main" val="2277469450"/>
                    </a:ext>
                  </a:extLst>
                </a:gridCol>
              </a:tblGrid>
              <a:tr h="156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кол-во не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% не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787303"/>
                  </a:ext>
                </a:extLst>
              </a:tr>
              <a:tr h="156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набравших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011019"/>
                  </a:ext>
                </a:extLst>
              </a:tr>
              <a:tr h="156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порог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047885"/>
                  </a:ext>
                </a:extLst>
              </a:tr>
              <a:tr h="156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Georgia" panose="02040502050405020303" pitchFamily="18" charset="0"/>
                          <a:ea typeface="Segoe UI" panose="020B0502040204020203" pitchFamily="34" charset="0"/>
                          <a:cs typeface="Times New Roman" panose="02020603050405020304" pitchFamily="18" charset="0"/>
                        </a:rPr>
                        <a:t>25% </a:t>
                      </a:r>
                      <a:endParaRPr lang="ru-RU" sz="180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39462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" y="1688931"/>
            <a:ext cx="764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Результаты ОЗП-2023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75856" y="3267982"/>
            <a:ext cx="65826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Результаты ОЗП-2024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645400" y="3705999"/>
            <a:ext cx="454659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Пути решения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Обучение на курсах </a:t>
            </a:r>
            <a:r>
              <a:rPr lang="ru-RU" sz="1600" dirty="0" err="1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Өрлеу</a:t>
            </a:r>
            <a:r>
              <a:rPr lang="en-US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Обучение наставников на курсах наставничества (ЦПМ)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Прохождение пробных тестирований ОЗП на тренажерах и тестцентре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Участие педагогов в предметных творческих группах при УМЦ РО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Участие в конкурсах.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Самообразование.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Выступление на конференциях.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k-KZ" sz="16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171450" indent="-171450"/>
            <a:r>
              <a:rPr lang="ru-RU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45400" y="1688931"/>
            <a:ext cx="43803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Georgia" panose="02040502050405020303" pitchFamily="18" charset="0"/>
                <a:cs typeface="Times New Roman" panose="02020603050405020304" pitchFamily="18" charset="0"/>
              </a:rPr>
              <a:t>Проблема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Georgia" panose="02040502050405020303" pitchFamily="18" charset="0"/>
                <a:cs typeface="Times New Roman" pitchFamily="18" charset="0"/>
              </a:rPr>
              <a:t>Недостаточно высокий процент педагогических работников с квалификационным уровнем мастера, исследователя </a:t>
            </a:r>
            <a:endParaRPr lang="ru-RU" sz="1600" dirty="0">
              <a:solidFill>
                <a:prstClr val="black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Не все педагоги   набрали пороговый балл при сдачи ОЗП     на заявленную категорию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1056640" y="268900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«Общеобразовательная школа №4»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Абайского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723762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C0A5DF9-38C0-4A5F-19B8-F696CEA09559}"/>
              </a:ext>
            </a:extLst>
          </p:cNvPr>
          <p:cNvSpPr txBox="1"/>
          <p:nvPr/>
        </p:nvSpPr>
        <p:spPr>
          <a:xfrm>
            <a:off x="209865" y="277640"/>
            <a:ext cx="5081664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Анализ показал, что в школе </a:t>
            </a:r>
            <a:r>
              <a:rPr lang="ru-RU" sz="1300" b="1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выявлены проблемы: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-снижение контингента  обучающихся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-нет классов с казахским языком обучения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-низкие учебные достижения школьников по предметам читательской, математической и естественнонаучной грамотности в основном звене;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низкое  качество знаний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понижение качества знания по предметам алгебра, геометрия, биология, казахский язык, физика и химия. 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недостаточное отслеживание учителем западающих тем по предмету.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низкая мотивация обучающихся, что ведет за собой усвоение материала по предметам не в полном объеме.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не все обучающиеся сдают ЕНТ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не все обучающиеся 10-11 классов поступают в высшие учебные заведения.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-недостаточно высокий процент педагогических работников с квалификационным уровнем мастера, исследователя 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-высокий процент количество учителей возраст которых превышает 55 лет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--е все педагоги   набрали пороговый балл при сдачи ОЗП     на заявленную категорию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-13% учителей пенсионеры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-недостаточная результативность участия в интеллектуальных олимпиадах и конкурсах,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недостаточное сотрудничество с ВУЗами и колледжами города и области через заключение договоров и меморандумов.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-оснащенность компьютерной техникой.. 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-недостаточное количество компьютеров на каждого учителя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3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недостаточная компьютеризация в библиотеке.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3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ru-RU" sz="1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кабинетов новой модификации</a:t>
            </a:r>
            <a:endParaRPr lang="ru-KZ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18C01E-F862-D2F2-4760-B5647DF72902}"/>
              </a:ext>
            </a:extLst>
          </p:cNvPr>
          <p:cNvSpPr txBox="1"/>
          <p:nvPr/>
        </p:nvSpPr>
        <p:spPr>
          <a:xfrm>
            <a:off x="5711252" y="0"/>
            <a:ext cx="647824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Пути решения</a:t>
            </a:r>
            <a:endParaRPr lang="ru-KZ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открыть классы с казахским языком обучения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усилить работу по повышению качества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знаний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предметам</a:t>
            </a:r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читательской, математической и естественнонаучной грамотности, выявить западающие зоны в работе использовать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работу на тренажерах «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Bilimland</a:t>
            </a:r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»,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прохождение пробного МОДО  на сайте  klass.kz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на дополнительных занятиях уделить больше внимания западающим темам, проводить коррекционную работу со слабоуспевающими детьми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педагогам продолжать введение в урок задания по формированию функциональной грамотности, формировать креативное мышление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Учителям школы необходимо активизировать работу над повышением качества обучения и степени обученности учащихся, грамотно строить методическую работу по предупреждению различных  ошибок учащихся с целью повышения качества обучения, проводить постоянный тренинг по предупреждению ошибок, продолжать внедрение в практику приемов преподавания, способствующих развитию логического мышления, уделять в выпускных классах особое внимание целенаправленному повторению ключевых тем курса, предусмотренных государственной программой.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Рассмотреть на педагогическом совете , совещании при директоре вопрос повышения качества знаний 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 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 использовать ИКТ технологии. Вести мониторинг знаний обучающихся.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i="1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- 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повышения профессиональной компетентности педагогов    через их участие в профессиональных конкурсах, создание авторских     педагогических    разработок, проектно-исследовательскую      деятельность, обучающие семинары, вебинары и курсовую подготовку; 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продолжение работы по обобщению и транслированию передового педагогического опыта творчески работающих учителей через организацию и проведение методических недель, педагогических советов, открытых уроков, мастер-классов и т.п. 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обучение на курсах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Орлеу</a:t>
            </a:r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обучение наставников на курсах наставничества (ЦПМ)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прохождение пробных тестирований ОЗП на тренажерах и </a:t>
            </a:r>
            <a:r>
              <a:rPr lang="ru-RU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тестцентре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участие педагогов в предметных творческих группах при УМЦ РО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создать условия для повышения квалификации педагогов.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привлекать  молодых специалистов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Это свидетельствует о необходимости пересмотра финансирования для решения вышеуказанных проблем материально-технического оснащения школы</a:t>
            </a:r>
            <a:endParaRPr lang="ru-K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62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27D56-2617-4F77-A94C-642905B70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02" y="2768600"/>
            <a:ext cx="10239195" cy="1320800"/>
          </a:xfrm>
        </p:spPr>
        <p:txBody>
          <a:bodyPr>
            <a:normAutofit/>
          </a:bodyPr>
          <a:lstStyle/>
          <a:p>
            <a:r>
              <a:rPr lang="ru-RU" sz="6000" b="1" dirty="0">
                <a:latin typeface="Georgia" panose="02040502050405020303" pitchFamily="18" charset="0"/>
              </a:rPr>
              <a:t>Спасибо за внимание!</a:t>
            </a:r>
            <a:endParaRPr lang="x-none" sz="6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0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880" y="233680"/>
            <a:ext cx="10129522" cy="812800"/>
          </a:xfrm>
        </p:spPr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3600" dirty="0">
                <a:solidFill>
                  <a:srgbClr val="B4DCFA">
                    <a:lumMod val="50000"/>
                  </a:srgbClr>
                </a:solidFill>
                <a:effectLst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  <a:t>Общие сведения по школе, зданию и МТБ 2024-2025</a:t>
            </a:r>
            <a:br>
              <a:rPr lang="ru-RU" sz="3600" dirty="0">
                <a:solidFill>
                  <a:srgbClr val="B4DCFA">
                    <a:lumMod val="50000"/>
                  </a:srgbClr>
                </a:solidFill>
                <a:effectLst/>
                <a:latin typeface="Georgia" panose="02040502050405020303" pitchFamily="18" charset="0"/>
                <a:ea typeface="+mn-ea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7040" y="1808480"/>
            <a:ext cx="11291570" cy="460248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4000" b="1" dirty="0">
              <a:solidFill>
                <a:srgbClr val="002060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1965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Здание 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типовое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наличии 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 спортзал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наличии предметные кабинеты: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2014, робототехника 2023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предметных кабинетах: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физика, биология, технология для мальчиков, химия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учебных кабинетов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мощность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540 мест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1-11 классы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178  учеников</a:t>
            </a: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(11 класс-комплектов)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мини-центр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воспитанников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 смену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26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 </a:t>
            </a:r>
            <a:r>
              <a:rPr lang="ru-RU" sz="26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</a:t>
            </a:r>
          </a:p>
          <a:p>
            <a:pPr marL="4572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3241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C46DD4-B5A9-4EDF-B9D7-99C565063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223520"/>
            <a:ext cx="11074400" cy="894080"/>
          </a:xfrm>
        </p:spPr>
        <p:txBody>
          <a:bodyPr/>
          <a:lstStyle/>
          <a:p>
            <a:pPr algn="ctr"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«Общеобразовательная школа №4»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Абайского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br>
              <a:rPr lang="ru-RU" sz="4000" b="1" dirty="0">
                <a:solidFill>
                  <a:srgbClr val="0070C0"/>
                </a:solidFill>
                <a:latin typeface="Georgia" panose="02040502050405020303" pitchFamily="18" charset="0"/>
              </a:rPr>
            </a:br>
            <a:r>
              <a:rPr lang="ru-RU" sz="4000" b="1" dirty="0">
                <a:solidFill>
                  <a:srgbClr val="0070C0"/>
                </a:solidFill>
                <a:latin typeface="Georgia" panose="02040502050405020303" pitchFamily="18" charset="0"/>
              </a:rPr>
              <a:t>Контингент обучающихся</a:t>
            </a:r>
            <a:endParaRPr lang="x-none" sz="40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2501360"/>
              </p:ext>
            </p:extLst>
          </p:nvPr>
        </p:nvGraphicFramePr>
        <p:xfrm>
          <a:off x="467360" y="1903492"/>
          <a:ext cx="7774331" cy="476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21600" y="1534160"/>
            <a:ext cx="276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013700" y="1603169"/>
            <a:ext cx="406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Проблема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Снижение количество детей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Нет классов с казахским  языком обучения  детей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Молодые семьи меняет место жительство, не созданы условия для молодежи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Жители поселка боле старшего возраста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102600" y="4061361"/>
            <a:ext cx="3873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Пути решение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Открыть классы с казахским языком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354966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6693" y="53063"/>
            <a:ext cx="10488507" cy="1036320"/>
          </a:xfrm>
        </p:spPr>
        <p:txBody>
          <a:bodyPr>
            <a:normAutofit fontScale="90000"/>
          </a:bodyPr>
          <a:lstStyle/>
          <a:p>
            <a:pPr lvl="0" algn="ctr" defTabSz="91440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Целевая школа: КГУ «Общеобразовательная школа №4»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Абайского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района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70C0"/>
                </a:solidFill>
                <a:latin typeface="Georgia" pitchFamily="18" charset="0"/>
                <a:ea typeface="+mn-ea"/>
                <a:cs typeface="Times New Roman" panose="02020603050405020304" pitchFamily="18" charset="0"/>
              </a:rPr>
              <a:t>Анализ результатов МОДО-2024</a:t>
            </a:r>
            <a:b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4000" dirty="0"/>
          </a:p>
        </p:txBody>
      </p:sp>
      <p:graphicFrame>
        <p:nvGraphicFramePr>
          <p:cNvPr id="8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141190"/>
              </p:ext>
            </p:extLst>
          </p:nvPr>
        </p:nvGraphicFramePr>
        <p:xfrm>
          <a:off x="1524389" y="1130301"/>
          <a:ext cx="8964117" cy="228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72541512"/>
              </p:ext>
            </p:extLst>
          </p:nvPr>
        </p:nvGraphicFramePr>
        <p:xfrm>
          <a:off x="1613941" y="3414011"/>
          <a:ext cx="8964118" cy="3192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684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9C62F8-5DC8-6752-95E7-7C825D35BF96}"/>
              </a:ext>
            </a:extLst>
          </p:cNvPr>
          <p:cNvSpPr txBox="1"/>
          <p:nvPr/>
        </p:nvSpPr>
        <p:spPr>
          <a:xfrm>
            <a:off x="588364" y="327232"/>
            <a:ext cx="467318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i="1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Проблемы</a:t>
            </a:r>
            <a:r>
              <a:rPr lang="kk-KZ" sz="1800" b="1" i="1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:</a:t>
            </a:r>
            <a:r>
              <a:rPr lang="kk-KZ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-Низкие учебные достижения школьников по предметам читательской, математической и естественнонаучной грамотности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</a:t>
            </a: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Обучающиеся не внимательно читают вопросы теста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-Имеются западающие темы  по предметам  естествознание, математическая грамотность.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-Затрудняются извлекать из текста информацию для формулирования выводов и предоставления правильного ответа на вопрос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-Низкая мотивация обучающихся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1515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-Испытывают трудности при выполнении более сложных заданий, требующих глубокого понимания и анализа. 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D54E54-16AD-6AFC-6CD8-DEBCCE8183E8}"/>
              </a:ext>
            </a:extLst>
          </p:cNvPr>
          <p:cNvSpPr txBox="1"/>
          <p:nvPr/>
        </p:nvSpPr>
        <p:spPr>
          <a:xfrm>
            <a:off x="6096000" y="174210"/>
            <a:ext cx="5092907" cy="68000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Пути решения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Усилить работу по повышению качества знаний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 </a:t>
            </a: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предметам читательской, математической и естественнонаучной грамотности, выявить западающие зоны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Работу на тренажерах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Bilimland</a:t>
            </a: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»,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Прохождение пробного МОДО  на сайте  klass.kz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На дополнительных занятиях уделить больше внимания западающим темам, проводить коррекционную работу со слабоуспевающими детьми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Педагогам продолжать введение в урок задания по формированию функциональной грамотности, формировать креативное мышление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Использовать ИКТ технологии. Вести мониторинг знаний обучающихся.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Использовать</a:t>
            </a:r>
            <a:r>
              <a:rPr lang="ru-RU" dirty="0"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 платформу </a:t>
            </a:r>
            <a:r>
              <a:rPr lang="en-US" dirty="0" err="1">
                <a:latin typeface="Times New Roman" panose="02020603050405020304" pitchFamily="18" charset="0"/>
                <a:ea typeface="Segoe UI" panose="020B0502040204020203" pitchFamily="34" charset="0"/>
                <a:cs typeface="Arial" panose="020B0604020202020204" pitchFamily="34" charset="0"/>
              </a:rPr>
              <a:t>TopIQ</a:t>
            </a:r>
            <a:endParaRPr lang="ru-RU" sz="1800" dirty="0">
              <a:effectLst/>
              <a:latin typeface="Times New Roman" panose="02020603050405020304" pitchFamily="18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6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93966"/>
            <a:ext cx="8596668" cy="74814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Georgia" pitchFamily="18" charset="0"/>
                <a:cs typeface="Times New Roman" panose="02020603050405020304" pitchFamily="18" charset="0"/>
              </a:rPr>
              <a:t>Анализ результатов ЕНТ</a:t>
            </a:r>
            <a:b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80825726"/>
              </p:ext>
            </p:extLst>
          </p:nvPr>
        </p:nvGraphicFramePr>
        <p:xfrm>
          <a:off x="-1" y="2160588"/>
          <a:ext cx="7386319" cy="4514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796" y="1127641"/>
            <a:ext cx="1517133" cy="937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74387" y="1203117"/>
            <a:ext cx="1595112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Средний  балл ЕНТ по школе 86,25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32892" y="1180767"/>
            <a:ext cx="1520532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Сдавали ЕНТ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6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учеников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26300" y="880406"/>
            <a:ext cx="4965700" cy="209288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itchFamily="18" charset="0"/>
              </a:rPr>
              <a:t>Проблема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cs typeface="Times New Roman" pitchFamily="18" charset="0"/>
              </a:rPr>
              <a:t>Низкое качество знаний по профильным предметам, по математической грамотности, истории Казахстана.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cs typeface="Times New Roman" pitchFamily="18" charset="0"/>
              </a:rPr>
              <a:t>Не все обучающиеся сдают ЕНТ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anose="02040502050405020303" pitchFamily="18" charset="0"/>
                <a:cs typeface="Times New Roman" pitchFamily="18" charset="0"/>
              </a:rPr>
              <a:t>Не все обучающиеся 10-11 классов поступают в высшие учебные заведения, поступают в колледжи из-за материального положения</a:t>
            </a:r>
            <a:endParaRPr lang="ru-RU" sz="1600" dirty="0">
              <a:latin typeface="Georgia" panose="02040502050405020303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H="1" flipV="1">
            <a:off x="7226300" y="3219508"/>
            <a:ext cx="4965700" cy="35394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Пути решения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четко выстроить алгоритм деятельности педагогического коллектива;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внести корректировки в тематические планирования предметов, вынесенных на ЕНТ;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усилить психологическую подготовку учителей, выпускников, родителей;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усилить работу по организации и проведении пробных ЕНТ;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использовать возможности внеклассной работы по предметам;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педагогам качественно проводить мониторинг по предметам;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усилить </a:t>
            </a:r>
            <a:r>
              <a:rPr lang="ru-RU" sz="1300" dirty="0" err="1">
                <a:latin typeface="Georgia" panose="02040502050405020303" pitchFamily="18" charset="0"/>
                <a:cs typeface="Times New Roman" pitchFamily="18" charset="0"/>
              </a:rPr>
              <a:t>профориентационную</a:t>
            </a: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 работу среди учащихся школы.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latin typeface="Georgia" panose="02040502050405020303" pitchFamily="18" charset="0"/>
                <a:cs typeface="Times New Roman" pitchFamily="18" charset="0"/>
              </a:rPr>
              <a:t>учить школьников анализировать результаты тестирования, выявлять свои успехи и недочёты</a:t>
            </a:r>
            <a:endParaRPr lang="ru-RU" sz="1300" b="1" dirty="0">
              <a:solidFill>
                <a:prstClr val="black"/>
              </a:solidFill>
              <a:latin typeface="Georgia" panose="02040502050405020303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99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3343759"/>
              </p:ext>
            </p:extLst>
          </p:nvPr>
        </p:nvGraphicFramePr>
        <p:xfrm>
          <a:off x="1469038" y="1286406"/>
          <a:ext cx="8199618" cy="428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36880" y="406400"/>
            <a:ext cx="1071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Georgia" panose="02040502050405020303" pitchFamily="18" charset="0"/>
              </a:rPr>
              <a:t>Динамика качества знании2-4 классы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CF4E935C-8A5C-C04A-A189-C851D82E2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662" y="3656233"/>
            <a:ext cx="2199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KZ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altLang="ru-K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7E3E6E-5056-66BA-8C3C-22607DBCDA3B}"/>
              </a:ext>
            </a:extLst>
          </p:cNvPr>
          <p:cNvSpPr txBox="1"/>
          <p:nvPr/>
        </p:nvSpPr>
        <p:spPr>
          <a:xfrm>
            <a:off x="329783" y="339445"/>
            <a:ext cx="41252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 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-отсутствие мотивации;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-педагогическая запущенность учащихся;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-отсутствие должного контроля со стороны родителей;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уровень подготовленности учащихся в начальной школе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недостаточное отслеживание учителем западающих тем по предмету.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D2CB86-1DDA-1D44-816E-1CC7D7F5F972}"/>
              </a:ext>
            </a:extLst>
          </p:cNvPr>
          <p:cNvSpPr txBox="1"/>
          <p:nvPr/>
        </p:nvSpPr>
        <p:spPr>
          <a:xfrm>
            <a:off x="5085413" y="232588"/>
            <a:ext cx="6093500" cy="6349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Пути решения: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-индивидуальная работа педагога, осуществление дифференцированного подхода, -коррекционно-развивающие занятия с психологом;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-создание  на уроках ситуации успеха;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 своевременно выявлять образовавшиеся пробелы в знаниях, умениях и     навыках учащихся и организовывать своевременную ликвидацию этих пробелов;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-устанавливать правильность и разумность способов учебной работы, применяемых учащимися, и при необходимости корректировать эти способы;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-систематически обучать учащихся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общеучебным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умениям и навыкам;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-работа с учащимися с одной 3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организовывать учебный процесс так, чтобы вызвать и развить у учащихся внутреннюю мотивацию учебной деятельности, стойкий познавательный интерес к учению.</a:t>
            </a:r>
            <a:endParaRPr lang="ru-KZ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14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4419958"/>
              </p:ext>
            </p:extLst>
          </p:nvPr>
        </p:nvGraphicFramePr>
        <p:xfrm>
          <a:off x="1052476" y="1201614"/>
          <a:ext cx="9503764" cy="500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24000" y="314960"/>
            <a:ext cx="9032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Georgia" panose="02040502050405020303" pitchFamily="18" charset="0"/>
              </a:rPr>
              <a:t>Динамика качества знании  5-9 классы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3204</TotalTime>
  <Words>1814</Words>
  <Application>Microsoft Office PowerPoint</Application>
  <PresentationFormat>Широкоэкранный</PresentationFormat>
  <Paragraphs>480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Trebuchet MS</vt:lpstr>
      <vt:lpstr>Воздушный поток</vt:lpstr>
      <vt:lpstr>ЦЕЛЕВАЯ ШКОЛА</vt:lpstr>
      <vt:lpstr>Общие сведения по школе, зданию и МТБ 2024-2025 </vt:lpstr>
      <vt:lpstr>Целевая школа: КГУ «Общеобразовательная школа №4» Абайского района  Контингент обучающихся</vt:lpstr>
      <vt:lpstr>Целевая школа: КГУ «Общеобразовательная школа №4» Абайского района Анализ результатов МОДО-2024 </vt:lpstr>
      <vt:lpstr>Презентация PowerPoint</vt:lpstr>
      <vt:lpstr>Анализ результатов ЕНТ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Качественный состав педагогических работников</vt:lpstr>
      <vt:lpstr> Анализ результатов ОЗП  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УСПЕВАЕМОСТИ  И КАЧЕСТВА ЗНАНИЙ ОБУЧАЮЩИХСЯ  2-10 КЛАССОВ за 1 четверть 2021 -2022 учебного года</dc:title>
  <dc:creator>Пользователь</dc:creator>
  <cp:lastModifiedBy>ОШ 4 Вольный</cp:lastModifiedBy>
  <cp:revision>100</cp:revision>
  <dcterms:created xsi:type="dcterms:W3CDTF">2021-11-09T10:21:25Z</dcterms:created>
  <dcterms:modified xsi:type="dcterms:W3CDTF">2024-10-15T09:36:05Z</dcterms:modified>
</cp:coreProperties>
</file>