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9" r:id="rId3"/>
    <p:sldId id="261" r:id="rId4"/>
    <p:sldId id="264" r:id="rId5"/>
    <p:sldId id="265" r:id="rId6"/>
    <p:sldId id="266" r:id="rId7"/>
    <p:sldId id="27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746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0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8F2CC-32D5-4D2F-8C03-3069ACC864A6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9CAA6-80BA-441B-AF83-01989F8D18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4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9CAA6-80BA-441B-AF83-01989F8D18F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45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48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017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24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08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28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367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49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49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68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67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193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419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332656"/>
            <a:ext cx="6336704" cy="2222738"/>
          </a:xfrm>
        </p:spPr>
        <p:txBody>
          <a:bodyPr/>
          <a:lstStyle/>
          <a:p>
            <a:pPr algn="ctr"/>
            <a:r>
              <a:rPr lang="ru-RU" dirty="0" smtClean="0"/>
              <a:t>Компьютерная зависимость</a:t>
            </a:r>
            <a:r>
              <a:rPr lang="ru-RU" dirty="0"/>
              <a:t>,</a:t>
            </a:r>
            <a:r>
              <a:rPr lang="ru-RU" dirty="0" smtClean="0"/>
              <a:t> как вид </a:t>
            </a:r>
            <a:r>
              <a:rPr lang="ru-RU" dirty="0" err="1" smtClean="0"/>
              <a:t>Лудомании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3356992"/>
            <a:ext cx="4248472" cy="2664296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В рамках работы по профилактике игровой зависимости</a:t>
            </a:r>
            <a:r>
              <a:rPr lang="ru-RU" sz="2800" b="1" dirty="0" smtClean="0"/>
              <a:t>.</a:t>
            </a:r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КГУ ОШ 21 </a:t>
            </a:r>
          </a:p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ru-RU" sz="2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у.г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______20150520_14657511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69" y="702205"/>
            <a:ext cx="2729456" cy="1853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Профилактика игровой зависимости - Управление по образованию, спорту и  туризму Дзержинского райисполком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91230"/>
            <a:ext cx="2645907" cy="174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         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31" y="5012227"/>
            <a:ext cx="2530932" cy="142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0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956832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ИГРОМАНИЯ – ЭТО НЕ РАЗВЛЕЧЕНИЕ, А ОПАСНАЯ БОЛЕЗНЬ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7239000" cy="4178864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sz="2800" b="1" dirty="0">
                <a:solidFill>
                  <a:schemeClr val="tx1"/>
                </a:solidFill>
              </a:rPr>
              <a:t>Лудомания — это болезнь, и её лечение должно включать как медицину, так и психологию.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Работа </a:t>
            </a:r>
            <a:r>
              <a:rPr lang="ru-RU" sz="2800" b="1" dirty="0">
                <a:solidFill>
                  <a:schemeClr val="tx1"/>
                </a:solidFill>
              </a:rPr>
              <a:t>с мышлением помогает изменить искажения в поведении человека, фармакотерапия — нормализовать выработку гормонов</a:t>
            </a:r>
            <a:r>
              <a:rPr lang="ru-RU" sz="28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При необходимости (например, если человек в депрессии) подключается психиатр.</a:t>
            </a:r>
            <a:r>
              <a:rPr lang="ru-RU" sz="2800" b="1" dirty="0" smtClean="0">
                <a:solidFill>
                  <a:schemeClr val="tx1"/>
                </a:solidFill>
              </a:rPr>
              <a:t>.</a:t>
            </a:r>
            <a:r>
              <a:rPr lang="ru-RU" sz="2800" b="1" dirty="0">
                <a:solidFill>
                  <a:schemeClr val="tx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0453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152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Что относится к </a:t>
            </a:r>
            <a:r>
              <a:rPr lang="ru-RU" dirty="0" err="1" smtClean="0"/>
              <a:t>лудомании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1700809"/>
            <a:ext cx="7989752" cy="4157990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pPr lvl="1"/>
            <a:r>
              <a:rPr lang="ru-RU" sz="2800" b="1" dirty="0">
                <a:solidFill>
                  <a:schemeClr val="tx1"/>
                </a:solidFill>
              </a:rPr>
              <a:t>Постоянная </a:t>
            </a:r>
            <a:r>
              <a:rPr lang="ru-RU" sz="2800" b="1" dirty="0" err="1">
                <a:solidFill>
                  <a:schemeClr val="tx1"/>
                </a:solidFill>
              </a:rPr>
              <a:t>вовлечённость</a:t>
            </a:r>
            <a:r>
              <a:rPr lang="ru-RU" sz="2800" b="1" dirty="0">
                <a:solidFill>
                  <a:schemeClr val="tx1"/>
                </a:solidFill>
              </a:rPr>
              <a:t>, увеличение времени, проводимого в ситуации игры.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 lvl="1"/>
            <a:r>
              <a:rPr lang="ru-RU" sz="2800" b="1" dirty="0" smtClean="0">
                <a:solidFill>
                  <a:schemeClr val="tx1"/>
                </a:solidFill>
              </a:rPr>
              <a:t>Изменение </a:t>
            </a:r>
            <a:r>
              <a:rPr lang="ru-RU" sz="2800" b="1" dirty="0">
                <a:solidFill>
                  <a:schemeClr val="tx1"/>
                </a:solidFill>
              </a:rPr>
              <a:t>круга интересов, вытеснение прежних мотиваций игровой, постоянные мысли об игре, преобладание и воображение ситуаций, связанных с игровыми комбинациями.</a:t>
            </a:r>
            <a:endParaRPr lang="ru-RU" sz="2800" b="1" dirty="0">
              <a:solidFill>
                <a:schemeClr val="tx1"/>
              </a:solidFill>
            </a:endParaRPr>
          </a:p>
          <a:p>
            <a:pPr lvl="1"/>
            <a:r>
              <a:rPr lang="ru-RU" sz="2800" b="1" dirty="0" smtClean="0">
                <a:solidFill>
                  <a:schemeClr val="tx1"/>
                </a:solidFill>
              </a:rPr>
              <a:t>Сетевая</a:t>
            </a:r>
            <a:r>
              <a:rPr lang="ru-RU" sz="2800" b="1" dirty="0">
                <a:solidFill>
                  <a:schemeClr val="tx1"/>
                </a:solidFill>
              </a:rPr>
              <a:t> зависимость, при которой человек не может обойтись без так называемого интернет-общения на форумах или в </a:t>
            </a:r>
            <a:r>
              <a:rPr lang="ru-RU" sz="2800" b="1" dirty="0" err="1" smtClean="0">
                <a:solidFill>
                  <a:schemeClr val="tx1"/>
                </a:solidFill>
              </a:rPr>
              <a:t>соцсетях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47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96752"/>
          </a:xfrm>
        </p:spPr>
        <p:txBody>
          <a:bodyPr/>
          <a:lstStyle/>
          <a:p>
            <a:pPr algn="ctr"/>
            <a:r>
              <a:rPr lang="ru-RU" b="0" dirty="0"/>
              <a:t>Детская игровая зависимость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416"/>
            <a:ext cx="7715200" cy="5248584"/>
          </a:xfrm>
        </p:spPr>
        <p:txBody>
          <a:bodyPr>
            <a:normAutofit/>
          </a:bodyPr>
          <a:lstStyle/>
          <a:p>
            <a:r>
              <a:rPr lang="ru-RU" sz="2400" b="1" dirty="0" err="1">
                <a:solidFill>
                  <a:schemeClr val="tx1"/>
                </a:solidFill>
              </a:rPr>
              <a:t>игромания</a:t>
            </a:r>
            <a:r>
              <a:rPr lang="ru-RU" sz="2400" b="1" dirty="0">
                <a:solidFill>
                  <a:schemeClr val="tx1"/>
                </a:solidFill>
              </a:rPr>
              <a:t> не зависит от возраста или пола ребенка, но вместе с тем прослеживается определенная тенденция: детской игровой зависимости больше подвержены дети с низкой самооценкой, которые испытывают в реальной жизни серьезные проблемы в общении.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Также </a:t>
            </a:r>
            <a:r>
              <a:rPr lang="ru-RU" sz="2400" b="1" dirty="0">
                <a:solidFill>
                  <a:schemeClr val="tx1"/>
                </a:solidFill>
              </a:rPr>
              <a:t>заядлыми </a:t>
            </a:r>
            <a:r>
              <a:rPr lang="ru-RU" sz="2400" b="1" dirty="0" err="1">
                <a:solidFill>
                  <a:schemeClr val="tx1"/>
                </a:solidFill>
              </a:rPr>
              <a:t>игроманами</a:t>
            </a:r>
            <a:r>
              <a:rPr lang="ru-RU" sz="2400" b="1" dirty="0">
                <a:solidFill>
                  <a:schemeClr val="tx1"/>
                </a:solidFill>
              </a:rPr>
              <a:t> становятся дети с высокой степенью возбудимости нервной системы и слабой волей.</a:t>
            </a:r>
            <a:endParaRPr lang="ru-RU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83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2467" y="476672"/>
            <a:ext cx="7787208" cy="114300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Признаки компьютерной зависимости у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Ребенок теряет интерес к другим занятиям</a:t>
            </a:r>
            <a:r>
              <a:rPr lang="ru-RU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Все свое свободное время ребенок стремится провести за компьютером или </a:t>
            </a:r>
            <a:r>
              <a:rPr lang="ru-RU" sz="2000" b="1" dirty="0" smtClean="0">
                <a:solidFill>
                  <a:schemeClr val="tx1"/>
                </a:solidFill>
              </a:rPr>
              <a:t>сотовым телефоном. 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Происходит </a:t>
            </a:r>
            <a:r>
              <a:rPr lang="ru-RU" sz="2000" b="1" dirty="0">
                <a:solidFill>
                  <a:schemeClr val="tx1"/>
                </a:solidFill>
              </a:rPr>
              <a:t>постепенная утрата контакта с родителями. </a:t>
            </a:r>
            <a:endParaRPr lang="ru-RU" sz="2000" b="1" dirty="0">
              <a:solidFill>
                <a:schemeClr val="tx1"/>
              </a:solidFill>
            </a:endParaRPr>
          </a:p>
          <a:p>
            <a:r>
              <a:rPr lang="ru-RU" sz="2000" b="1" dirty="0">
                <a:solidFill>
                  <a:schemeClr val="tx1"/>
                </a:solidFill>
              </a:rPr>
              <a:t>Раздражение и агрессия, если по каким-либо причинам нет доступа к компьютеру;</a:t>
            </a:r>
          </a:p>
          <a:p>
            <a:r>
              <a:rPr lang="ru-RU" sz="2000" b="1" dirty="0">
                <a:solidFill>
                  <a:schemeClr val="tx1"/>
                </a:solidFill>
              </a:rPr>
              <a:t>Приступы немотивированной тревоги и страха, частые ночные кошмары.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158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687475"/>
            <a:ext cx="7989752" cy="1013334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Признаки компьютерной </a:t>
            </a:r>
            <a:r>
              <a:rPr lang="ru-RU" dirty="0" smtClean="0"/>
              <a:t>зависимости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у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484632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Ребенок </a:t>
            </a:r>
            <a:r>
              <a:rPr lang="ru-RU" sz="2400" b="1" dirty="0">
                <a:solidFill>
                  <a:schemeClr val="tx1"/>
                </a:solidFill>
              </a:rPr>
              <a:t>скрывает, сколько на самом деле времени провел за компьютером или </a:t>
            </a:r>
            <a:r>
              <a:rPr lang="ru-RU" sz="2400" b="1" dirty="0" smtClean="0">
                <a:solidFill>
                  <a:schemeClr val="tx1"/>
                </a:solidFill>
              </a:rPr>
              <a:t>сотовым телефоном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На любые ограничения, связанные с компьютером, </a:t>
            </a:r>
            <a:r>
              <a:rPr lang="ru-RU" sz="2400" b="1" dirty="0" smtClean="0">
                <a:solidFill>
                  <a:schemeClr val="tx1"/>
                </a:solidFill>
              </a:rPr>
              <a:t>планшетом </a:t>
            </a:r>
            <a:r>
              <a:rPr lang="ru-RU" sz="2400" b="1" dirty="0">
                <a:solidFill>
                  <a:schemeClr val="tx1"/>
                </a:solidFill>
              </a:rPr>
              <a:t>или телефоном реагирует нервно, сильно переживает, злится, грубит, может плакать.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Теряет </a:t>
            </a:r>
            <a:r>
              <a:rPr lang="ru-RU" sz="2400" b="1" dirty="0">
                <a:solidFill>
                  <a:schemeClr val="tx1"/>
                </a:solidFill>
              </a:rPr>
              <a:t>контроль над временем, проведенным за экраном.</a:t>
            </a:r>
          </a:p>
        </p:txBody>
      </p:sp>
    </p:spTree>
    <p:extLst>
      <p:ext uri="{BB962C8B-B14F-4D97-AF65-F5344CB8AC3E}">
        <p14:creationId xmlns:p14="http://schemas.microsoft.com/office/powerpoint/2010/main" val="423428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 что же делать, если проблема все же возникла?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9416"/>
            <a:ext cx="7848872" cy="5059944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Зависимость от компьютерных игр у подростков опасна тем, что человек находится в непростом периоде жизни. Время, когда он должен искать свое место в обществе, начинать строить отношение с противоположным полом и сверстниками, оказывается упущенным. В дальнейшем это вызовет психологические проблемы иного толка. 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Проявление симптомов компьютерной зависимости должно насторожить родителей и заставить обратиться к специалистам, которым подскажут, как справиться с компьютерной зависимостью у детей.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87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71</TotalTime>
  <Words>300</Words>
  <Application>Microsoft Office PowerPoint</Application>
  <PresentationFormat>Экран (4:3)</PresentationFormat>
  <Paragraphs>33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Calibri</vt:lpstr>
      <vt:lpstr>Corbel</vt:lpstr>
      <vt:lpstr>Gill Sans MT</vt:lpstr>
      <vt:lpstr>Times New Roman</vt:lpstr>
      <vt:lpstr>Wingdings 2</vt:lpstr>
      <vt:lpstr>Дивиденд</vt:lpstr>
      <vt:lpstr>Компьютерная зависимость, как вид Лудомании</vt:lpstr>
      <vt:lpstr>ИГРОМАНИЯ – ЭТО НЕ РАЗВЛЕЧЕНИЕ, А ОПАСНАЯ БОЛЕЗНЬ </vt:lpstr>
      <vt:lpstr>Что относится к лудомании?</vt:lpstr>
      <vt:lpstr>Детская игровая зависимость</vt:lpstr>
      <vt:lpstr>Признаки компьютерной зависимости у детей</vt:lpstr>
      <vt:lpstr>Признаки компьютерной зависимости  у детей</vt:lpstr>
      <vt:lpstr> что же делать, если проблема все же возникла?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Лудомания – что это, тоже зависимость?</dc:title>
  <dc:creator>Светлана</dc:creator>
  <cp:lastModifiedBy>USER</cp:lastModifiedBy>
  <cp:revision>8</cp:revision>
  <dcterms:created xsi:type="dcterms:W3CDTF">2023-10-06T13:35:28Z</dcterms:created>
  <dcterms:modified xsi:type="dcterms:W3CDTF">2024-10-15T00:54:25Z</dcterms:modified>
</cp:coreProperties>
</file>