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6" r:id="rId2"/>
    <p:sldId id="256" r:id="rId3"/>
    <p:sldId id="275" r:id="rId4"/>
    <p:sldId id="277" r:id="rId5"/>
    <p:sldId id="266" r:id="rId6"/>
    <p:sldId id="287" r:id="rId7"/>
    <p:sldId id="278" r:id="rId8"/>
    <p:sldId id="281" r:id="rId9"/>
    <p:sldId id="293" r:id="rId10"/>
    <p:sldId id="294" r:id="rId11"/>
    <p:sldId id="297" r:id="rId12"/>
    <p:sldId id="295" r:id="rId13"/>
    <p:sldId id="300" r:id="rId14"/>
    <p:sldId id="298" r:id="rId15"/>
    <p:sldId id="299" r:id="rId16"/>
    <p:sldId id="296" r:id="rId17"/>
    <p:sldId id="285" r:id="rId18"/>
  </p:sldIdLst>
  <p:sldSz cx="18288000" cy="10287000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axMM8cB7V1pY9C+YZRqYsF2bK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93CDDD"/>
    <a:srgbClr val="B9CDE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7EA32-9E5D-42CE-849D-63A9C9BA1A45}" v="22" dt="2024-02-05T05:35:18.511"/>
    <p1510:client id="{A53D8632-7308-4180-9A70-484707AAAC59}" v="21" dt="2024-02-05T03:58:55.680"/>
    <p1510:client id="{B047B08D-78CF-420E-95E6-442E9E380478}" v="13" dt="2024-02-05T06:03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20AD0-60CE-4571-924E-308AD89FF9C8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5_5" csCatId="accent5" phldr="1"/>
      <dgm:spPr/>
      <dgm:t>
        <a:bodyPr/>
        <a:lstStyle/>
        <a:p>
          <a:endParaRPr lang="x-none"/>
        </a:p>
      </dgm:t>
    </dgm:pt>
    <dgm:pt modelId="{86D47FFF-D06E-4A74-ADE4-1ECA422FC804}">
      <dgm:prSet phldrT="[Текст]" custT="1"/>
      <dgm:spPr/>
      <dgm:t>
        <a:bodyPr/>
        <a:lstStyle/>
        <a:p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Буллингке</a:t>
          </a:r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қарсы</a:t>
          </a:r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команданың</a:t>
          </a:r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негізгі</a:t>
          </a:r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міндеттері</a:t>
          </a:r>
          <a:endParaRPr lang="x-none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5A9DA-7421-4EF8-B322-3F98EC836A74}" type="parTrans" cxnId="{EF07A6C8-07A4-4018-A4E0-73CBA8479EE0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BD1A2-0EF3-4EF3-96F2-6915E0FB4A47}" type="sibTrans" cxnId="{EF07A6C8-07A4-4018-A4E0-73CBA8479EE0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8D6CB-FADE-4B60-B6BB-5B5733952A9D}">
      <dgm:prSet phldrT="[Текст]" custT="1"/>
      <dgm:spPr/>
      <dgm:t>
        <a:bodyPr/>
        <a:lstStyle/>
        <a:p>
          <a:pPr algn="ctr"/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Жәбірлеу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фактілерінің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алдын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және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оларға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жол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бермеу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білім беру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үдерісіне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қатысушылардың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өзара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іс-қимылын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қамтамасыз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endParaRPr lang="x-none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37E2E-D72A-4C3B-A3AD-4ACA86E7B497}" type="parTrans" cxnId="{46987C6B-BC5B-49DC-A798-368304BBB42F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49244-E29D-4D3A-8E8C-EB6AB66AB986}" type="sibTrans" cxnId="{46987C6B-BC5B-49DC-A798-368304BBB42F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A4967-90EF-4664-8A24-025C0962A856}">
      <dgm:prSet phldrT="[Текст]" custT="1"/>
      <dgm:spPr/>
      <dgm:t>
        <a:bodyPr/>
        <a:lstStyle/>
        <a:p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Қауіпсіз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білім беру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ортасын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қамтамасыз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білім беру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ұйымдарында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жәбірлеудің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буллингтің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белгілері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фактілеріне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қатысты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әрекет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endParaRPr lang="x-none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C99175-E6C7-452F-AE31-31770135F9FA}" type="parTrans" cxnId="{1FAE8864-E24A-457D-8B9E-7F438C1A0AC9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41460-8E53-49C3-9862-0D70D94806B0}" type="sibTrans" cxnId="{1FAE8864-E24A-457D-8B9E-7F438C1A0AC9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7CF34-29D7-4497-864E-E13FE2902FEF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Білім беру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үдерісінің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барлық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субъектілері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алдын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іс-шараларын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ұйымдастыру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және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үйлестіру</a:t>
          </a:r>
          <a:endParaRPr lang="x-none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9C7F4-73DD-4FF6-B697-958AB522E950}" type="parTrans" cxnId="{9C5DE658-E524-4FF3-B250-E1E279DCAA88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C147E-428F-4A4D-8119-3CC1B2DCA71F}" type="sibTrans" cxnId="{9C5DE658-E524-4FF3-B250-E1E279DCAA88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F8287-8B2F-4394-809B-87236B2B5F4E}">
      <dgm:prSet custT="1"/>
      <dgm:spPr/>
      <dgm:t>
        <a:bodyPr/>
        <a:lstStyle/>
        <a:p>
          <a:r>
            <a:rPr lang="ru-RU" sz="2400" dirty="0" err="1">
              <a:solidFill>
                <a:schemeClr val="tx1"/>
              </a:solidFill>
            </a:rPr>
            <a:t>Мектептің</a:t>
          </a:r>
          <a:r>
            <a:rPr lang="ru-RU" sz="2400" dirty="0">
              <a:solidFill>
                <a:schemeClr val="tx1"/>
              </a:solidFill>
            </a:rPr>
            <a:t> </a:t>
          </a:r>
          <a:r>
            <a:rPr lang="ru-RU" sz="2400" dirty="0" err="1">
              <a:solidFill>
                <a:schemeClr val="tx1"/>
              </a:solidFill>
            </a:rPr>
            <a:t>буллингке</a:t>
          </a:r>
          <a:r>
            <a:rPr lang="ru-RU" sz="2400" dirty="0">
              <a:solidFill>
                <a:schemeClr val="tx1"/>
              </a:solidFill>
            </a:rPr>
            <a:t> </a:t>
          </a:r>
          <a:r>
            <a:rPr lang="ru-RU" sz="2400" dirty="0" err="1">
              <a:solidFill>
                <a:schemeClr val="tx1"/>
              </a:solidFill>
            </a:rPr>
            <a:t>қарсы</a:t>
          </a:r>
          <a:r>
            <a:rPr lang="ru-RU" sz="2400" dirty="0">
              <a:solidFill>
                <a:schemeClr val="tx1"/>
              </a:solidFill>
            </a:rPr>
            <a:t> </a:t>
          </a:r>
          <a:r>
            <a:rPr lang="ru-RU" sz="2400" dirty="0" err="1">
              <a:solidFill>
                <a:schemeClr val="tx1"/>
              </a:solidFill>
            </a:rPr>
            <a:t>саясатын</a:t>
          </a:r>
          <a:r>
            <a:rPr lang="ru-RU" sz="2400" dirty="0">
              <a:solidFill>
                <a:schemeClr val="tx1"/>
              </a:solidFill>
            </a:rPr>
            <a:t> </a:t>
          </a:r>
          <a:r>
            <a:rPr lang="ru-RU" sz="2400" dirty="0" err="1">
              <a:solidFill>
                <a:schemeClr val="tx1"/>
              </a:solidFill>
            </a:rPr>
            <a:t>жетілдіру</a:t>
          </a:r>
          <a:r>
            <a:rPr lang="ru-RU" sz="2400" dirty="0">
              <a:solidFill>
                <a:schemeClr val="tx1"/>
              </a:solidFill>
            </a:rPr>
            <a:t> </a:t>
          </a:r>
          <a:r>
            <a:rPr lang="ru-RU" sz="2400" dirty="0" err="1">
              <a:solidFill>
                <a:schemeClr val="tx1"/>
              </a:solidFill>
            </a:rPr>
            <a:t>бойынша</a:t>
          </a:r>
          <a:r>
            <a:rPr lang="ru-RU" sz="2400" dirty="0">
              <a:solidFill>
                <a:schemeClr val="tx1"/>
              </a:solidFill>
            </a:rPr>
            <a:t> </a:t>
          </a:r>
          <a:r>
            <a:rPr lang="ru-RU" sz="2400" dirty="0" err="1">
              <a:solidFill>
                <a:schemeClr val="tx1"/>
              </a:solidFill>
            </a:rPr>
            <a:t>ұсыныстар</a:t>
          </a:r>
          <a:r>
            <a:rPr lang="ru-RU" sz="2400" dirty="0">
              <a:solidFill>
                <a:schemeClr val="tx1"/>
              </a:solidFill>
            </a:rPr>
            <a:t> </a:t>
          </a:r>
          <a:r>
            <a:rPr lang="ru-RU" sz="2400" dirty="0" err="1">
              <a:solidFill>
                <a:schemeClr val="tx1"/>
              </a:solidFill>
            </a:rPr>
            <a:t>әзірлеу</a:t>
          </a:r>
          <a:endParaRPr lang="x-none" sz="2400" dirty="0">
            <a:solidFill>
              <a:schemeClr val="tx1"/>
            </a:solidFill>
          </a:endParaRPr>
        </a:p>
      </dgm:t>
    </dgm:pt>
    <dgm:pt modelId="{E74D4E58-ED8A-4CAB-A878-E0958BECE090}" type="parTrans" cxnId="{2634CAB4-9873-4530-8011-9E04E1891EC5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15DAE-58E9-4DF6-9018-1BE8CB6F5490}" type="sibTrans" cxnId="{2634CAB4-9873-4530-8011-9E04E1891EC5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EB127-C06B-418B-9AD5-67D6C14486F2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Білім беру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ұйымының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буллингке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қарсы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қызметінің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тиімділігін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мониторингілеу</a:t>
          </a:r>
          <a:endParaRPr lang="x-none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35F0B-EDF8-46BF-A803-46172E7997F4}" type="parTrans" cxnId="{736FE55F-DCDB-4BB0-A43C-4AE9C16A034C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75228-4763-44B8-9885-E95040770850}" type="sibTrans" cxnId="{736FE55F-DCDB-4BB0-A43C-4AE9C16A034C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163B7-F20C-4EFD-92A0-59F593643D0F}" type="pres">
      <dgm:prSet presAssocID="{C0220AD0-60CE-4571-924E-308AD89FF9C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121ED9-39F6-4A21-B5BC-A91EF7A34D8A}" type="pres">
      <dgm:prSet presAssocID="{86D47FFF-D06E-4A74-ADE4-1ECA422FC804}" presName="root1" presStyleCnt="0"/>
      <dgm:spPr/>
    </dgm:pt>
    <dgm:pt modelId="{4B51CC19-ADDA-46E0-8E91-7AFCF99FCC14}" type="pres">
      <dgm:prSet presAssocID="{86D47FFF-D06E-4A74-ADE4-1ECA422FC804}" presName="LevelOneTextNode" presStyleLbl="node0" presStyleIdx="0" presStyleCnt="1" custLinFactNeighborX="-60492" custLinFactNeighborY="-3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195441-D316-4ACA-AD9D-09D4761E55D7}" type="pres">
      <dgm:prSet presAssocID="{86D47FFF-D06E-4A74-ADE4-1ECA422FC804}" presName="level2hierChild" presStyleCnt="0"/>
      <dgm:spPr/>
    </dgm:pt>
    <dgm:pt modelId="{278528A7-E376-4D36-A05A-04F3E9554EFA}" type="pres">
      <dgm:prSet presAssocID="{B8C37E2E-D72A-4C3B-A3AD-4ACA86E7B497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4DD5521A-426E-4800-9BC2-5CC203B002CC}" type="pres">
      <dgm:prSet presAssocID="{B8C37E2E-D72A-4C3B-A3AD-4ACA86E7B49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BA48871-0FB8-4DA3-9ED3-FCCE4913E370}" type="pres">
      <dgm:prSet presAssocID="{91C8D6CB-FADE-4B60-B6BB-5B5733952A9D}" presName="root2" presStyleCnt="0"/>
      <dgm:spPr/>
    </dgm:pt>
    <dgm:pt modelId="{0CB1BC20-47AB-479B-8DE7-832B48ED6D64}" type="pres">
      <dgm:prSet presAssocID="{91C8D6CB-FADE-4B60-B6BB-5B5733952A9D}" presName="LevelTwoTextNode" presStyleLbl="node2" presStyleIdx="0" presStyleCnt="5" custScaleX="217406" custScaleY="158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3AFE3-420C-4362-98C9-25526515DC63}" type="pres">
      <dgm:prSet presAssocID="{91C8D6CB-FADE-4B60-B6BB-5B5733952A9D}" presName="level3hierChild" presStyleCnt="0"/>
      <dgm:spPr/>
    </dgm:pt>
    <dgm:pt modelId="{1F62E5C5-91F3-49E4-840E-C37AB411DC77}" type="pres">
      <dgm:prSet presAssocID="{AEC99175-E6C7-452F-AE31-31770135F9F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DDD5486-92C9-4BAA-81E3-CCB96EFC62F9}" type="pres">
      <dgm:prSet presAssocID="{AEC99175-E6C7-452F-AE31-31770135F9F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C7E1A77-592D-40E5-9D16-C5514306ECF9}" type="pres">
      <dgm:prSet presAssocID="{9B4A4967-90EF-4664-8A24-025C0962A856}" presName="root2" presStyleCnt="0"/>
      <dgm:spPr/>
    </dgm:pt>
    <dgm:pt modelId="{2AC59630-5CAA-4650-9A93-2544EBD79494}" type="pres">
      <dgm:prSet presAssocID="{9B4A4967-90EF-4664-8A24-025C0962A856}" presName="LevelTwoTextNode" presStyleLbl="node2" presStyleIdx="1" presStyleCnt="5" custScaleX="218603" custScaleY="201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2BCCC-434A-4391-818A-D1DC30CD9424}" type="pres">
      <dgm:prSet presAssocID="{9B4A4967-90EF-4664-8A24-025C0962A856}" presName="level3hierChild" presStyleCnt="0"/>
      <dgm:spPr/>
    </dgm:pt>
    <dgm:pt modelId="{B223F7C4-2087-4F94-9E41-A7ED814286D3}" type="pres">
      <dgm:prSet presAssocID="{8749C7F4-73DD-4FF6-B697-958AB522E95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45C595F-DF39-4847-BC83-CFEA976178F6}" type="pres">
      <dgm:prSet presAssocID="{8749C7F4-73DD-4FF6-B697-958AB522E95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EF6A536-8BD9-4CE2-8ABD-972D6E482C8D}" type="pres">
      <dgm:prSet presAssocID="{8267CF34-29D7-4497-864E-E13FE2902FEF}" presName="root2" presStyleCnt="0"/>
      <dgm:spPr/>
    </dgm:pt>
    <dgm:pt modelId="{F96E3168-2B56-4756-8566-1DC7FA6C0760}" type="pres">
      <dgm:prSet presAssocID="{8267CF34-29D7-4497-864E-E13FE2902FEF}" presName="LevelTwoTextNode" presStyleLbl="node2" presStyleIdx="2" presStyleCnt="5" custScaleX="219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A1076-67B0-4A79-94B3-9D50D65752CF}" type="pres">
      <dgm:prSet presAssocID="{8267CF34-29D7-4497-864E-E13FE2902FEF}" presName="level3hierChild" presStyleCnt="0"/>
      <dgm:spPr/>
    </dgm:pt>
    <dgm:pt modelId="{941B70CE-5BB6-4566-BE4C-433B20A2E560}" type="pres">
      <dgm:prSet presAssocID="{95A35F0B-EDF8-46BF-A803-46172E7997F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3ACBBA3-225D-4323-BEF5-2A83A925E22D}" type="pres">
      <dgm:prSet presAssocID="{95A35F0B-EDF8-46BF-A803-46172E7997F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ADEB158-7B6E-42E7-9CD5-D91D9BF8F04D}" type="pres">
      <dgm:prSet presAssocID="{186EB127-C06B-418B-9AD5-67D6C14486F2}" presName="root2" presStyleCnt="0"/>
      <dgm:spPr/>
    </dgm:pt>
    <dgm:pt modelId="{A87EE139-50F4-469F-AED3-216EBCBCAE3D}" type="pres">
      <dgm:prSet presAssocID="{186EB127-C06B-418B-9AD5-67D6C14486F2}" presName="LevelTwoTextNode" presStyleLbl="node2" presStyleIdx="3" presStyleCnt="5" custScaleX="219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8E5601-6D08-4FE6-83B3-2ED52B9D4F08}" type="pres">
      <dgm:prSet presAssocID="{186EB127-C06B-418B-9AD5-67D6C14486F2}" presName="level3hierChild" presStyleCnt="0"/>
      <dgm:spPr/>
    </dgm:pt>
    <dgm:pt modelId="{0821C61D-385D-400D-9474-7D146ADF2332}" type="pres">
      <dgm:prSet presAssocID="{E74D4E58-ED8A-4CAB-A878-E0958BECE090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82C2C2A2-F967-4BA8-BE93-F241CFEB134B}" type="pres">
      <dgm:prSet presAssocID="{E74D4E58-ED8A-4CAB-A878-E0958BECE09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035E652-DF40-4705-9FC7-1E1F611B6985}" type="pres">
      <dgm:prSet presAssocID="{360F8287-8B2F-4394-809B-87236B2B5F4E}" presName="root2" presStyleCnt="0"/>
      <dgm:spPr/>
    </dgm:pt>
    <dgm:pt modelId="{1C0AB6DF-0AE8-4C2B-91CB-23E6E8D2DEF2}" type="pres">
      <dgm:prSet presAssocID="{360F8287-8B2F-4394-809B-87236B2B5F4E}" presName="LevelTwoTextNode" presStyleLbl="node2" presStyleIdx="4" presStyleCnt="5" custScaleX="218178" custScaleY="94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ABFBC-53F4-44C0-BFCB-71CEC6DA70C2}" type="pres">
      <dgm:prSet presAssocID="{360F8287-8B2F-4394-809B-87236B2B5F4E}" presName="level3hierChild" presStyleCnt="0"/>
      <dgm:spPr/>
    </dgm:pt>
  </dgm:ptLst>
  <dgm:cxnLst>
    <dgm:cxn modelId="{57E913FE-2293-4BC4-AC9A-4220C51EB33C}" type="presOf" srcId="{86D47FFF-D06E-4A74-ADE4-1ECA422FC804}" destId="{4B51CC19-ADDA-46E0-8E91-7AFCF99FCC14}" srcOrd="0" destOrd="0" presId="urn:microsoft.com/office/officeart/2008/layout/HorizontalMultiLevelHierarchy"/>
    <dgm:cxn modelId="{3C452535-551C-4160-945B-0205A1368E38}" type="presOf" srcId="{B8C37E2E-D72A-4C3B-A3AD-4ACA86E7B497}" destId="{4DD5521A-426E-4800-9BC2-5CC203B002CC}" srcOrd="1" destOrd="0" presId="urn:microsoft.com/office/officeart/2008/layout/HorizontalMultiLevelHierarchy"/>
    <dgm:cxn modelId="{2634CAB4-9873-4530-8011-9E04E1891EC5}" srcId="{86D47FFF-D06E-4A74-ADE4-1ECA422FC804}" destId="{360F8287-8B2F-4394-809B-87236B2B5F4E}" srcOrd="4" destOrd="0" parTransId="{E74D4E58-ED8A-4CAB-A878-E0958BECE090}" sibTransId="{78F15DAE-58E9-4DF6-9018-1BE8CB6F5490}"/>
    <dgm:cxn modelId="{1388F527-E0A0-45BE-ABF5-E84097AEAB6A}" type="presOf" srcId="{AEC99175-E6C7-452F-AE31-31770135F9FA}" destId="{5DDD5486-92C9-4BAA-81E3-CCB96EFC62F9}" srcOrd="1" destOrd="0" presId="urn:microsoft.com/office/officeart/2008/layout/HorizontalMultiLevelHierarchy"/>
    <dgm:cxn modelId="{03FC8E08-8B97-432C-BB81-B6C92BE8D610}" type="presOf" srcId="{8749C7F4-73DD-4FF6-B697-958AB522E950}" destId="{845C595F-DF39-4847-BC83-CFEA976178F6}" srcOrd="1" destOrd="0" presId="urn:microsoft.com/office/officeart/2008/layout/HorizontalMultiLevelHierarchy"/>
    <dgm:cxn modelId="{46987C6B-BC5B-49DC-A798-368304BBB42F}" srcId="{86D47FFF-D06E-4A74-ADE4-1ECA422FC804}" destId="{91C8D6CB-FADE-4B60-B6BB-5B5733952A9D}" srcOrd="0" destOrd="0" parTransId="{B8C37E2E-D72A-4C3B-A3AD-4ACA86E7B497}" sibTransId="{03B49244-E29D-4D3A-8E8C-EB6AB66AB986}"/>
    <dgm:cxn modelId="{F541CDE6-0F83-4A5E-9894-F3BFFF26685B}" type="presOf" srcId="{91C8D6CB-FADE-4B60-B6BB-5B5733952A9D}" destId="{0CB1BC20-47AB-479B-8DE7-832B48ED6D64}" srcOrd="0" destOrd="0" presId="urn:microsoft.com/office/officeart/2008/layout/HorizontalMultiLevelHierarchy"/>
    <dgm:cxn modelId="{1FAE8864-E24A-457D-8B9E-7F438C1A0AC9}" srcId="{86D47FFF-D06E-4A74-ADE4-1ECA422FC804}" destId="{9B4A4967-90EF-4664-8A24-025C0962A856}" srcOrd="1" destOrd="0" parTransId="{AEC99175-E6C7-452F-AE31-31770135F9FA}" sibTransId="{61E41460-8E53-49C3-9862-0D70D94806B0}"/>
    <dgm:cxn modelId="{9EED9436-172A-4C30-B88F-99C5C544FF89}" type="presOf" srcId="{8267CF34-29D7-4497-864E-E13FE2902FEF}" destId="{F96E3168-2B56-4756-8566-1DC7FA6C0760}" srcOrd="0" destOrd="0" presId="urn:microsoft.com/office/officeart/2008/layout/HorizontalMultiLevelHierarchy"/>
    <dgm:cxn modelId="{460CBB73-5C9B-4F35-A784-ED71019C64E0}" type="presOf" srcId="{9B4A4967-90EF-4664-8A24-025C0962A856}" destId="{2AC59630-5CAA-4650-9A93-2544EBD79494}" srcOrd="0" destOrd="0" presId="urn:microsoft.com/office/officeart/2008/layout/HorizontalMultiLevelHierarchy"/>
    <dgm:cxn modelId="{0D45F3CB-98FA-40DC-A210-9087FBFE4880}" type="presOf" srcId="{360F8287-8B2F-4394-809B-87236B2B5F4E}" destId="{1C0AB6DF-0AE8-4C2B-91CB-23E6E8D2DEF2}" srcOrd="0" destOrd="0" presId="urn:microsoft.com/office/officeart/2008/layout/HorizontalMultiLevelHierarchy"/>
    <dgm:cxn modelId="{7B7A01A5-500C-4086-840C-DD39119F5A09}" type="presOf" srcId="{B8C37E2E-D72A-4C3B-A3AD-4ACA86E7B497}" destId="{278528A7-E376-4D36-A05A-04F3E9554EFA}" srcOrd="0" destOrd="0" presId="urn:microsoft.com/office/officeart/2008/layout/HorizontalMultiLevelHierarchy"/>
    <dgm:cxn modelId="{C171A6B9-29DC-4BF8-8903-ED84E1983CE8}" type="presOf" srcId="{8749C7F4-73DD-4FF6-B697-958AB522E950}" destId="{B223F7C4-2087-4F94-9E41-A7ED814286D3}" srcOrd="0" destOrd="0" presId="urn:microsoft.com/office/officeart/2008/layout/HorizontalMultiLevelHierarchy"/>
    <dgm:cxn modelId="{5481BB14-B243-49AE-A903-8350378CC1F9}" type="presOf" srcId="{E74D4E58-ED8A-4CAB-A878-E0958BECE090}" destId="{82C2C2A2-F967-4BA8-BE93-F241CFEB134B}" srcOrd="1" destOrd="0" presId="urn:microsoft.com/office/officeart/2008/layout/HorizontalMultiLevelHierarchy"/>
    <dgm:cxn modelId="{736FE55F-DCDB-4BB0-A43C-4AE9C16A034C}" srcId="{86D47FFF-D06E-4A74-ADE4-1ECA422FC804}" destId="{186EB127-C06B-418B-9AD5-67D6C14486F2}" srcOrd="3" destOrd="0" parTransId="{95A35F0B-EDF8-46BF-A803-46172E7997F4}" sibTransId="{81E75228-4763-44B8-9885-E95040770850}"/>
    <dgm:cxn modelId="{8AB04919-A8E8-40D4-8442-45F53DCF82FB}" type="presOf" srcId="{C0220AD0-60CE-4571-924E-308AD89FF9C8}" destId="{2AB163B7-F20C-4EFD-92A0-59F593643D0F}" srcOrd="0" destOrd="0" presId="urn:microsoft.com/office/officeart/2008/layout/HorizontalMultiLevelHierarchy"/>
    <dgm:cxn modelId="{BBE4133E-D3EB-4EAA-8333-4227F37824ED}" type="presOf" srcId="{186EB127-C06B-418B-9AD5-67D6C14486F2}" destId="{A87EE139-50F4-469F-AED3-216EBCBCAE3D}" srcOrd="0" destOrd="0" presId="urn:microsoft.com/office/officeart/2008/layout/HorizontalMultiLevelHierarchy"/>
    <dgm:cxn modelId="{D6766E20-6A92-445F-80F2-09D4E166A83D}" type="presOf" srcId="{AEC99175-E6C7-452F-AE31-31770135F9FA}" destId="{1F62E5C5-91F3-49E4-840E-C37AB411DC77}" srcOrd="0" destOrd="0" presId="urn:microsoft.com/office/officeart/2008/layout/HorizontalMultiLevelHierarchy"/>
    <dgm:cxn modelId="{EF07A6C8-07A4-4018-A4E0-73CBA8479EE0}" srcId="{C0220AD0-60CE-4571-924E-308AD89FF9C8}" destId="{86D47FFF-D06E-4A74-ADE4-1ECA422FC804}" srcOrd="0" destOrd="0" parTransId="{85A5A9DA-7421-4EF8-B322-3F98EC836A74}" sibTransId="{3DDBD1A2-0EF3-4EF3-96F2-6915E0FB4A47}"/>
    <dgm:cxn modelId="{6D69C1FB-46FD-4D97-812F-0C938C844D7D}" type="presOf" srcId="{E74D4E58-ED8A-4CAB-A878-E0958BECE090}" destId="{0821C61D-385D-400D-9474-7D146ADF2332}" srcOrd="0" destOrd="0" presId="urn:microsoft.com/office/officeart/2008/layout/HorizontalMultiLevelHierarchy"/>
    <dgm:cxn modelId="{9C5DE658-E524-4FF3-B250-E1E279DCAA88}" srcId="{86D47FFF-D06E-4A74-ADE4-1ECA422FC804}" destId="{8267CF34-29D7-4497-864E-E13FE2902FEF}" srcOrd="2" destOrd="0" parTransId="{8749C7F4-73DD-4FF6-B697-958AB522E950}" sibTransId="{D52C147E-428F-4A4D-8119-3CC1B2DCA71F}"/>
    <dgm:cxn modelId="{4B6AF19F-E9BC-46FB-9B29-D48A4AAD6F2C}" type="presOf" srcId="{95A35F0B-EDF8-46BF-A803-46172E7997F4}" destId="{43ACBBA3-225D-4323-BEF5-2A83A925E22D}" srcOrd="1" destOrd="0" presId="urn:microsoft.com/office/officeart/2008/layout/HorizontalMultiLevelHierarchy"/>
    <dgm:cxn modelId="{369E7795-A323-463C-9762-FBEAA64F9FFE}" type="presOf" srcId="{95A35F0B-EDF8-46BF-A803-46172E7997F4}" destId="{941B70CE-5BB6-4566-BE4C-433B20A2E560}" srcOrd="0" destOrd="0" presId="urn:microsoft.com/office/officeart/2008/layout/HorizontalMultiLevelHierarchy"/>
    <dgm:cxn modelId="{36F6A187-2855-4EDE-B380-47B1FBAB9B35}" type="presParOf" srcId="{2AB163B7-F20C-4EFD-92A0-59F593643D0F}" destId="{E5121ED9-39F6-4A21-B5BC-A91EF7A34D8A}" srcOrd="0" destOrd="0" presId="urn:microsoft.com/office/officeart/2008/layout/HorizontalMultiLevelHierarchy"/>
    <dgm:cxn modelId="{225BA9D1-DAFD-464C-BDC6-B0F48A486C38}" type="presParOf" srcId="{E5121ED9-39F6-4A21-B5BC-A91EF7A34D8A}" destId="{4B51CC19-ADDA-46E0-8E91-7AFCF99FCC14}" srcOrd="0" destOrd="0" presId="urn:microsoft.com/office/officeart/2008/layout/HorizontalMultiLevelHierarchy"/>
    <dgm:cxn modelId="{29E2D178-DF94-4A51-9E5C-A7C006D2111A}" type="presParOf" srcId="{E5121ED9-39F6-4A21-B5BC-A91EF7A34D8A}" destId="{A7195441-D316-4ACA-AD9D-09D4761E55D7}" srcOrd="1" destOrd="0" presId="urn:microsoft.com/office/officeart/2008/layout/HorizontalMultiLevelHierarchy"/>
    <dgm:cxn modelId="{F21B9B3A-C441-458C-88FA-46FA9AA33010}" type="presParOf" srcId="{A7195441-D316-4ACA-AD9D-09D4761E55D7}" destId="{278528A7-E376-4D36-A05A-04F3E9554EFA}" srcOrd="0" destOrd="0" presId="urn:microsoft.com/office/officeart/2008/layout/HorizontalMultiLevelHierarchy"/>
    <dgm:cxn modelId="{AF65EF37-9295-4FBB-B86A-B4F98A714D01}" type="presParOf" srcId="{278528A7-E376-4D36-A05A-04F3E9554EFA}" destId="{4DD5521A-426E-4800-9BC2-5CC203B002CC}" srcOrd="0" destOrd="0" presId="urn:microsoft.com/office/officeart/2008/layout/HorizontalMultiLevelHierarchy"/>
    <dgm:cxn modelId="{6D992B2C-6853-42E7-AC40-FB3DE5414745}" type="presParOf" srcId="{A7195441-D316-4ACA-AD9D-09D4761E55D7}" destId="{4BA48871-0FB8-4DA3-9ED3-FCCE4913E370}" srcOrd="1" destOrd="0" presId="urn:microsoft.com/office/officeart/2008/layout/HorizontalMultiLevelHierarchy"/>
    <dgm:cxn modelId="{533B4386-14C2-4C2B-A78F-EEFDA77A7322}" type="presParOf" srcId="{4BA48871-0FB8-4DA3-9ED3-FCCE4913E370}" destId="{0CB1BC20-47AB-479B-8DE7-832B48ED6D64}" srcOrd="0" destOrd="0" presId="urn:microsoft.com/office/officeart/2008/layout/HorizontalMultiLevelHierarchy"/>
    <dgm:cxn modelId="{74ED7EDE-DC0D-4092-8A9F-90BC623595F2}" type="presParOf" srcId="{4BA48871-0FB8-4DA3-9ED3-FCCE4913E370}" destId="{E073AFE3-420C-4362-98C9-25526515DC63}" srcOrd="1" destOrd="0" presId="urn:microsoft.com/office/officeart/2008/layout/HorizontalMultiLevelHierarchy"/>
    <dgm:cxn modelId="{244B6820-B5B8-4C10-8DD2-2BA72E6BB00A}" type="presParOf" srcId="{A7195441-D316-4ACA-AD9D-09D4761E55D7}" destId="{1F62E5C5-91F3-49E4-840E-C37AB411DC77}" srcOrd="2" destOrd="0" presId="urn:microsoft.com/office/officeart/2008/layout/HorizontalMultiLevelHierarchy"/>
    <dgm:cxn modelId="{69D165CE-604F-42DC-931F-16C334766B30}" type="presParOf" srcId="{1F62E5C5-91F3-49E4-840E-C37AB411DC77}" destId="{5DDD5486-92C9-4BAA-81E3-CCB96EFC62F9}" srcOrd="0" destOrd="0" presId="urn:microsoft.com/office/officeart/2008/layout/HorizontalMultiLevelHierarchy"/>
    <dgm:cxn modelId="{763CF9A6-6684-40AF-8A2C-EC1FCB045CF2}" type="presParOf" srcId="{A7195441-D316-4ACA-AD9D-09D4761E55D7}" destId="{BC7E1A77-592D-40E5-9D16-C5514306ECF9}" srcOrd="3" destOrd="0" presId="urn:microsoft.com/office/officeart/2008/layout/HorizontalMultiLevelHierarchy"/>
    <dgm:cxn modelId="{D2052A46-C632-4061-B65F-899348DF242C}" type="presParOf" srcId="{BC7E1A77-592D-40E5-9D16-C5514306ECF9}" destId="{2AC59630-5CAA-4650-9A93-2544EBD79494}" srcOrd="0" destOrd="0" presId="urn:microsoft.com/office/officeart/2008/layout/HorizontalMultiLevelHierarchy"/>
    <dgm:cxn modelId="{4474A1ED-E5B4-4D44-8C69-BCD4980C139B}" type="presParOf" srcId="{BC7E1A77-592D-40E5-9D16-C5514306ECF9}" destId="{EF92BCCC-434A-4391-818A-D1DC30CD9424}" srcOrd="1" destOrd="0" presId="urn:microsoft.com/office/officeart/2008/layout/HorizontalMultiLevelHierarchy"/>
    <dgm:cxn modelId="{2D416012-4CBA-4DEF-B39E-8028EEEB9160}" type="presParOf" srcId="{A7195441-D316-4ACA-AD9D-09D4761E55D7}" destId="{B223F7C4-2087-4F94-9E41-A7ED814286D3}" srcOrd="4" destOrd="0" presId="urn:microsoft.com/office/officeart/2008/layout/HorizontalMultiLevelHierarchy"/>
    <dgm:cxn modelId="{61E85E66-762A-4547-BCC7-1EEEC42E31FE}" type="presParOf" srcId="{B223F7C4-2087-4F94-9E41-A7ED814286D3}" destId="{845C595F-DF39-4847-BC83-CFEA976178F6}" srcOrd="0" destOrd="0" presId="urn:microsoft.com/office/officeart/2008/layout/HorizontalMultiLevelHierarchy"/>
    <dgm:cxn modelId="{0B47061A-B06F-4831-BF34-5FE7F580559F}" type="presParOf" srcId="{A7195441-D316-4ACA-AD9D-09D4761E55D7}" destId="{9EF6A536-8BD9-4CE2-8ABD-972D6E482C8D}" srcOrd="5" destOrd="0" presId="urn:microsoft.com/office/officeart/2008/layout/HorizontalMultiLevelHierarchy"/>
    <dgm:cxn modelId="{B0291473-1BAD-469E-8D05-64BAADA54E3F}" type="presParOf" srcId="{9EF6A536-8BD9-4CE2-8ABD-972D6E482C8D}" destId="{F96E3168-2B56-4756-8566-1DC7FA6C0760}" srcOrd="0" destOrd="0" presId="urn:microsoft.com/office/officeart/2008/layout/HorizontalMultiLevelHierarchy"/>
    <dgm:cxn modelId="{FAEE0A70-2F37-4F78-85B5-619212F3C536}" type="presParOf" srcId="{9EF6A536-8BD9-4CE2-8ABD-972D6E482C8D}" destId="{BA5A1076-67B0-4A79-94B3-9D50D65752CF}" srcOrd="1" destOrd="0" presId="urn:microsoft.com/office/officeart/2008/layout/HorizontalMultiLevelHierarchy"/>
    <dgm:cxn modelId="{8AB22FB6-A039-477D-94BF-8713C4D1424E}" type="presParOf" srcId="{A7195441-D316-4ACA-AD9D-09D4761E55D7}" destId="{941B70CE-5BB6-4566-BE4C-433B20A2E560}" srcOrd="6" destOrd="0" presId="urn:microsoft.com/office/officeart/2008/layout/HorizontalMultiLevelHierarchy"/>
    <dgm:cxn modelId="{76EBC05D-69C0-487E-8E66-2AA89D522C05}" type="presParOf" srcId="{941B70CE-5BB6-4566-BE4C-433B20A2E560}" destId="{43ACBBA3-225D-4323-BEF5-2A83A925E22D}" srcOrd="0" destOrd="0" presId="urn:microsoft.com/office/officeart/2008/layout/HorizontalMultiLevelHierarchy"/>
    <dgm:cxn modelId="{33626DF1-A295-4798-9FF4-5D0D27D63988}" type="presParOf" srcId="{A7195441-D316-4ACA-AD9D-09D4761E55D7}" destId="{DADEB158-7B6E-42E7-9CD5-D91D9BF8F04D}" srcOrd="7" destOrd="0" presId="urn:microsoft.com/office/officeart/2008/layout/HorizontalMultiLevelHierarchy"/>
    <dgm:cxn modelId="{F03C12B2-4BE6-4450-ABC8-0C3E4ED5ED7B}" type="presParOf" srcId="{DADEB158-7B6E-42E7-9CD5-D91D9BF8F04D}" destId="{A87EE139-50F4-469F-AED3-216EBCBCAE3D}" srcOrd="0" destOrd="0" presId="urn:microsoft.com/office/officeart/2008/layout/HorizontalMultiLevelHierarchy"/>
    <dgm:cxn modelId="{CA40397A-902B-42C2-B609-A4AB85BD6BDF}" type="presParOf" srcId="{DADEB158-7B6E-42E7-9CD5-D91D9BF8F04D}" destId="{5B8E5601-6D08-4FE6-83B3-2ED52B9D4F08}" srcOrd="1" destOrd="0" presId="urn:microsoft.com/office/officeart/2008/layout/HorizontalMultiLevelHierarchy"/>
    <dgm:cxn modelId="{56411A4F-42F7-418D-B896-3D09D07B455A}" type="presParOf" srcId="{A7195441-D316-4ACA-AD9D-09D4761E55D7}" destId="{0821C61D-385D-400D-9474-7D146ADF2332}" srcOrd="8" destOrd="0" presId="urn:microsoft.com/office/officeart/2008/layout/HorizontalMultiLevelHierarchy"/>
    <dgm:cxn modelId="{AD782111-2769-4EEB-88AD-469F483A9711}" type="presParOf" srcId="{0821C61D-385D-400D-9474-7D146ADF2332}" destId="{82C2C2A2-F967-4BA8-BE93-F241CFEB134B}" srcOrd="0" destOrd="0" presId="urn:microsoft.com/office/officeart/2008/layout/HorizontalMultiLevelHierarchy"/>
    <dgm:cxn modelId="{35C16B60-9737-46CE-AF41-40DCD11C33B8}" type="presParOf" srcId="{A7195441-D316-4ACA-AD9D-09D4761E55D7}" destId="{3035E652-DF40-4705-9FC7-1E1F611B6985}" srcOrd="9" destOrd="0" presId="urn:microsoft.com/office/officeart/2008/layout/HorizontalMultiLevelHierarchy"/>
    <dgm:cxn modelId="{C07570AA-787D-4B2A-A060-3099AD3EEEA8}" type="presParOf" srcId="{3035E652-DF40-4705-9FC7-1E1F611B6985}" destId="{1C0AB6DF-0AE8-4C2B-91CB-23E6E8D2DEF2}" srcOrd="0" destOrd="0" presId="urn:microsoft.com/office/officeart/2008/layout/HorizontalMultiLevelHierarchy"/>
    <dgm:cxn modelId="{B855563C-4768-4D83-AF0D-3A69D480C921}" type="presParOf" srcId="{3035E652-DF40-4705-9FC7-1E1F611B6985}" destId="{2B1ABFBC-53F4-44C0-BFCB-71CEC6DA70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C61D-385D-400D-9474-7D146ADF2332}">
      <dsp:nvSpPr>
        <dsp:cNvPr id="0" name=""/>
        <dsp:cNvSpPr/>
      </dsp:nvSpPr>
      <dsp:spPr>
        <a:xfrm>
          <a:off x="1172341" y="3964499"/>
          <a:ext cx="1387355" cy="3821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677" y="0"/>
              </a:lnTo>
              <a:lnTo>
                <a:pt x="693677" y="3821263"/>
              </a:lnTo>
              <a:lnTo>
                <a:pt x="1387355" y="3821263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4386" y="5773498"/>
        <a:ext cx="203265" cy="203265"/>
      </dsp:txXfrm>
    </dsp:sp>
    <dsp:sp modelId="{941B70CE-5BB6-4566-BE4C-433B20A2E560}">
      <dsp:nvSpPr>
        <dsp:cNvPr id="0" name=""/>
        <dsp:cNvSpPr/>
      </dsp:nvSpPr>
      <dsp:spPr>
        <a:xfrm>
          <a:off x="1172341" y="3964499"/>
          <a:ext cx="1387355" cy="2475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677" y="0"/>
              </a:lnTo>
              <a:lnTo>
                <a:pt x="693677" y="2475394"/>
              </a:lnTo>
              <a:lnTo>
                <a:pt x="1387355" y="2475394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0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5077" y="5131255"/>
        <a:ext cx="141883" cy="141883"/>
      </dsp:txXfrm>
    </dsp:sp>
    <dsp:sp modelId="{B223F7C4-2087-4F94-9E41-A7ED814286D3}">
      <dsp:nvSpPr>
        <dsp:cNvPr id="0" name=""/>
        <dsp:cNvSpPr/>
      </dsp:nvSpPr>
      <dsp:spPr>
        <a:xfrm>
          <a:off x="1172341" y="3964499"/>
          <a:ext cx="1387355" cy="1100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677" y="0"/>
              </a:lnTo>
              <a:lnTo>
                <a:pt x="693677" y="1100053"/>
              </a:lnTo>
              <a:lnTo>
                <a:pt x="1387355" y="1100053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1755" y="4470262"/>
        <a:ext cx="88527" cy="88527"/>
      </dsp:txXfrm>
    </dsp:sp>
    <dsp:sp modelId="{1F62E5C5-91F3-49E4-840E-C37AB411DC77}">
      <dsp:nvSpPr>
        <dsp:cNvPr id="0" name=""/>
        <dsp:cNvSpPr/>
      </dsp:nvSpPr>
      <dsp:spPr>
        <a:xfrm>
          <a:off x="1172341" y="3133130"/>
          <a:ext cx="1387355" cy="831369"/>
        </a:xfrm>
        <a:custGeom>
          <a:avLst/>
          <a:gdLst/>
          <a:ahLst/>
          <a:cxnLst/>
          <a:rect l="0" t="0" r="0" b="0"/>
          <a:pathLst>
            <a:path>
              <a:moveTo>
                <a:pt x="0" y="831369"/>
              </a:moveTo>
              <a:lnTo>
                <a:pt x="693677" y="831369"/>
              </a:lnTo>
              <a:lnTo>
                <a:pt x="693677" y="0"/>
              </a:lnTo>
              <a:lnTo>
                <a:pt x="138735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5584" y="3508380"/>
        <a:ext cx="80869" cy="80869"/>
      </dsp:txXfrm>
    </dsp:sp>
    <dsp:sp modelId="{278528A7-E376-4D36-A05A-04F3E9554EFA}">
      <dsp:nvSpPr>
        <dsp:cNvPr id="0" name=""/>
        <dsp:cNvSpPr/>
      </dsp:nvSpPr>
      <dsp:spPr>
        <a:xfrm>
          <a:off x="1172341" y="879349"/>
          <a:ext cx="1387355" cy="3085150"/>
        </a:xfrm>
        <a:custGeom>
          <a:avLst/>
          <a:gdLst/>
          <a:ahLst/>
          <a:cxnLst/>
          <a:rect l="0" t="0" r="0" b="0"/>
          <a:pathLst>
            <a:path>
              <a:moveTo>
                <a:pt x="0" y="3085150"/>
              </a:moveTo>
              <a:lnTo>
                <a:pt x="693677" y="3085150"/>
              </a:lnTo>
              <a:lnTo>
                <a:pt x="693677" y="0"/>
              </a:lnTo>
              <a:lnTo>
                <a:pt x="138735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1450" y="2337356"/>
        <a:ext cx="169136" cy="169136"/>
      </dsp:txXfrm>
    </dsp:sp>
    <dsp:sp modelId="{4B51CC19-ADDA-46E0-8E91-7AFCF99FCC14}">
      <dsp:nvSpPr>
        <dsp:cNvPr id="0" name=""/>
        <dsp:cNvSpPr/>
      </dsp:nvSpPr>
      <dsp:spPr>
        <a:xfrm rot="16200000">
          <a:off x="-2273247" y="3414363"/>
          <a:ext cx="5790906" cy="110027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Буллингке</a:t>
          </a: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қарсы</a:t>
          </a: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команданың</a:t>
          </a: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негізгі</a:t>
          </a: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міндеттері</a:t>
          </a:r>
          <a:endParaRPr lang="x-none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273247" y="3414363"/>
        <a:ext cx="5790906" cy="1100272"/>
      </dsp:txXfrm>
    </dsp:sp>
    <dsp:sp modelId="{0CB1BC20-47AB-479B-8DE7-832B48ED6D64}">
      <dsp:nvSpPr>
        <dsp:cNvPr id="0" name=""/>
        <dsp:cNvSpPr/>
      </dsp:nvSpPr>
      <dsp:spPr>
        <a:xfrm>
          <a:off x="2559696" y="6855"/>
          <a:ext cx="7845949" cy="1744987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Жәбірлеу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фактілерінің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алдын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және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оларға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жол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бермеу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білім беру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үдерісіне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қатысушылардың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өзара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іс-қимылын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қамтамасыз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endParaRPr lang="x-none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9696" y="6855"/>
        <a:ext cx="7845949" cy="1744987"/>
      </dsp:txXfrm>
    </dsp:sp>
    <dsp:sp modelId="{2AC59630-5CAA-4650-9A93-2544EBD79494}">
      <dsp:nvSpPr>
        <dsp:cNvPr id="0" name=""/>
        <dsp:cNvSpPr/>
      </dsp:nvSpPr>
      <dsp:spPr>
        <a:xfrm>
          <a:off x="2559696" y="2026911"/>
          <a:ext cx="7889148" cy="221243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Қауіпсіз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білім беру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ортасын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қамтамасыз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білім беру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ұйымдарында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жәбірлеудің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буллингтің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белгілері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фактілеріне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қатысты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әрекет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endParaRPr lang="x-none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9696" y="2026911"/>
        <a:ext cx="7889148" cy="2212438"/>
      </dsp:txXfrm>
    </dsp:sp>
    <dsp:sp modelId="{F96E3168-2B56-4756-8566-1DC7FA6C0760}">
      <dsp:nvSpPr>
        <dsp:cNvPr id="0" name=""/>
        <dsp:cNvSpPr/>
      </dsp:nvSpPr>
      <dsp:spPr>
        <a:xfrm>
          <a:off x="2559696" y="4514417"/>
          <a:ext cx="7934764" cy="110027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Білім беру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үдерісінің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барлық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субъектілері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алдын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іс-шараларын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ұйымдастыру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және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үйлестіру</a:t>
          </a:r>
          <a:endParaRPr lang="x-none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9696" y="4514417"/>
        <a:ext cx="7934764" cy="1100272"/>
      </dsp:txXfrm>
    </dsp:sp>
    <dsp:sp modelId="{A87EE139-50F4-469F-AED3-216EBCBCAE3D}">
      <dsp:nvSpPr>
        <dsp:cNvPr id="0" name=""/>
        <dsp:cNvSpPr/>
      </dsp:nvSpPr>
      <dsp:spPr>
        <a:xfrm>
          <a:off x="2559696" y="5889757"/>
          <a:ext cx="7925273" cy="110027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Білім беру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ұйымының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буллингке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қарсы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қызметінің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тиімділігін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мониторингілеу</a:t>
          </a:r>
          <a:endParaRPr lang="x-none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9696" y="5889757"/>
        <a:ext cx="7925273" cy="1100272"/>
      </dsp:txXfrm>
    </dsp:sp>
    <dsp:sp modelId="{1C0AB6DF-0AE8-4C2B-91CB-23E6E8D2DEF2}">
      <dsp:nvSpPr>
        <dsp:cNvPr id="0" name=""/>
        <dsp:cNvSpPr/>
      </dsp:nvSpPr>
      <dsp:spPr>
        <a:xfrm>
          <a:off x="2559696" y="7265098"/>
          <a:ext cx="7873810" cy="1041330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solidFill>
                <a:schemeClr val="tx1"/>
              </a:solidFill>
            </a:rPr>
            <a:t>Мектептің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буллингке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қарсы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саясатын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жетілдіру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бойынша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ұсыныстар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әзірлеу</a:t>
          </a:r>
          <a:endParaRPr lang="x-none" sz="2400" kern="1200" dirty="0">
            <a:solidFill>
              <a:schemeClr val="tx1"/>
            </a:solidFill>
          </a:endParaRPr>
        </a:p>
      </dsp:txBody>
      <dsp:txXfrm>
        <a:off x="2559696" y="7265098"/>
        <a:ext cx="7873810" cy="104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501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1350963"/>
            <a:ext cx="6483350" cy="3648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" name="Google Shape;26;p15:notes"/>
          <p:cNvSpPr txBox="1">
            <a:spLocks noGrp="1"/>
          </p:cNvSpPr>
          <p:nvPr>
            <p:ph type="body" idx="1"/>
          </p:nvPr>
        </p:nvSpPr>
        <p:spPr>
          <a:xfrm>
            <a:off x="676307" y="5202559"/>
            <a:ext cx="5410465" cy="425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:notes"/>
          <p:cNvSpPr txBox="1">
            <a:spLocks noGrp="1"/>
          </p:cNvSpPr>
          <p:nvPr>
            <p:ph type="sldNum" idx="12"/>
          </p:nvPr>
        </p:nvSpPr>
        <p:spPr>
          <a:xfrm>
            <a:off x="3830836" y="10268752"/>
            <a:ext cx="2930668" cy="54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309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063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844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fb4c08bed5_0_3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g1fb4c08bed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625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49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93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9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01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9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20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5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89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78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5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5"/>
          <p:cNvGrpSpPr/>
          <p:nvPr/>
        </p:nvGrpSpPr>
        <p:grpSpPr>
          <a:xfrm rot="5400000">
            <a:off x="12051506" y="2340770"/>
            <a:ext cx="2493170" cy="2459832"/>
            <a:chOff x="464266" y="2731227"/>
            <a:chExt cx="969424" cy="933028"/>
          </a:xfrm>
        </p:grpSpPr>
        <p:sp>
          <p:nvSpPr>
            <p:cNvPr id="30" name="Google Shape;30;p15"/>
            <p:cNvSpPr/>
            <p:nvPr/>
          </p:nvSpPr>
          <p:spPr>
            <a:xfrm>
              <a:off x="464266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1" name="Google Shape;31;p15"/>
            <p:cNvSpPr/>
            <p:nvPr/>
          </p:nvSpPr>
          <p:spPr>
            <a:xfrm>
              <a:off x="949438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2" name="Google Shape;32;p15"/>
            <p:cNvSpPr/>
            <p:nvPr/>
          </p:nvSpPr>
          <p:spPr>
            <a:xfrm>
              <a:off x="464266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949439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</p:grpSp>
      <p:grpSp>
        <p:nvGrpSpPr>
          <p:cNvPr id="34" name="Google Shape;34;p15"/>
          <p:cNvGrpSpPr/>
          <p:nvPr/>
        </p:nvGrpSpPr>
        <p:grpSpPr>
          <a:xfrm rot="5400000">
            <a:off x="1295401" y="2455070"/>
            <a:ext cx="2493170" cy="2459831"/>
            <a:chOff x="464266" y="2731227"/>
            <a:chExt cx="969424" cy="933028"/>
          </a:xfrm>
        </p:grpSpPr>
        <p:sp>
          <p:nvSpPr>
            <p:cNvPr id="35" name="Google Shape;35;p15"/>
            <p:cNvSpPr/>
            <p:nvPr/>
          </p:nvSpPr>
          <p:spPr>
            <a:xfrm>
              <a:off x="464266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6" name="Google Shape;36;p15"/>
            <p:cNvSpPr/>
            <p:nvPr/>
          </p:nvSpPr>
          <p:spPr>
            <a:xfrm>
              <a:off x="949438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7" name="Google Shape;37;p15"/>
            <p:cNvSpPr/>
            <p:nvPr/>
          </p:nvSpPr>
          <p:spPr>
            <a:xfrm>
              <a:off x="464266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8" name="Google Shape;38;p15"/>
            <p:cNvSpPr/>
            <p:nvPr/>
          </p:nvSpPr>
          <p:spPr>
            <a:xfrm>
              <a:off x="949439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</p:grpSp>
      <p:grpSp>
        <p:nvGrpSpPr>
          <p:cNvPr id="39" name="Google Shape;39;p15"/>
          <p:cNvGrpSpPr/>
          <p:nvPr/>
        </p:nvGrpSpPr>
        <p:grpSpPr>
          <a:xfrm rot="5400000">
            <a:off x="3757613" y="2455070"/>
            <a:ext cx="2493170" cy="2459831"/>
            <a:chOff x="464266" y="2731227"/>
            <a:chExt cx="969424" cy="933028"/>
          </a:xfrm>
        </p:grpSpPr>
        <p:sp>
          <p:nvSpPr>
            <p:cNvPr id="40" name="Google Shape;40;p15"/>
            <p:cNvSpPr/>
            <p:nvPr/>
          </p:nvSpPr>
          <p:spPr>
            <a:xfrm>
              <a:off x="464266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41" name="Google Shape;41;p15"/>
            <p:cNvSpPr/>
            <p:nvPr/>
          </p:nvSpPr>
          <p:spPr>
            <a:xfrm>
              <a:off x="949438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42" name="Google Shape;42;p15"/>
            <p:cNvSpPr/>
            <p:nvPr/>
          </p:nvSpPr>
          <p:spPr>
            <a:xfrm>
              <a:off x="464266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949439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</p:grpSp>
      <p:sp>
        <p:nvSpPr>
          <p:cNvPr id="44" name="Google Shape;44;p15"/>
          <p:cNvSpPr/>
          <p:nvPr/>
        </p:nvSpPr>
        <p:spPr>
          <a:xfrm>
            <a:off x="576263" y="842963"/>
            <a:ext cx="17135475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lvl="0" algn="ctr"/>
            <a:r>
              <a:rPr lang="ru-RU" sz="2400" b="1" dirty="0">
                <a:solidFill>
                  <a:srgbClr val="FFFFFF"/>
                </a:solidFill>
              </a:rPr>
              <a:t>ҚАЗАҚСТАН РЕСПУБЛИКАСЫ ОҚУ-АҒАРТУ МИНИСТРЛІГІ</a:t>
            </a:r>
            <a:endParaRPr lang="ru-RU" sz="2100" dirty="0"/>
          </a:p>
        </p:txBody>
      </p:sp>
      <p:grpSp>
        <p:nvGrpSpPr>
          <p:cNvPr id="46" name="Google Shape;46;p15"/>
          <p:cNvGrpSpPr/>
          <p:nvPr/>
        </p:nvGrpSpPr>
        <p:grpSpPr>
          <a:xfrm rot="5400000">
            <a:off x="14516101" y="2340770"/>
            <a:ext cx="2493170" cy="2459831"/>
            <a:chOff x="464266" y="2731227"/>
            <a:chExt cx="969424" cy="933028"/>
          </a:xfrm>
        </p:grpSpPr>
        <p:sp>
          <p:nvSpPr>
            <p:cNvPr id="47" name="Google Shape;47;p15"/>
            <p:cNvSpPr/>
            <p:nvPr/>
          </p:nvSpPr>
          <p:spPr>
            <a:xfrm>
              <a:off x="949438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464266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949439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464266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</p:grpSp>
      <p:pic>
        <p:nvPicPr>
          <p:cNvPr id="51" name="Google Shape;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9025" y="2062163"/>
            <a:ext cx="3324225" cy="348138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/>
          <p:nvPr/>
        </p:nvSpPr>
        <p:spPr>
          <a:xfrm>
            <a:off x="874596" y="6262688"/>
            <a:ext cx="16538808" cy="180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БЕРУ ҰЙЫМДАРЫНДА</a:t>
            </a:r>
          </a:p>
          <a:p>
            <a:pPr lvl="0" algn="ctr"/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АЛУШЫЛАРДЫ ЖӘБІРЛЕУДІҢ (БУЛЛИНГТІҢ) АЛДЫН АЛУ БОЙЫНША </a:t>
            </a:r>
            <a:r>
              <a:rPr lang="ru-RU" sz="3600" b="1" dirty="0">
                <a:solidFill>
                  <a:schemeClr val="tx2"/>
                </a:solidFill>
              </a:rPr>
              <a:t>«ДОСБОЛLIKE» </a:t>
            </a:r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БАҒДАРЛАМАСЫ</a:t>
            </a:r>
          </a:p>
        </p:txBody>
      </p:sp>
    </p:spTree>
    <p:extLst>
      <p:ext uri="{BB962C8B-B14F-4D97-AF65-F5344CB8AC3E}">
        <p14:creationId xmlns:p14="http://schemas.microsoft.com/office/powerpoint/2010/main" val="27681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8;p1"/>
          <p:cNvSpPr txBox="1"/>
          <p:nvPr/>
        </p:nvSpPr>
        <p:spPr>
          <a:xfrm>
            <a:off x="3499034" y="417046"/>
            <a:ext cx="141088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kk-KZ" sz="3600" b="1" dirty="0">
                <a:solidFill>
                  <a:srgbClr val="002060"/>
                </a:solidFill>
              </a:rPr>
              <a:t>БІЗДІҢ АРТЫҚШЫЛЫҚТАРЫМЫЗ</a:t>
            </a:r>
            <a:endParaRPr lang="x-none" sz="3600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560906" y="1126935"/>
            <a:ext cx="6963907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x-none" sz="1800" dirty="0">
                <a:solidFill>
                  <a:srgbClr val="002060"/>
                </a:solidFill>
              </a:rPr>
              <a:t>«ДосболLIKE» бағдарламасы білім алушылардың әлеуметтік-эмоци</a:t>
            </a:r>
            <a:r>
              <a:rPr lang="kk-KZ" sz="1800" dirty="0">
                <a:solidFill>
                  <a:srgbClr val="002060"/>
                </a:solidFill>
              </a:rPr>
              <a:t>оналдық </a:t>
            </a:r>
            <a:r>
              <a:rPr lang="x-none" sz="1800" dirty="0">
                <a:solidFill>
                  <a:srgbClr val="002060"/>
                </a:solidFill>
              </a:rPr>
              <a:t> дағдыларын дамыту және білім беру ұйымында қолайлы әлеуметтік-психологиялық ахуал жасау – </a:t>
            </a:r>
            <a:r>
              <a:rPr lang="kk-KZ" sz="1800" dirty="0" smtClean="0">
                <a:solidFill>
                  <a:srgbClr val="002060"/>
                </a:solidFill>
              </a:rPr>
              <a:t>жәбірлеудің </a:t>
            </a:r>
            <a:r>
              <a:rPr lang="x-none" sz="1800" dirty="0">
                <a:solidFill>
                  <a:srgbClr val="002060"/>
                </a:solidFill>
              </a:rPr>
              <a:t>(буллингтің) алдын алу жөніндегі қызметтің жүйелілігін қамтамасыз етеді </a:t>
            </a:r>
            <a:endParaRPr lang="ru-RU" sz="17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13941" y="5099371"/>
            <a:ext cx="5831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sz="2000" dirty="0">
                <a:solidFill>
                  <a:srgbClr val="002060"/>
                </a:solidFill>
              </a:rPr>
              <a:t>Білім беру үдерісінің барлық субъектілері оқытылады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718629" y="8780410"/>
            <a:ext cx="696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sz="2000" dirty="0">
                <a:solidFill>
                  <a:srgbClr val="002060"/>
                </a:solidFill>
              </a:rPr>
              <a:t>Ақпараттық-ресурстық қамтамасыз ету құрылып, жаңартылады </a:t>
            </a:r>
          </a:p>
        </p:txBody>
      </p:sp>
      <p:sp>
        <p:nvSpPr>
          <p:cNvPr id="62" name="Google Shape;350;p7"/>
          <p:cNvSpPr txBox="1"/>
          <p:nvPr/>
        </p:nvSpPr>
        <p:spPr>
          <a:xfrm rot="5400000">
            <a:off x="1332408" y="6370231"/>
            <a:ext cx="209709" cy="12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object 7"/>
          <p:cNvSpPr txBox="1"/>
          <p:nvPr/>
        </p:nvSpPr>
        <p:spPr>
          <a:xfrm>
            <a:off x="602054" y="2921208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02</a:t>
            </a:r>
          </a:p>
        </p:txBody>
      </p:sp>
      <p:sp>
        <p:nvSpPr>
          <p:cNvPr id="76" name="object 7"/>
          <p:cNvSpPr txBox="1"/>
          <p:nvPr/>
        </p:nvSpPr>
        <p:spPr>
          <a:xfrm>
            <a:off x="598253" y="1344343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01</a:t>
            </a:r>
          </a:p>
        </p:txBody>
      </p:sp>
      <p:sp>
        <p:nvSpPr>
          <p:cNvPr id="77" name="object 7"/>
          <p:cNvSpPr txBox="1"/>
          <p:nvPr/>
        </p:nvSpPr>
        <p:spPr>
          <a:xfrm>
            <a:off x="598252" y="4875217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03</a:t>
            </a:r>
          </a:p>
        </p:txBody>
      </p:sp>
      <p:sp>
        <p:nvSpPr>
          <p:cNvPr id="78" name="object 7"/>
          <p:cNvSpPr txBox="1"/>
          <p:nvPr/>
        </p:nvSpPr>
        <p:spPr>
          <a:xfrm>
            <a:off x="598251" y="7407323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04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V="1">
            <a:off x="1562102" y="2703903"/>
            <a:ext cx="6878558" cy="4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 bwMode="auto">
          <a:xfrm flipV="1">
            <a:off x="1613648" y="7492878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1560906" y="3982887"/>
            <a:ext cx="6887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12</a:t>
            </a:r>
            <a:endParaRPr lang="ru-RU" sz="2800" b="1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00" y="234606"/>
            <a:ext cx="729014" cy="7290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3941" y="3148913"/>
            <a:ext cx="5774338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x-none" sz="2000" dirty="0">
                <a:solidFill>
                  <a:srgbClr val="002060"/>
                </a:solidFill>
              </a:rPr>
              <a:t>Ұйымдастыру іс-шаралары жүзеге асырылуда 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9394" y="7705576"/>
            <a:ext cx="3010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2000" dirty="0">
                <a:solidFill>
                  <a:srgbClr val="002060"/>
                </a:solidFill>
              </a:rPr>
              <a:t>М</a:t>
            </a:r>
            <a:r>
              <a:rPr lang="x-none" sz="2000" dirty="0" smtClean="0">
                <a:solidFill>
                  <a:srgbClr val="002060"/>
                </a:solidFill>
              </a:rPr>
              <a:t>ониторинг </a:t>
            </a:r>
            <a:r>
              <a:rPr lang="x-none" sz="2000" dirty="0">
                <a:solidFill>
                  <a:srgbClr val="002060"/>
                </a:solidFill>
              </a:rPr>
              <a:t>жүргізіледі </a:t>
            </a:r>
            <a:endParaRPr lang="x-non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602052" y="8597042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05</a:t>
            </a:r>
          </a:p>
        </p:txBody>
      </p:sp>
      <p:sp>
        <p:nvSpPr>
          <p:cNvPr id="39" name="Стрелка вниз 38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9030056" y="1489015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40" name="Стрелка вниз 39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9054741" y="2918106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42" name="Стрелка вниз 41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9083886" y="8672361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43" name="Стрелка вниз 42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9054741" y="7410274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44" name="Стрелка вниз 43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9054741" y="5085802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8023" y="1507611"/>
            <a:ext cx="767175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x-none" sz="1800" dirty="0" smtClean="0">
                <a:solidFill>
                  <a:srgbClr val="002060"/>
                </a:solidFill>
              </a:rPr>
              <a:t>Білім беру </a:t>
            </a:r>
            <a:r>
              <a:rPr lang="x-none" sz="1800" dirty="0">
                <a:solidFill>
                  <a:srgbClr val="002060"/>
                </a:solidFill>
              </a:rPr>
              <a:t>ұйымдарының білім беру </a:t>
            </a:r>
            <a:r>
              <a:rPr lang="kk-KZ" sz="1800" dirty="0">
                <a:solidFill>
                  <a:srgbClr val="002060"/>
                </a:solidFill>
              </a:rPr>
              <a:t>үдерісінің </a:t>
            </a:r>
            <a:r>
              <a:rPr lang="x-none" sz="1800" dirty="0">
                <a:solidFill>
                  <a:srgbClr val="002060"/>
                </a:solidFill>
              </a:rPr>
              <a:t>барлық субъектілері </a:t>
            </a:r>
            <a:r>
              <a:rPr lang="kk-KZ" sz="1800" dirty="0" smtClean="0">
                <a:solidFill>
                  <a:srgbClr val="002060"/>
                </a:solidFill>
              </a:rPr>
              <a:t>кірістірлді</a:t>
            </a:r>
            <a:r>
              <a:rPr lang="x-none" sz="1800" dirty="0">
                <a:solidFill>
                  <a:srgbClr val="002060"/>
                </a:solidFill>
              </a:rPr>
              <a:t>: әкімшілік, педагогтар, қызметкерлер, білім алушылар, ата-аналар</a:t>
            </a:r>
            <a:endParaRPr lang="x-none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8024" y="2763239"/>
            <a:ext cx="8089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rgbClr val="002060"/>
                </a:solidFill>
              </a:rPr>
              <a:t>мектепте балалар арасында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smtClean="0">
                <a:solidFill>
                  <a:srgbClr val="002060"/>
                </a:solidFill>
              </a:rPr>
              <a:t>жәбірлеудің </a:t>
            </a:r>
            <a:r>
              <a:rPr lang="x-none" sz="1600" dirty="0">
                <a:solidFill>
                  <a:srgbClr val="002060"/>
                </a:solidFill>
              </a:rPr>
              <a:t>(булиингтің) алдын алу және оған қарсы іс-қимыл жөніндегі құрылым құру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rgbClr val="002060"/>
                </a:solidFill>
              </a:rPr>
              <a:t>білім беру ұйымдарында болуы мүмкін жанжалдар аймақтарын белгілеу және бақылау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18024" y="3982887"/>
            <a:ext cx="77230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rgbClr val="002060"/>
                </a:solidFill>
              </a:rPr>
              <a:t>білім алушылардың әлеуметтік-эмоци</a:t>
            </a:r>
            <a:r>
              <a:rPr lang="kk-KZ" sz="1600" dirty="0">
                <a:solidFill>
                  <a:srgbClr val="002060"/>
                </a:solidFill>
              </a:rPr>
              <a:t>оналдық </a:t>
            </a:r>
            <a:r>
              <a:rPr lang="x-none" sz="1600" dirty="0">
                <a:solidFill>
                  <a:srgbClr val="002060"/>
                </a:solidFill>
              </a:rPr>
              <a:t>дағдыларын дамыту, балалар арасындағы агрессияның/</a:t>
            </a:r>
            <a:r>
              <a:rPr lang="kk-KZ" sz="1600" dirty="0">
                <a:solidFill>
                  <a:srgbClr val="002060"/>
                </a:solidFill>
              </a:rPr>
              <a:t>қудалаудың </a:t>
            </a:r>
            <a:r>
              <a:rPr lang="x-none" sz="1600" dirty="0">
                <a:solidFill>
                  <a:srgbClr val="002060"/>
                </a:solidFill>
              </a:rPr>
              <a:t>алдын алу және оған қарсы іс-қимыл бойынша педагогт</a:t>
            </a:r>
            <a:r>
              <a:rPr lang="kk-KZ" sz="1600" dirty="0">
                <a:solidFill>
                  <a:srgbClr val="002060"/>
                </a:solidFill>
              </a:rPr>
              <a:t>ердің </a:t>
            </a:r>
            <a:r>
              <a:rPr lang="x-none" sz="1600" dirty="0">
                <a:solidFill>
                  <a:srgbClr val="002060"/>
                </a:solidFill>
              </a:rPr>
              <a:t>біліктілігін арттыру;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rgbClr val="002060"/>
                </a:solidFill>
              </a:rPr>
              <a:t>білім беру ұйымының қызметкерлерін балалар арасында </a:t>
            </a:r>
            <a:r>
              <a:rPr lang="kk-KZ" sz="1600" dirty="0" smtClean="0">
                <a:solidFill>
                  <a:srgbClr val="002060"/>
                </a:solidFill>
              </a:rPr>
              <a:t>жәбірлеудің</a:t>
            </a:r>
            <a:r>
              <a:rPr lang="x-none" sz="1600" dirty="0" smtClean="0">
                <a:solidFill>
                  <a:srgbClr val="002060"/>
                </a:solidFill>
              </a:rPr>
              <a:t> </a:t>
            </a:r>
            <a:r>
              <a:rPr lang="x-none" sz="1600" dirty="0">
                <a:solidFill>
                  <a:srgbClr val="002060"/>
                </a:solidFill>
              </a:rPr>
              <a:t>(буллинг) көріністеріне ден қою дағдыларына үйрету;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rgbClr val="002060"/>
                </a:solidFill>
              </a:rPr>
              <a:t>«ДосболLIKE» оқыту бағдарламасы бойынша 1-11 сынып оқушыларының әлеуметтік-эмоци</a:t>
            </a:r>
            <a:r>
              <a:rPr lang="kk-KZ" sz="1600" dirty="0">
                <a:solidFill>
                  <a:srgbClr val="002060"/>
                </a:solidFill>
              </a:rPr>
              <a:t>оналдық </a:t>
            </a:r>
            <a:r>
              <a:rPr lang="x-none" sz="1600" dirty="0">
                <a:solidFill>
                  <a:srgbClr val="002060"/>
                </a:solidFill>
              </a:rPr>
              <a:t>дағдыларын дамыту,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rgbClr val="002060"/>
                </a:solidFill>
              </a:rPr>
              <a:t>ата-аналарды </a:t>
            </a:r>
            <a:r>
              <a:rPr lang="kk-KZ" sz="1600" dirty="0">
                <a:solidFill>
                  <a:srgbClr val="002060"/>
                </a:solidFill>
              </a:rPr>
              <a:t>А</a:t>
            </a:r>
            <a:r>
              <a:rPr lang="x-none" sz="1600" dirty="0">
                <a:solidFill>
                  <a:srgbClr val="002060"/>
                </a:solidFill>
              </a:rPr>
              <a:t>та-аналарды педагогикалық қолдау орталығындағы сабақтарда баланы </a:t>
            </a:r>
            <a:r>
              <a:rPr lang="kk-KZ" sz="1600" dirty="0" smtClean="0">
                <a:solidFill>
                  <a:srgbClr val="002060"/>
                </a:solidFill>
              </a:rPr>
              <a:t>жәбірлеу </a:t>
            </a:r>
            <a:r>
              <a:rPr lang="x-none" sz="1600" dirty="0">
                <a:solidFill>
                  <a:srgbClr val="002060"/>
                </a:solidFill>
              </a:rPr>
              <a:t>(буллинг) жағдайларына ден қою дағдыларына үйрету</a:t>
            </a:r>
            <a:endParaRPr lang="x-none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18023" y="6495924"/>
            <a:ext cx="7671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i="1" dirty="0">
                <a:solidFill>
                  <a:srgbClr val="002060"/>
                </a:solidFill>
              </a:rPr>
              <a:t>Балаларды «ДосболLIKE» бағдарламасы бойынша оқыту кезінде сынып сағаттары мен сабақтан тыс қызмет пайдаланылады, қосымша сағаттардың қажеттілігі жойылады; жоғары сынып оқушыларының кіші сынып оқушыларына тәлімгерлігі жүзеге асырылады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18023" y="8554674"/>
            <a:ext cx="7846895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x-none" sz="1600" dirty="0">
                <a:solidFill>
                  <a:srgbClr val="002060"/>
                </a:solidFill>
              </a:rPr>
              <a:t>ақпараттық-ресурстық қамтамасыз ету: бiлiм беру ұйымдары (әкiмшiлiктер, педагогт</a:t>
            </a:r>
            <a:r>
              <a:rPr lang="kk-KZ" sz="1600" dirty="0">
                <a:solidFill>
                  <a:srgbClr val="002060"/>
                </a:solidFill>
              </a:rPr>
              <a:t>е</a:t>
            </a:r>
            <a:r>
              <a:rPr lang="x-none" sz="1600" dirty="0">
                <a:solidFill>
                  <a:srgbClr val="002060"/>
                </a:solidFill>
              </a:rPr>
              <a:t>р, қызметкерлер) үшiн</a:t>
            </a:r>
            <a:r>
              <a:rPr lang="kk-KZ" sz="1600" dirty="0">
                <a:solidFill>
                  <a:srgbClr val="002060"/>
                </a:solidFill>
              </a:rPr>
              <a:t>, </a:t>
            </a:r>
            <a:r>
              <a:rPr lang="x-none" sz="1600" dirty="0">
                <a:solidFill>
                  <a:srgbClr val="002060"/>
                </a:solidFill>
              </a:rPr>
              <a:t>бiлiм алушылар мен ата-аналарға арналған әдiстемелiк материалдар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 bwMode="auto">
          <a:xfrm>
            <a:off x="10100634" y="2703903"/>
            <a:ext cx="6887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18023" y="7631986"/>
            <a:ext cx="794243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x-none" sz="1600" dirty="0">
                <a:solidFill>
                  <a:srgbClr val="002060"/>
                </a:solidFill>
              </a:rPr>
              <a:t>білім беру ұйымдарындағы </a:t>
            </a:r>
            <a:r>
              <a:rPr lang="kk-KZ" sz="1600" dirty="0">
                <a:solidFill>
                  <a:srgbClr val="002060"/>
                </a:solidFill>
              </a:rPr>
              <a:t>қудалаудың </a:t>
            </a:r>
            <a:r>
              <a:rPr lang="x-none" sz="1600" dirty="0">
                <a:solidFill>
                  <a:srgbClr val="002060"/>
                </a:solidFill>
              </a:rPr>
              <a:t>(буллингтің) алдын алу және оған қарсы іс-қимыл жөніндегі қызметтің ішкі және сыртқы мониторингін жүргізу</a:t>
            </a:r>
            <a:r>
              <a:rPr lang="x-none" sz="1600" dirty="0">
                <a:solidFill>
                  <a:srgbClr val="002060"/>
                </a:solidFill>
                <a:latin typeface="+mn-lt"/>
              </a:rPr>
              <a:t> </a:t>
            </a:r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 bwMode="auto">
          <a:xfrm>
            <a:off x="10112540" y="3946318"/>
            <a:ext cx="6887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 flipV="1">
            <a:off x="10100635" y="7402006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 bwMode="auto">
          <a:xfrm flipV="1">
            <a:off x="10100635" y="8481238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 bwMode="auto">
          <a:xfrm flipV="1">
            <a:off x="1613648" y="8751178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EAF79-C940-EA16-8DCA-78C079AA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20" y="0"/>
            <a:ext cx="17226116" cy="2011362"/>
          </a:xfrm>
        </p:spPr>
        <p:txBody>
          <a:bodyPr>
            <a:normAutofit fontScale="90000"/>
          </a:bodyPr>
          <a:lstStyle/>
          <a:p>
            <a:r>
              <a:rPr lang="ru-RU" sz="3200" b="1" kern="1200" dirty="0" smtClean="0">
                <a:solidFill>
                  <a:srgbClr val="002060"/>
                </a:solidFill>
                <a:ea typeface="+mn-ea"/>
                <a:cs typeface="+mn-cs"/>
              </a:rPr>
              <a:t>«ОРТА БІЛІМ БЕРУ ҰЙЫМДАРЫНДА БІЛІМ АЛУШЫЛАРДЫ ЖӘБІРЛЕУДІҢ (БУЛЛИНГТІҢ) АЛДЫН АЛУ ЖӨНІНДЕГІ «ДОСБОЛ</a:t>
            </a:r>
            <a:r>
              <a:rPr lang="en-US" sz="3200" b="1" kern="1200" dirty="0" smtClean="0">
                <a:solidFill>
                  <a:srgbClr val="002060"/>
                </a:solidFill>
                <a:ea typeface="+mn-ea"/>
                <a:cs typeface="+mn-cs"/>
              </a:rPr>
              <a:t>LIKE» </a:t>
            </a:r>
            <a:r>
              <a:rPr lang="ru-RU" sz="3200" b="1" kern="1200" dirty="0" smtClean="0">
                <a:solidFill>
                  <a:srgbClr val="002060"/>
                </a:solidFill>
                <a:ea typeface="+mn-ea"/>
                <a:cs typeface="+mn-cs"/>
              </a:rPr>
              <a:t>БАҒДАРЛАМАСЫН СЫНАҚТАН ӨТКІЗУДІҢ КЕЙБІР МӘСЕЛЕЛЕРІ ТУРАЛЫ» </a:t>
            </a:r>
            <a:r>
              <a:rPr lang="kk-KZ" sz="3200" b="1" kern="1200" dirty="0" smtClean="0">
                <a:solidFill>
                  <a:srgbClr val="002060"/>
                </a:solidFill>
                <a:ea typeface="+mn-ea"/>
                <a:cs typeface="+mn-cs"/>
              </a:rPr>
              <a:t>ҚАЗАҚСТАН РЕСПУБЛИКАСЫ ОҚУ-АҒАРТУ МИНИСТРЛІГІНІҢ 2024 ЖЫЛҒЫ 1 НАУРЫЗДАҒЫ </a:t>
            </a:r>
            <a:r>
              <a:rPr lang="ru-RU" sz="3200" b="1" kern="1200" dirty="0" smtClean="0">
                <a:solidFill>
                  <a:srgbClr val="002060"/>
                </a:solidFill>
                <a:ea typeface="+mn-ea"/>
                <a:cs typeface="+mn-cs"/>
              </a:rPr>
              <a:t>№52 </a:t>
            </a:r>
            <a:r>
              <a:rPr lang="kk-KZ" sz="3200" b="1" kern="1200" dirty="0" smtClean="0">
                <a:solidFill>
                  <a:srgbClr val="002060"/>
                </a:solidFill>
                <a:ea typeface="+mn-ea"/>
                <a:cs typeface="+mn-cs"/>
              </a:rPr>
              <a:t>БҰЙРЫҒЫ </a:t>
            </a:r>
            <a:endParaRPr lang="ru-RU" sz="3200" b="1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77C657-85E3-6D3E-FD2E-9830FB433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26" t="16775" r="33871" b="3709"/>
          <a:stretch/>
        </p:blipFill>
        <p:spPr>
          <a:xfrm>
            <a:off x="2362789" y="2279024"/>
            <a:ext cx="5761622" cy="68134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620C31-543D-261E-43D5-09EF1FA80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036" y="2279024"/>
            <a:ext cx="6531372" cy="6234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kk-KZ" sz="2800" b="1" dirty="0"/>
              <a:t>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733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567" y="1780410"/>
            <a:ext cx="4079537" cy="40209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Астана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Алматы – 6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Атырау облысы – 9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Абай облысы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Жетісу облысы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Ұлытау облысы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Алматы облысы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Жамбыл облысы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Түркістан облысы – 5</a:t>
            </a:r>
          </a:p>
          <a:p>
            <a:pPr defTabSz="1371600">
              <a:buClrTx/>
            </a:pPr>
            <a:endParaRPr lang="ru-RU" sz="3600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7368" y="460146"/>
            <a:ext cx="16964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ru-RU" sz="32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БАЛАЛАРДЫ ЖӘБІРЛЕУДІҢ (БУЛЛИНГТІҢ) АЛДЫН АЛУ ЖӨНІНДЕГІ «ДОСБОЛ</a:t>
            </a:r>
            <a:r>
              <a:rPr lang="en-US" sz="32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LIKE</a:t>
            </a:r>
            <a:r>
              <a:rPr lang="kk-KZ" sz="32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»</a:t>
            </a:r>
            <a:r>
              <a:rPr lang="en-US" sz="32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32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БАҒДАРЛАМАСЫН ІСКЕ АСЫРУ ЖӨНІНДЕГІ ОРТА БІЛІМ БЕРУДІҢ ПИЛОТТЫҚ ҰЙЫМДАРЫ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320" y="2093964"/>
            <a:ext cx="5163037" cy="44861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522735" y="3083821"/>
            <a:ext cx="267041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kk-KZ" sz="44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50</a:t>
            </a:r>
            <a:r>
              <a:rPr lang="en-US" sz="44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ru-RU" sz="44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371600">
              <a:buClrTx/>
            </a:pPr>
            <a:r>
              <a:rPr 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илот</a:t>
            </a:r>
            <a:r>
              <a:rPr lang="kk-KZ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тық білім беру ұйымы</a:t>
            </a:r>
            <a:endParaRPr lang="en-US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20"/>
          <p:cNvSpPr txBox="1"/>
          <p:nvPr/>
        </p:nvSpPr>
        <p:spPr>
          <a:xfrm>
            <a:off x="14441045" y="3364327"/>
            <a:ext cx="352931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buClrTx/>
            </a:pPr>
            <a:r>
              <a:rPr lang="kk-KZ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Қазақ тілінде оқытатын</a:t>
            </a:r>
            <a:endParaRPr lang="en-US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361405" y="3033519"/>
            <a:ext cx="1087409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ts val="1740"/>
              </a:lnSpc>
              <a:buClrTx/>
            </a:pPr>
            <a:r>
              <a:rPr lang="kk-KZ" sz="54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23</a:t>
            </a:r>
            <a:endParaRPr lang="en-US" sz="54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14548021" y="5449137"/>
            <a:ext cx="2389016" cy="587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1740"/>
              </a:lnSpc>
              <a:buClrTx/>
            </a:pPr>
            <a:r>
              <a:rPr lang="en-US" sz="36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ru-RU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371600">
              <a:buClrTx/>
            </a:pPr>
            <a:r>
              <a:rPr lang="kk-KZ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Ауылдық мектеп</a:t>
            </a:r>
            <a:endParaRPr lang="en-US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21"/>
          <p:cNvSpPr txBox="1"/>
          <p:nvPr/>
        </p:nvSpPr>
        <p:spPr>
          <a:xfrm>
            <a:off x="10643959" y="7080384"/>
            <a:ext cx="408815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buClrTx/>
            </a:pPr>
            <a:r>
              <a:rPr lang="kk-KZ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Қазақ, орыс тілдерінде оқытатын мектептер</a:t>
            </a:r>
            <a:endParaRPr lang="en-US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1828491" y="6740825"/>
            <a:ext cx="1087409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ts val="1740"/>
              </a:lnSpc>
              <a:buClrTx/>
            </a:pPr>
            <a:r>
              <a:rPr lang="kk-KZ" sz="54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21</a:t>
            </a:r>
            <a:endParaRPr lang="en-US" sz="54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23"/>
          <p:cNvSpPr txBox="1"/>
          <p:nvPr/>
        </p:nvSpPr>
        <p:spPr>
          <a:xfrm>
            <a:off x="7095213" y="5331312"/>
            <a:ext cx="250521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buClrTx/>
            </a:pPr>
            <a:r>
              <a:rPr lang="kk-KZ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Қала мектебі</a:t>
            </a:r>
            <a:endParaRPr lang="en-US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744818" y="5022967"/>
            <a:ext cx="1087409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ts val="1740"/>
              </a:lnSpc>
              <a:buClrTx/>
            </a:pPr>
            <a:r>
              <a:rPr lang="kk-KZ" sz="54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31</a:t>
            </a:r>
            <a:endParaRPr lang="en-US" sz="54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19"/>
          <p:cNvSpPr txBox="1"/>
          <p:nvPr/>
        </p:nvSpPr>
        <p:spPr>
          <a:xfrm>
            <a:off x="6842763" y="3029561"/>
            <a:ext cx="239055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buClrTx/>
            </a:pPr>
            <a:r>
              <a:rPr lang="kk-KZ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Орыс тілінде оқытатын</a:t>
            </a:r>
            <a:endParaRPr lang="en-US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419704" y="2799891"/>
            <a:ext cx="1087409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ts val="1740"/>
              </a:lnSpc>
              <a:buClrTx/>
            </a:pPr>
            <a:r>
              <a:rPr lang="ru-RU" sz="54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6</a:t>
            </a:r>
            <a:endParaRPr lang="en-US" sz="54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oogle Shape;349;p7"/>
          <p:cNvSpPr/>
          <p:nvPr/>
        </p:nvSpPr>
        <p:spPr>
          <a:xfrm rot="5400000">
            <a:off x="790037" y="1989207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oogle Shape;349;p7"/>
          <p:cNvSpPr/>
          <p:nvPr/>
        </p:nvSpPr>
        <p:spPr>
          <a:xfrm rot="5400000">
            <a:off x="790036" y="2409043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Google Shape;349;p7"/>
          <p:cNvSpPr/>
          <p:nvPr/>
        </p:nvSpPr>
        <p:spPr>
          <a:xfrm rot="5400000">
            <a:off x="793810" y="3637820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069155" y="3397298"/>
            <a:ext cx="481036" cy="488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3697265" y="5548316"/>
            <a:ext cx="743780" cy="539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10391749" y="6353585"/>
            <a:ext cx="985287" cy="144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9642085" y="5437097"/>
            <a:ext cx="371544" cy="270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9400925" y="3515434"/>
            <a:ext cx="287150" cy="308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548021" y="3885807"/>
            <a:ext cx="2753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4441045" y="6087324"/>
            <a:ext cx="2589655" cy="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391749" y="7793905"/>
            <a:ext cx="4026542" cy="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176368" y="5707331"/>
            <a:ext cx="2465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6658377" y="3809076"/>
            <a:ext cx="2768445" cy="12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081247" y="4880457"/>
            <a:ext cx="1506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buClrTx/>
            </a:pPr>
            <a:r>
              <a:rPr lang="kk-KZ" sz="54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19</a:t>
            </a:r>
            <a:endParaRPr lang="ru-RU" sz="5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371600">
              <a:buClrTx/>
            </a:pPr>
            <a:fld id="{00000000-1234-1234-1234-123412341234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71600">
                <a:buClrTx/>
              </a:pPr>
              <a:t>12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607835" y="217101"/>
            <a:ext cx="636455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280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</a:t>
            </a:r>
            <a:r>
              <a:rPr lang="kk-KZ" sz="280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3</a:t>
            </a:r>
            <a:endParaRPr lang="ru-RU" sz="2801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256606-C54D-53E6-9940-C47BBCEE8621}"/>
              </a:ext>
            </a:extLst>
          </p:cNvPr>
          <p:cNvSpPr txBox="1"/>
          <p:nvPr/>
        </p:nvSpPr>
        <p:spPr>
          <a:xfrm>
            <a:off x="644846" y="6486847"/>
            <a:ext cx="818738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Tx/>
            </a:pP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жылғы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айдағы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ҚР БҚҚК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статистикалық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деректерін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талдау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аталған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өңірлер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мынадай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көрсеткіштер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бойынша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көш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бастап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тұрғанын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көрсетеді</a:t>
            </a:r>
            <a:r>
              <a:rPr lang="ru-RU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en-US" sz="1800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1371600">
              <a:buClrTx/>
            </a:pPr>
            <a:endParaRPr lang="ru-RU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1371600">
              <a:buClrTx/>
            </a:pP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Балалар</a:t>
            </a:r>
            <a:r>
              <a:rPr lang="ru-RU" sz="2000" b="1" kern="12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жасаған</a:t>
            </a:r>
            <a:r>
              <a:rPr lang="ru-RU" sz="2000" b="1" kern="12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қылмыстық</a:t>
            </a:r>
            <a:r>
              <a:rPr lang="ru-RU" sz="2000" b="1" kern="12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істердің</a:t>
            </a:r>
            <a:r>
              <a:rPr lang="ru-RU" sz="2000" b="1" kern="12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динамикасы</a:t>
            </a:r>
            <a:endParaRPr lang="ru-RU" sz="2000" b="1" kern="12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371600">
              <a:buClrTx/>
            </a:pP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Балалар</a:t>
            </a:r>
            <a:r>
              <a:rPr lang="ru-RU" sz="2000" b="1" kern="12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суицидінің</a:t>
            </a:r>
            <a:r>
              <a:rPr lang="ru-RU" sz="2000" b="1" kern="12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динамикасы</a:t>
            </a:r>
            <a:endParaRPr lang="ru-RU" sz="2000" b="1" kern="12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371600">
              <a:buClrTx/>
            </a:pP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Балалар</a:t>
            </a:r>
            <a:r>
              <a:rPr lang="ru-RU" sz="2000" b="1" kern="12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суициді</a:t>
            </a:r>
            <a:r>
              <a:rPr lang="ru-RU" sz="2000" b="1" kern="12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әрекетінің</a:t>
            </a:r>
            <a:r>
              <a:rPr lang="ru-RU" sz="2000" b="1" kern="12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kern="12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динамикасы</a:t>
            </a:r>
            <a:endParaRPr lang="ru-RU" sz="2000" b="1" kern="12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371600">
              <a:buClrTx/>
            </a:pPr>
            <a:endParaRPr lang="ru-RU" sz="2000" b="1" kern="12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371600">
              <a:buClrTx/>
            </a:pPr>
            <a:endParaRPr lang="ru-RU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349;p7"/>
          <p:cNvSpPr/>
          <p:nvPr/>
        </p:nvSpPr>
        <p:spPr>
          <a:xfrm rot="5400000">
            <a:off x="462258" y="8348610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349;p7"/>
          <p:cNvSpPr/>
          <p:nvPr/>
        </p:nvSpPr>
        <p:spPr>
          <a:xfrm rot="5400000">
            <a:off x="429735" y="7725441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349;p7"/>
          <p:cNvSpPr/>
          <p:nvPr/>
        </p:nvSpPr>
        <p:spPr>
          <a:xfrm rot="5400000">
            <a:off x="429735" y="8021609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Google Shape;349;p7"/>
          <p:cNvSpPr/>
          <p:nvPr/>
        </p:nvSpPr>
        <p:spPr>
          <a:xfrm rot="5400000">
            <a:off x="790037" y="2842670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Google Shape;349;p7"/>
          <p:cNvSpPr/>
          <p:nvPr/>
        </p:nvSpPr>
        <p:spPr>
          <a:xfrm rot="5400000">
            <a:off x="790036" y="3262506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349;p7"/>
          <p:cNvSpPr/>
          <p:nvPr/>
        </p:nvSpPr>
        <p:spPr>
          <a:xfrm rot="5400000">
            <a:off x="800480" y="4077674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oogle Shape;349;p7"/>
          <p:cNvSpPr/>
          <p:nvPr/>
        </p:nvSpPr>
        <p:spPr>
          <a:xfrm rot="5400000">
            <a:off x="800479" y="4497510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349;p7"/>
          <p:cNvSpPr/>
          <p:nvPr/>
        </p:nvSpPr>
        <p:spPr>
          <a:xfrm rot="5400000">
            <a:off x="800480" y="4931137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349;p7"/>
          <p:cNvSpPr/>
          <p:nvPr/>
        </p:nvSpPr>
        <p:spPr>
          <a:xfrm rot="5400000">
            <a:off x="800479" y="5350973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2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9B3B4-BBD1-491B-4E90-424874E2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26" y="158728"/>
            <a:ext cx="14456535" cy="1143000"/>
          </a:xfrm>
        </p:spPr>
        <p:txBody>
          <a:bodyPr>
            <a:normAutofit/>
          </a:bodyPr>
          <a:lstStyle/>
          <a:p>
            <a:r>
              <a:rPr lang="ru-RU" sz="3200" b="1" kern="1200" dirty="0" smtClean="0">
                <a:solidFill>
                  <a:srgbClr val="002060"/>
                </a:solidFill>
                <a:ea typeface="+mn-ea"/>
                <a:cs typeface="+mn-cs"/>
                <a:sym typeface="Arial"/>
              </a:rPr>
              <a:t>ОРТА БІЛІМ БЕРУ ҰЙЫМДАРЫНДА «ДОСБОЛ</a:t>
            </a:r>
            <a:r>
              <a:rPr lang="en-US" sz="3200" b="1" kern="1200" dirty="0" smtClean="0">
                <a:solidFill>
                  <a:srgbClr val="002060"/>
                </a:solidFill>
                <a:ea typeface="+mn-ea"/>
                <a:cs typeface="+mn-cs"/>
                <a:sym typeface="Arial"/>
              </a:rPr>
              <a:t>LIKE» </a:t>
            </a:r>
            <a:r>
              <a:rPr lang="ru-RU" sz="3200" b="1" kern="1200" dirty="0" smtClean="0">
                <a:solidFill>
                  <a:srgbClr val="002060"/>
                </a:solidFill>
                <a:ea typeface="+mn-ea"/>
                <a:cs typeface="+mn-cs"/>
                <a:sym typeface="Arial"/>
              </a:rPr>
              <a:t>БАҒДАРЛАМАСЫН СЫНАҚТАН ӨТКІЗУГЕ АРНАЛҒАН ІС-ШАРАЛАР ЖОСПАРЫ </a:t>
            </a:r>
            <a:endParaRPr lang="ru-RU" sz="3200" b="1" kern="1200" dirty="0">
              <a:solidFill>
                <a:srgbClr val="002060"/>
              </a:solidFill>
              <a:ea typeface="+mn-ea"/>
              <a:cs typeface="+mn-cs"/>
              <a:sym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1C2682-9309-3C77-ED85-EC151CB223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45BB5E7-EE8F-4252-239E-D78CD2756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89013"/>
              </p:ext>
            </p:extLst>
          </p:nvPr>
        </p:nvGraphicFramePr>
        <p:xfrm>
          <a:off x="737419" y="1589583"/>
          <a:ext cx="16754168" cy="81296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70024">
                  <a:extLst>
                    <a:ext uri="{9D8B030D-6E8A-4147-A177-3AD203B41FA5}">
                      <a16:colId xmlns:a16="http://schemas.microsoft.com/office/drawing/2014/main" val="2859799699"/>
                    </a:ext>
                  </a:extLst>
                </a:gridCol>
                <a:gridCol w="7514348">
                  <a:extLst>
                    <a:ext uri="{9D8B030D-6E8A-4147-A177-3AD203B41FA5}">
                      <a16:colId xmlns:a16="http://schemas.microsoft.com/office/drawing/2014/main" val="2179189594"/>
                    </a:ext>
                  </a:extLst>
                </a:gridCol>
                <a:gridCol w="4490025">
                  <a:extLst>
                    <a:ext uri="{9D8B030D-6E8A-4147-A177-3AD203B41FA5}">
                      <a16:colId xmlns:a16="http://schemas.microsoft.com/office/drawing/2014/main" val="3957257020"/>
                    </a:ext>
                  </a:extLst>
                </a:gridCol>
                <a:gridCol w="3579771">
                  <a:extLst>
                    <a:ext uri="{9D8B030D-6E8A-4147-A177-3AD203B41FA5}">
                      <a16:colId xmlns:a16="http://schemas.microsoft.com/office/drawing/2014/main" val="2325317031"/>
                    </a:ext>
                  </a:extLst>
                </a:gridCol>
              </a:tblGrid>
              <a:tr h="15898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Бағдарламаны сынақтан өткізуге қатысатын мектептерде жәбірлеудің (буллингтің) жай-күйін анықтауға мониторинг ұйымдастыру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Талдамалық анықтама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2024 жылғы наурыз-сәуір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extLst>
                  <a:ext uri="{0D108BD9-81ED-4DB2-BD59-A6C34878D82A}">
                    <a16:rowId xmlns:a16="http://schemas.microsoft.com/office/drawing/2014/main" val="3634093325"/>
                  </a:ext>
                </a:extLst>
              </a:tr>
              <a:tr h="806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Педагогтерге семинарлар өткізу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</a:rPr>
                        <a:t>Семинарлар бағдарламасы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</a:rPr>
                        <a:t>2024 жылғы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</a:rPr>
                        <a:t>наурыз-мамыр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extLst>
                  <a:ext uri="{0D108BD9-81ED-4DB2-BD59-A6C34878D82A}">
                    <a16:rowId xmlns:a16="http://schemas.microsoft.com/office/drawing/2014/main" val="1850948081"/>
                  </a:ext>
                </a:extLst>
              </a:tr>
              <a:tr h="22320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Балалар арасындағы жәбірлеуге (буллингке) ден қою алгоритмін игеру мақсатында орта білім беру ұйымының барлық қызметкерлеріне (көмекші персонал, медбикелер, ас блогының қызметкерлері) оқыту семинарларын өткізу.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</a:rPr>
                        <a:t>Семинарлар бағдарламасы,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</a:rPr>
                        <a:t>ҚР ОМ ақпарат беру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</a:rPr>
                        <a:t>2024 жылғы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</a:rPr>
                        <a:t>наурыз-мамыр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extLst>
                  <a:ext uri="{0D108BD9-81ED-4DB2-BD59-A6C34878D82A}">
                    <a16:rowId xmlns:a16="http://schemas.microsoft.com/office/drawing/2014/main" val="1080650300"/>
                  </a:ext>
                </a:extLst>
              </a:tr>
              <a:tr h="12686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Ата-аналар жиналыстарында Бағдарламаны іске асырудың мақсаттарын, міндеттерін, әдістерін түсіндіру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Ата-аналар жиналысының хаттамалары, ОМ БҚҚК ақпарат беру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</a:rPr>
                        <a:t>2025 жылғы қыркүйек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extLst>
                  <a:ext uri="{0D108BD9-81ED-4DB2-BD59-A6C34878D82A}">
                    <a16:rowId xmlns:a16="http://schemas.microsoft.com/office/drawing/2014/main" val="169875409"/>
                  </a:ext>
                </a:extLst>
              </a:tr>
              <a:tr h="22320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</a:rPr>
                        <a:t>Білім беру ұйымы қызметкерлерінің білім алушылар арасындағы жәбірлеудің (буллингтің) алдын алу және оған қарсы тұру әрекеттерін үйлестіретін буллингке қарсы команданы құру және жұмысын ұйымдастыру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Бұйрық және буллингке қарсы команданың ережесі. Сайтқа, әлеуметтік желілерге ақпарат беру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2024 жылғы наурыз-мамыр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8" marR="53958" marT="0" marB="0"/>
                </a:tc>
                <a:extLst>
                  <a:ext uri="{0D108BD9-81ED-4DB2-BD59-A6C34878D82A}">
                    <a16:rowId xmlns:a16="http://schemas.microsoft.com/office/drawing/2014/main" val="71326045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  <a:r>
              <a:rPr lang="kk-KZ" sz="2800" b="1" dirty="0"/>
              <a:t>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765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F8E41DC-2624-68A8-B4D0-43DAA8197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62360"/>
              </p:ext>
            </p:extLst>
          </p:nvPr>
        </p:nvGraphicFramePr>
        <p:xfrm>
          <a:off x="582561" y="501446"/>
          <a:ext cx="17122877" cy="96448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95772">
                  <a:extLst>
                    <a:ext uri="{9D8B030D-6E8A-4147-A177-3AD203B41FA5}">
                      <a16:colId xmlns:a16="http://schemas.microsoft.com/office/drawing/2014/main" val="208249367"/>
                    </a:ext>
                  </a:extLst>
                </a:gridCol>
                <a:gridCol w="7679718">
                  <a:extLst>
                    <a:ext uri="{9D8B030D-6E8A-4147-A177-3AD203B41FA5}">
                      <a16:colId xmlns:a16="http://schemas.microsoft.com/office/drawing/2014/main" val="1705635158"/>
                    </a:ext>
                  </a:extLst>
                </a:gridCol>
                <a:gridCol w="4588836">
                  <a:extLst>
                    <a:ext uri="{9D8B030D-6E8A-4147-A177-3AD203B41FA5}">
                      <a16:colId xmlns:a16="http://schemas.microsoft.com/office/drawing/2014/main" val="2297456904"/>
                    </a:ext>
                  </a:extLst>
                </a:gridCol>
                <a:gridCol w="3658551">
                  <a:extLst>
                    <a:ext uri="{9D8B030D-6E8A-4147-A177-3AD203B41FA5}">
                      <a16:colId xmlns:a16="http://schemas.microsoft.com/office/drawing/2014/main" val="626561501"/>
                    </a:ext>
                  </a:extLst>
                </a:gridCol>
              </a:tblGrid>
              <a:tr h="1774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Орта білім беру ұйымы қызметін Бағдарламаны сынақтан өткізуді ескере отырып жоспарлау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Мектептің іс-шаралар жоспарына сынақтан өтетін бағдарламаның іс-шараларын енгізу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(Педкеңестің хаттамасы)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2024 жылғы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маусым-тамыз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extLst>
                  <a:ext uri="{0D108BD9-81ED-4DB2-BD59-A6C34878D82A}">
                    <a16:rowId xmlns:a16="http://schemas.microsoft.com/office/drawing/2014/main" val="2144427988"/>
                  </a:ext>
                </a:extLst>
              </a:tr>
              <a:tr h="1188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Орта білім беру ұйымында кикілжің болуы мүмкін жерлерді (киім ауыстыратын бөлмелер, рекреациялар, дәретханалар, білім беру ұйымының аумағы) анықтау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Мәселені педкеңесте қарау</a:t>
                      </a:r>
                      <a:r>
                        <a:rPr lang="ru-RU" sz="2400">
                          <a:effectLst/>
                        </a:rPr>
                        <a:t> (</a:t>
                      </a:r>
                      <a:r>
                        <a:rPr lang="kk-KZ" sz="2400">
                          <a:effectLst/>
                        </a:rPr>
                        <a:t>хаттама</a:t>
                      </a:r>
                      <a:r>
                        <a:rPr lang="ru-RU" sz="2400">
                          <a:effectLst/>
                        </a:rPr>
                        <a:t>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2024 жылғы маусым-тамыз</a:t>
                      </a:r>
                      <a:endParaRPr lang="ru-RU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extLst>
                  <a:ext uri="{0D108BD9-81ED-4DB2-BD59-A6C34878D82A}">
                    <a16:rowId xmlns:a16="http://schemas.microsoft.com/office/drawing/2014/main" val="1529653027"/>
                  </a:ext>
                </a:extLst>
              </a:tr>
              <a:tr h="21146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Балалар арасындағы жәбірлеудің (буллингтің) алдын алу және қарсы тұру бойынша мектеп әкімшілігінің, педагогтер мен қосалқы персонал, оқушылардың өзін-өзі басқару ұйымдарының қызметін жүйелі ұйымдастыру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Жұмыс жоспары, жоспардың орындалуы туралы ақпарат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2024 </a:t>
                      </a:r>
                      <a:r>
                        <a:rPr lang="ru-RU" sz="2400" dirty="0" err="1">
                          <a:effectLst/>
                        </a:rPr>
                        <a:t>жыл</a:t>
                      </a:r>
                      <a:r>
                        <a:rPr lang="kk-KZ" sz="2400" dirty="0">
                          <a:effectLst/>
                        </a:rPr>
                        <a:t>ғы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Қыркүйек,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2025 жылғы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маусым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extLst>
                  <a:ext uri="{0D108BD9-81ED-4DB2-BD59-A6C34878D82A}">
                    <a16:rowId xmlns:a16="http://schemas.microsoft.com/office/drawing/2014/main" val="2545448230"/>
                  </a:ext>
                </a:extLst>
              </a:tr>
              <a:tr h="19110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1-11 сынып білім алушыларымен Бағдарлама аясында  жобалық қызметті ұйымдастыру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Сынып сағаттарының тақырыптық жоспарына Бағдарламаның іс-шараларын енгізу 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(Әдістемелік кеңес хаттамасы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2024 жылғы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қыркүйек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2025 жылғы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маусым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extLst>
                  <a:ext uri="{0D108BD9-81ED-4DB2-BD59-A6C34878D82A}">
                    <a16:rowId xmlns:a16="http://schemas.microsoft.com/office/drawing/2014/main" val="2086076825"/>
                  </a:ext>
                </a:extLst>
              </a:tr>
              <a:tr h="12948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10260" algn="l"/>
                        </a:tabLst>
                      </a:pPr>
                      <a:r>
                        <a:rPr lang="kk-KZ" sz="2400">
                          <a:effectLst/>
                        </a:rPr>
                        <a:t>Ата-аналарды педагогикалық қолдау орталықтарында сабақтар өткізу (АПҚО)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АПҚО жоспарына толықтырулар енгізу,</a:t>
                      </a:r>
                      <a:endParaRPr lang="ru-RU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(ҚР ОМ ақпарат беру)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2024 жылғы қыркүйек,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2025 жыл маусым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4" marR="39684" marT="0" marB="0"/>
                </a:tc>
                <a:extLst>
                  <a:ext uri="{0D108BD9-81ED-4DB2-BD59-A6C34878D82A}">
                    <a16:rowId xmlns:a16="http://schemas.microsoft.com/office/drawing/2014/main" val="10398506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kk-KZ" sz="2800" b="1" dirty="0"/>
              <a:t>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848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F9535D-3AEE-669A-E833-477AF0ACB8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72AB9E9-7EC3-8A41-4CDC-0EFCDEE9B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42975"/>
              </p:ext>
            </p:extLst>
          </p:nvPr>
        </p:nvGraphicFramePr>
        <p:xfrm>
          <a:off x="825909" y="619433"/>
          <a:ext cx="16872155" cy="923249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78265">
                  <a:extLst>
                    <a:ext uri="{9D8B030D-6E8A-4147-A177-3AD203B41FA5}">
                      <a16:colId xmlns:a16="http://schemas.microsoft.com/office/drawing/2014/main" val="126263667"/>
                    </a:ext>
                  </a:extLst>
                </a:gridCol>
                <a:gridCol w="7567267">
                  <a:extLst>
                    <a:ext uri="{9D8B030D-6E8A-4147-A177-3AD203B41FA5}">
                      <a16:colId xmlns:a16="http://schemas.microsoft.com/office/drawing/2014/main" val="1662851511"/>
                    </a:ext>
                  </a:extLst>
                </a:gridCol>
                <a:gridCol w="4521644">
                  <a:extLst>
                    <a:ext uri="{9D8B030D-6E8A-4147-A177-3AD203B41FA5}">
                      <a16:colId xmlns:a16="http://schemas.microsoft.com/office/drawing/2014/main" val="605490440"/>
                    </a:ext>
                  </a:extLst>
                </a:gridCol>
                <a:gridCol w="3604979">
                  <a:extLst>
                    <a:ext uri="{9D8B030D-6E8A-4147-A177-3AD203B41FA5}">
                      <a16:colId xmlns:a16="http://schemas.microsoft.com/office/drawing/2014/main" val="3150436662"/>
                    </a:ext>
                  </a:extLst>
                </a:gridCol>
              </a:tblGrid>
              <a:tr h="24262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11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Аралық және қорытынды зерттеулер жүргізу: білім алушылар арасындағы жәбірлеу (буллинг және кибербуллинг) жағдайларын анықтау.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Зерттеу материалдары,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есеп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2024 жылғы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қаңтар-мамыр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u="none" strike="noStrike" dirty="0"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extLst>
                  <a:ext uri="{0D108BD9-81ED-4DB2-BD59-A6C34878D82A}">
                    <a16:rowId xmlns:a16="http://schemas.microsoft.com/office/drawing/2014/main" val="3032476477"/>
                  </a:ext>
                </a:extLst>
              </a:tr>
              <a:tr h="2200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Орта білім беру ұйымының қызметін мониторингілеу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Мониторинг </a:t>
                      </a:r>
                      <a:r>
                        <a:rPr lang="kk-KZ" sz="2400">
                          <a:effectLst/>
                        </a:rPr>
                        <a:t>м</a:t>
                      </a:r>
                      <a:r>
                        <a:rPr lang="ru-RU" sz="2400">
                          <a:effectLst/>
                        </a:rPr>
                        <a:t>атериалдары,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есеп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2024 жылғы қыркүйек, желтоқсан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2025 жылғы мамыр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extLst>
                  <a:ext uri="{0D108BD9-81ED-4DB2-BD59-A6C34878D82A}">
                    <a16:rowId xmlns:a16="http://schemas.microsoft.com/office/drawing/2014/main" val="3360864220"/>
                  </a:ext>
                </a:extLst>
              </a:tr>
              <a:tr h="12030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Бағдарламаны сынақтан өткізу тиімділігін мониторингілеу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Талдамалық есеп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2025 жылғы мамыр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extLst>
                  <a:ext uri="{0D108BD9-81ED-4DB2-BD59-A6C34878D82A}">
                    <a16:rowId xmlns:a16="http://schemas.microsoft.com/office/drawing/2014/main" val="3077869443"/>
                  </a:ext>
                </a:extLst>
              </a:tr>
              <a:tr h="17922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14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Бағдарламаны сынақтан өткізу бойынша озық тәжірибені тарату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Тәжірибені тарату материалдары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2024 жылғы қыркүйек</a:t>
                      </a:r>
                      <a:endParaRPr lang="ru-RU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2025 жылғы мамыр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extLst>
                  <a:ext uri="{0D108BD9-81ED-4DB2-BD59-A6C34878D82A}">
                    <a16:rowId xmlns:a16="http://schemas.microsoft.com/office/drawing/2014/main" val="3291715659"/>
                  </a:ext>
                </a:extLst>
              </a:tr>
              <a:tr h="16108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effectLst/>
                        </a:rPr>
                        <a:t>Бағдарламаны ата-аналармен, педагогикалық қоғаммен және үкіметтік емес ұйымдармен талқылау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ҚР ОМ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ақпарат беру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2025 жылғы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тамыз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6" marR="60046" marT="0" marB="0"/>
                </a:tc>
                <a:extLst>
                  <a:ext uri="{0D108BD9-81ED-4DB2-BD59-A6C34878D82A}">
                    <a16:rowId xmlns:a16="http://schemas.microsoft.com/office/drawing/2014/main" val="76803818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kk-KZ" sz="2800" b="1" dirty="0"/>
              <a:t>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367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b4c08bed5_0_35"/>
          <p:cNvSpPr txBox="1"/>
          <p:nvPr/>
        </p:nvSpPr>
        <p:spPr>
          <a:xfrm>
            <a:off x="2398886" y="740449"/>
            <a:ext cx="14152277" cy="63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 defTabSz="1371600"/>
            <a:r>
              <a:rPr lang="ru-RU" sz="3200" b="1" dirty="0">
                <a:solidFill>
                  <a:srgbClr val="1F3864"/>
                </a:solidFill>
              </a:rPr>
              <a:t>«</a:t>
            </a:r>
            <a:r>
              <a:rPr lang="ru-RU" sz="3200" b="1" dirty="0" err="1">
                <a:solidFill>
                  <a:srgbClr val="1F3864"/>
                </a:solidFill>
              </a:rPr>
              <a:t>Досбол</a:t>
            </a:r>
            <a:r>
              <a:rPr lang="en-US" sz="3200" b="1" dirty="0">
                <a:solidFill>
                  <a:srgbClr val="1F3864"/>
                </a:solidFill>
              </a:rPr>
              <a:t>LIKE</a:t>
            </a:r>
            <a:r>
              <a:rPr lang="ru-RU" sz="3200" b="1" dirty="0">
                <a:solidFill>
                  <a:srgbClr val="1F3864"/>
                </a:solidFill>
              </a:rPr>
              <a:t>» БАҒДАРЛАМАСЫНЫҢ НЫСАНАЛЫ КӨРСЕТКІШТЕРІ</a:t>
            </a:r>
            <a:endParaRPr sz="2800" dirty="0"/>
          </a:p>
        </p:txBody>
      </p:sp>
      <p:graphicFrame>
        <p:nvGraphicFramePr>
          <p:cNvPr id="236" name="Google Shape;236;g1fb4c08bed5_0_35"/>
          <p:cNvGraphicFramePr/>
          <p:nvPr>
            <p:extLst>
              <p:ext uri="{D42A27DB-BD31-4B8C-83A1-F6EECF244321}">
                <p14:modId xmlns:p14="http://schemas.microsoft.com/office/powerpoint/2010/main" val="686540456"/>
              </p:ext>
            </p:extLst>
          </p:nvPr>
        </p:nvGraphicFramePr>
        <p:xfrm>
          <a:off x="392659" y="2023841"/>
          <a:ext cx="17026107" cy="57290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61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4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6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072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КӨРСЕТКІШТЕР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2026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2027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ДИНАМИКАСЫ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ЖӘБІРЛЕУДІҢ (БУЛЛИНГТІҢ) АЛДЫН АЛУДЫҢ «ДОСБОЛ</a:t>
                      </a:r>
                      <a:r>
                        <a:rPr lang="en-US" sz="180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LIKE</a:t>
                      </a:r>
                      <a:r>
                        <a:rPr lang="kk-KZ" sz="180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»</a:t>
                      </a:r>
                      <a:r>
                        <a:rPr lang="en-US" sz="180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БАҒДАРЛАМАСЫН ЕНГІЗГЕН ЖӘНЕ ІСКЕ АСЫРАТЫН МЕКТЕПТЕРДІҢ ҮЛЕСІ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-//-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2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dirty="0"/>
                        <a:t>ӘЛЕУМЕТТІК ЖОБАЛАРҒА ҚАТЫСАТЫН БАЛАЛАРДЫҢ ҮЛЕСІ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30% 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dirty="0"/>
                        <a:t>35%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dirty="0"/>
                        <a:t>40%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+15%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63635"/>
                  </a:ext>
                </a:extLst>
              </a:tr>
              <a:tr h="85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3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БІЛІМ БЕРУ ҰЙЫМДАРЫНДАҒЫ ПСИХОЛОГИЯЛЫҚ КЛИМАТ ЖӘНЕ  ІШКІ ЖАЙЛЫЛЫҚ ДЕҢГЕЙІ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өлшеу</a:t>
                      </a:r>
                      <a:endParaRPr lang="ru-RU"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3,5% </a:t>
                      </a:r>
                      <a:r>
                        <a:rPr lang="ru-RU" sz="180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өсуі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3,5%-</a:t>
                      </a:r>
                      <a:r>
                        <a:rPr lang="ru-RU" sz="180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ға</a:t>
                      </a: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80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өсуі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+ 7%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8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КӘМЕЛЕТКЕ ТОЛМАҒАНДАР АРАСЫНДА ЖАСАЛҒАН ҚҰҚЫҚ БҰЗУШЫЛЫҚТАР САНЫНЫҢ </a:t>
                      </a:r>
                      <a:r>
                        <a:rPr lang="ru-RU" sz="18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АЗАЮЫ </a:t>
                      </a: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( 2021 ж. – 1529, 2022 ж. – 1735, 2023ж.-1823)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1,5%-</a:t>
                      </a:r>
                      <a:r>
                        <a:rPr lang="ru-RU" sz="1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ға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1,5%-</a:t>
                      </a:r>
                      <a:r>
                        <a:rPr lang="ru-RU" sz="1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ға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1,5%-</a:t>
                      </a:r>
                      <a:r>
                        <a:rPr lang="ru-RU" sz="1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ға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- 4,5%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7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5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АТА-АНАЛАРДЫҢ ТӘРБИЕ ҮДЕРІСІНЕ, БАЛАЛАРДЫҢ ҚАУІПСІЗДІГІН ҚАМТАМАСЫЗ ЕТУГЕ ЖӘНЕ ҚҰҚЫҚТАРЫН САҚТАУҒА ҚАНАҒАТТАНУ ДЕҢГЕЙІ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өлшеу</a:t>
                      </a:r>
                      <a:endParaRPr lang="ru-RU"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r>
                        <a:rPr lang="kk-KZ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-ға </a:t>
                      </a:r>
                      <a:r>
                        <a:rPr lang="ru-RU" sz="180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өсуі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5%-</a:t>
                      </a:r>
                      <a:r>
                        <a:rPr lang="ru-RU" sz="180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ға</a:t>
                      </a: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80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өсуі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+ 10%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07835" y="217101"/>
            <a:ext cx="636455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2801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</a:t>
            </a:r>
            <a:r>
              <a:rPr lang="kk-KZ" sz="280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8</a:t>
            </a:r>
            <a:endParaRPr lang="ru-RU" sz="2801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8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7231" y="3811428"/>
            <a:ext cx="16964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 РАҚМЕТ</a:t>
            </a: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800" b="1" dirty="0">
              <a:solidFill>
                <a:srgbClr val="002060"/>
              </a:solidFill>
            </a:endParaRPr>
          </a:p>
          <a:p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kk-KZ" sz="2800" b="1" dirty="0"/>
              <a:t>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7828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8;p1"/>
          <p:cNvSpPr txBox="1"/>
          <p:nvPr/>
        </p:nvSpPr>
        <p:spPr>
          <a:xfrm>
            <a:off x="755191" y="276361"/>
            <a:ext cx="1600341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БІЛІМ БЕРУ ҰЙЫМДАРЫНДА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БІЛІМ АЛУШЫЛАРДЫ ЖӘБІРЛЕУДІҢ (БУЛЛИНГТІҢ) АЛДЫН АЛУ </a:t>
            </a:r>
            <a:r>
              <a:rPr lang="kk-KZ" sz="2800" b="1" dirty="0">
                <a:solidFill>
                  <a:srgbClr val="002060"/>
                </a:solidFill>
              </a:rPr>
              <a:t>БОЙЫНША</a:t>
            </a:r>
            <a:r>
              <a:rPr lang="ru-RU" sz="2800" b="1" dirty="0">
                <a:solidFill>
                  <a:srgbClr val="002060"/>
                </a:solidFill>
              </a:rPr>
              <a:t> «ДОСБОЛLIKE»  БАҒДАРЛАМАСЫ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112" y="1812814"/>
            <a:ext cx="1181906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">
              <a:lnSpc>
                <a:spcPct val="107000"/>
              </a:lnSpc>
            </a:pPr>
            <a:r>
              <a:rPr lang="ru-RU" sz="2800" dirty="0">
                <a:solidFill>
                  <a:schemeClr val="tx1"/>
                </a:solidFill>
              </a:rPr>
              <a:t>білім беру </a:t>
            </a:r>
            <a:r>
              <a:rPr lang="ru-RU" sz="2800" dirty="0" err="1">
                <a:solidFill>
                  <a:schemeClr val="tx1"/>
                </a:solidFill>
              </a:rPr>
              <a:t>ұйымдарында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жәбірлеудің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>
                <a:solidFill>
                  <a:schemeClr val="tx1"/>
                </a:solidFill>
              </a:rPr>
              <a:t>буллингтің</a:t>
            </a:r>
            <a:r>
              <a:rPr lang="ru-RU" sz="2800" dirty="0">
                <a:solidFill>
                  <a:schemeClr val="tx1"/>
                </a:solidFill>
              </a:rPr>
              <a:t>) </a:t>
            </a:r>
            <a:r>
              <a:rPr lang="ru-RU" sz="2800" dirty="0" err="1">
                <a:solidFill>
                  <a:schemeClr val="tx1"/>
                </a:solidFill>
              </a:rPr>
              <a:t>алдын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алу</a:t>
            </a:r>
            <a:r>
              <a:rPr lang="ru-RU" sz="2800" dirty="0">
                <a:solidFill>
                  <a:schemeClr val="tx1"/>
                </a:solidFill>
              </a:rPr>
              <a:t> және </a:t>
            </a:r>
            <a:r>
              <a:rPr lang="ru-RU" sz="2800" dirty="0" err="1">
                <a:solidFill>
                  <a:schemeClr val="tx1"/>
                </a:solidFill>
              </a:rPr>
              <a:t>тиімді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қарсы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іс-қимыл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жүйесін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құру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802" y="3144120"/>
            <a:ext cx="3129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МІНДЕТТЕРІ: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85496" y="4138294"/>
            <a:ext cx="696390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жәбірлеудің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1200" spc="-1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ru-RU" sz="2000" kern="1200" spc="-1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буллингтің</a:t>
            </a:r>
            <a:r>
              <a:rPr lang="ru-RU" sz="2000" kern="1200" spc="-1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алдын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алу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қолайлы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әлеуметтік-психологиялық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әл-ауқат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құру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бойынша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білім беру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ұйымының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әкімшілігі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педагогтері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мен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қызметкерлерін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оқытуды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ұйымдастыру</a:t>
            </a:r>
            <a:endParaRPr lang="ru-RU" sz="2000" kern="1200" spc="-10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34645" y="5736980"/>
            <a:ext cx="691475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сыныптарда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жалпы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білім беру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ұйымдарында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әлеуметтік-психологиялық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климаттың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диагностикасын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2000" kern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жүргізу</a:t>
            </a:r>
            <a:endParaRPr lang="ru-RU" sz="2000" kern="1200" spc="-1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82053" y="7063399"/>
            <a:ext cx="6963907" cy="147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білім беру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ұйымдарында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қақтығыстар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болуы мүмкін  жерлерді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белгілеу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киім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ауыстыратын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бөлмелер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рекреациялар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дәретханалар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2000" kern="1200" spc="-1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ББҰ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аумағы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және т. б.),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бейнекамералармен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жабдықтау</a:t>
            </a:r>
            <a:endParaRPr lang="ru-RU" sz="2000" kern="1200" spc="-1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51677" y="8711351"/>
            <a:ext cx="6956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білім беру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ұйымында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буллингке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қарсы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команда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құру</a:t>
            </a:r>
            <a:endParaRPr lang="ru-RU" sz="2000" kern="1200" spc="-1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350;p7"/>
          <p:cNvSpPr txBox="1"/>
          <p:nvPr/>
        </p:nvSpPr>
        <p:spPr>
          <a:xfrm rot="5400000">
            <a:off x="1332408" y="6370231"/>
            <a:ext cx="209709" cy="12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object 7"/>
          <p:cNvSpPr txBox="1"/>
          <p:nvPr/>
        </p:nvSpPr>
        <p:spPr>
          <a:xfrm>
            <a:off x="1007191" y="5684549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02</a:t>
            </a:r>
          </a:p>
        </p:txBody>
      </p:sp>
      <p:sp>
        <p:nvSpPr>
          <p:cNvPr id="76" name="object 7"/>
          <p:cNvSpPr txBox="1"/>
          <p:nvPr/>
        </p:nvSpPr>
        <p:spPr>
          <a:xfrm>
            <a:off x="1004760" y="4175033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01</a:t>
            </a:r>
          </a:p>
        </p:txBody>
      </p:sp>
      <p:sp>
        <p:nvSpPr>
          <p:cNvPr id="77" name="object 7"/>
          <p:cNvSpPr txBox="1"/>
          <p:nvPr/>
        </p:nvSpPr>
        <p:spPr>
          <a:xfrm>
            <a:off x="1007191" y="6929566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03</a:t>
            </a:r>
          </a:p>
        </p:txBody>
      </p:sp>
      <p:sp>
        <p:nvSpPr>
          <p:cNvPr id="78" name="object 7"/>
          <p:cNvSpPr txBox="1"/>
          <p:nvPr/>
        </p:nvSpPr>
        <p:spPr>
          <a:xfrm>
            <a:off x="1027528" y="8287673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04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0614504" y="4082487"/>
            <a:ext cx="6443211" cy="112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solidFill>
                  <a:schemeClr val="tx1"/>
                </a:solidFill>
              </a:rPr>
              <a:t>білім беру </a:t>
            </a:r>
            <a:r>
              <a:rPr lang="ru-RU" sz="2000" dirty="0" err="1">
                <a:solidFill>
                  <a:schemeClr val="tx1"/>
                </a:solidFill>
              </a:rPr>
              <a:t>ұйымдарында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жәбірлеудің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буллингтің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белгілеріне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жедел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әрекет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ету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алгоритмін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сақтау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614506" y="5597266"/>
            <a:ext cx="65887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жәбірлеудің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буллингтің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алдын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алу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бағдарламасы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бойынша</a:t>
            </a:r>
            <a:r>
              <a:rPr lang="ru-RU" sz="2000" dirty="0">
                <a:solidFill>
                  <a:schemeClr val="tx1"/>
                </a:solidFill>
              </a:rPr>
              <a:t> 1-11 – </a:t>
            </a:r>
            <a:r>
              <a:rPr lang="ru-RU" sz="2000" dirty="0" err="1">
                <a:solidFill>
                  <a:schemeClr val="tx1"/>
                </a:solidFill>
              </a:rPr>
              <a:t>сынып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оқушыларының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жобалық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қызметін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ұйымдастыру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606932" y="7036177"/>
            <a:ext cx="6596286" cy="112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АПҚО-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нда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жәбірлеудің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буллинтің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алдын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алу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бойынша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ата-аналармен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сабақтар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өткізуді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ұйымдастыру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614504" y="8352391"/>
            <a:ext cx="658871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жәбірлеудің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буллингтің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алдын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алу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мақсатында</a:t>
            </a:r>
            <a:r>
              <a:rPr lang="ru-RU" sz="2000" dirty="0">
                <a:solidFill>
                  <a:schemeClr val="tx1"/>
                </a:solidFill>
              </a:rPr>
              <a:t> білім беру </a:t>
            </a:r>
            <a:r>
              <a:rPr lang="ru-RU" sz="2000" dirty="0" err="1">
                <a:solidFill>
                  <a:schemeClr val="tx1"/>
                </a:solidFill>
              </a:rPr>
              <a:t>ұйымының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ақпараттық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ресурстарын</a:t>
            </a:r>
            <a:r>
              <a:rPr lang="ru-RU" sz="2000" dirty="0">
                <a:solidFill>
                  <a:schemeClr val="tx1"/>
                </a:solidFill>
              </a:rPr>
              <a:t> (сайт және т. б.) </a:t>
            </a:r>
            <a:r>
              <a:rPr lang="ru-RU" sz="2000" dirty="0" err="1">
                <a:solidFill>
                  <a:schemeClr val="tx1"/>
                </a:solidFill>
              </a:rPr>
              <a:t>пайдалану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object 7"/>
          <p:cNvSpPr txBox="1"/>
          <p:nvPr/>
        </p:nvSpPr>
        <p:spPr>
          <a:xfrm>
            <a:off x="9457589" y="4191491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05</a:t>
            </a:r>
          </a:p>
        </p:txBody>
      </p:sp>
      <p:sp>
        <p:nvSpPr>
          <p:cNvPr id="84" name="object 7"/>
          <p:cNvSpPr txBox="1"/>
          <p:nvPr/>
        </p:nvSpPr>
        <p:spPr>
          <a:xfrm>
            <a:off x="9432058" y="5736980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06</a:t>
            </a:r>
          </a:p>
        </p:txBody>
      </p:sp>
      <p:sp>
        <p:nvSpPr>
          <p:cNvPr id="85" name="object 7"/>
          <p:cNvSpPr txBox="1"/>
          <p:nvPr/>
        </p:nvSpPr>
        <p:spPr>
          <a:xfrm>
            <a:off x="9457589" y="7036177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07</a:t>
            </a:r>
          </a:p>
        </p:txBody>
      </p:sp>
      <p:sp>
        <p:nvSpPr>
          <p:cNvPr id="86" name="object 7"/>
          <p:cNvSpPr txBox="1"/>
          <p:nvPr/>
        </p:nvSpPr>
        <p:spPr>
          <a:xfrm>
            <a:off x="9490354" y="8291718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08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V="1">
            <a:off x="2211185" y="5597266"/>
            <a:ext cx="6878558" cy="4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 bwMode="auto">
          <a:xfrm>
            <a:off x="2202390" y="6990562"/>
            <a:ext cx="6887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 bwMode="auto">
          <a:xfrm flipV="1">
            <a:off x="2276386" y="8321267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20">
            <a:extLst>
              <a:ext uri="{FF2B5EF4-FFF2-40B4-BE49-F238E27FC236}">
                <a16:creationId xmlns:a16="http://schemas.microsoft.com/office/drawing/2014/main" id="{23FAAF6D-03A3-8920-292D-AF4BA33E8FB2}"/>
              </a:ext>
            </a:extLst>
          </p:cNvPr>
          <p:cNvSpPr/>
          <p:nvPr/>
        </p:nvSpPr>
        <p:spPr>
          <a:xfrm>
            <a:off x="1437262" y="1446998"/>
            <a:ext cx="27399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МАҚСАТЫ: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 flipV="1">
            <a:off x="10324660" y="5545958"/>
            <a:ext cx="6878558" cy="4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10315865" y="6939254"/>
            <a:ext cx="6887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 flipV="1">
            <a:off x="10389861" y="8269959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2</a:t>
            </a:r>
            <a:endParaRPr lang="ru-RU" sz="2800" b="1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2" y="1870333"/>
            <a:ext cx="729014" cy="729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6445891"/>
            <a:ext cx="18288000" cy="3546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Google Shape;88;p1"/>
          <p:cNvSpPr txBox="1"/>
          <p:nvPr/>
        </p:nvSpPr>
        <p:spPr>
          <a:xfrm>
            <a:off x="903226" y="250371"/>
            <a:ext cx="9591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БАҒДАРЛАМАНЫҢ ҚАҒИДАЛАРЫ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1199B-A345-1167-03F0-C31ECD8C86C1}"/>
              </a:ext>
            </a:extLst>
          </p:cNvPr>
          <p:cNvSpPr txBox="1"/>
          <p:nvPr/>
        </p:nvSpPr>
        <p:spPr>
          <a:xfrm>
            <a:off x="1916507" y="7335744"/>
            <a:ext cx="4815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білім алушылар арасында агрессивті және қастық реакциялардың төмендеуі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1187" y="1811150"/>
            <a:ext cx="639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Буллингтің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бірден-бір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жағдайының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елеусіз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қалмауы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3225" y="3137807"/>
            <a:ext cx="67666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Оқушы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зорлық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зомбылық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жалғыз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қалмауы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мұғалімдерден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сыныптастарынан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ата-анасынан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құқылы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3226" y="5096854"/>
            <a:ext cx="6766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Буллингпен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күресудің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тәсілі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жәбірлеуге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буллингке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мүлде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төзбеу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мәдениетін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42810" y="1484737"/>
            <a:ext cx="9160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Қолайлы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әлеуметтік-психологиялық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климат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мұғалімдердің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ата-аналардың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күш-жігеріне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63539" y="4489949"/>
            <a:ext cx="9325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Буллингке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команда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педагогтердің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білім алушылар мен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ата-аналардың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іс-қимылын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ұйымдастырушы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02617" y="5852517"/>
            <a:ext cx="7775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Бейбітшілік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пен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келісімде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өмір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сүруді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үйренеміз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112;p2"/>
          <p:cNvSpPr txBox="1"/>
          <p:nvPr/>
        </p:nvSpPr>
        <p:spPr>
          <a:xfrm>
            <a:off x="1045834" y="1450069"/>
            <a:ext cx="2296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1-ҚАҒИДА</a:t>
            </a:r>
          </a:p>
        </p:txBody>
      </p:sp>
      <p:sp>
        <p:nvSpPr>
          <p:cNvPr id="26" name="Google Shape;112;p2"/>
          <p:cNvSpPr txBox="1"/>
          <p:nvPr/>
        </p:nvSpPr>
        <p:spPr>
          <a:xfrm>
            <a:off x="1045834" y="2784508"/>
            <a:ext cx="2296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2-ҚАҒИДА</a:t>
            </a:r>
          </a:p>
        </p:txBody>
      </p:sp>
      <p:sp>
        <p:nvSpPr>
          <p:cNvPr id="30" name="Google Shape;112;p2"/>
          <p:cNvSpPr txBox="1"/>
          <p:nvPr/>
        </p:nvSpPr>
        <p:spPr>
          <a:xfrm>
            <a:off x="1045834" y="4728153"/>
            <a:ext cx="2296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3-ҚАҒИДА</a:t>
            </a:r>
          </a:p>
        </p:txBody>
      </p:sp>
      <p:sp>
        <p:nvSpPr>
          <p:cNvPr id="33" name="Google Shape;112;p2"/>
          <p:cNvSpPr txBox="1"/>
          <p:nvPr/>
        </p:nvSpPr>
        <p:spPr>
          <a:xfrm>
            <a:off x="8197475" y="1040289"/>
            <a:ext cx="2296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4-ҚАҒИДА</a:t>
            </a:r>
          </a:p>
        </p:txBody>
      </p:sp>
      <p:sp>
        <p:nvSpPr>
          <p:cNvPr id="35" name="Google Shape;112;p2"/>
          <p:cNvSpPr txBox="1"/>
          <p:nvPr/>
        </p:nvSpPr>
        <p:spPr>
          <a:xfrm>
            <a:off x="8143474" y="2801654"/>
            <a:ext cx="18110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5-ҚАҒИДА</a:t>
            </a:r>
          </a:p>
        </p:txBody>
      </p:sp>
      <p:sp>
        <p:nvSpPr>
          <p:cNvPr id="37" name="Google Shape;112;p2"/>
          <p:cNvSpPr txBox="1"/>
          <p:nvPr/>
        </p:nvSpPr>
        <p:spPr>
          <a:xfrm>
            <a:off x="8143474" y="4075764"/>
            <a:ext cx="18110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6-ҚАҒИДА</a:t>
            </a:r>
          </a:p>
        </p:txBody>
      </p:sp>
      <p:sp>
        <p:nvSpPr>
          <p:cNvPr id="39" name="Google Shape;112;p2"/>
          <p:cNvSpPr txBox="1"/>
          <p:nvPr/>
        </p:nvSpPr>
        <p:spPr>
          <a:xfrm>
            <a:off x="8143474" y="5400818"/>
            <a:ext cx="18110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7-ҚАҒИДА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03226" y="6643004"/>
            <a:ext cx="5131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tx1"/>
                </a:solidFill>
              </a:rPr>
              <a:t>Күтілетін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нәтижелер</a:t>
            </a:r>
            <a:r>
              <a:rPr lang="ru-RU" sz="3600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02617" y="8690821"/>
            <a:ext cx="4215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тұлғааралық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топаралық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қатынастарды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оңтайландыру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82519" y="7343514"/>
            <a:ext cx="4215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әлеуметтік-эмоционалды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дағдыларын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16507" y="8728658"/>
            <a:ext cx="4574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жанжалда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сындарлы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әрекет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дағдыларын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845099" y="7289335"/>
            <a:ext cx="420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субъективті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әл-ауқатының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63539" y="3154423"/>
            <a:ext cx="9544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ұжымының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мүшелері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жәбірлеудің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буллингтің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белгілеріне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жедел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әрекет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алгоритмін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ұстанады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object 7"/>
          <p:cNvSpPr txBox="1"/>
          <p:nvPr/>
        </p:nvSpPr>
        <p:spPr>
          <a:xfrm>
            <a:off x="800842" y="7329167"/>
            <a:ext cx="1169848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45" name="object 7"/>
          <p:cNvSpPr txBox="1"/>
          <p:nvPr/>
        </p:nvSpPr>
        <p:spPr>
          <a:xfrm>
            <a:off x="851539" y="8690821"/>
            <a:ext cx="1169848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46" name="object 7"/>
          <p:cNvSpPr txBox="1"/>
          <p:nvPr/>
        </p:nvSpPr>
        <p:spPr>
          <a:xfrm>
            <a:off x="6932769" y="7335744"/>
            <a:ext cx="1169848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48" name="object 7"/>
          <p:cNvSpPr txBox="1"/>
          <p:nvPr/>
        </p:nvSpPr>
        <p:spPr>
          <a:xfrm>
            <a:off x="6932769" y="8693356"/>
            <a:ext cx="1169848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54" name="object 7"/>
          <p:cNvSpPr txBox="1"/>
          <p:nvPr/>
        </p:nvSpPr>
        <p:spPr>
          <a:xfrm>
            <a:off x="12763602" y="7322970"/>
            <a:ext cx="1169848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1007315" y="2671575"/>
            <a:ext cx="624554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 flipV="1">
            <a:off x="1007315" y="4736304"/>
            <a:ext cx="624554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 bwMode="auto">
          <a:xfrm flipV="1">
            <a:off x="8176102" y="2735567"/>
            <a:ext cx="910070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 bwMode="auto">
          <a:xfrm flipV="1">
            <a:off x="8176102" y="3999682"/>
            <a:ext cx="910070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 flipV="1">
            <a:off x="8102617" y="5347316"/>
            <a:ext cx="910070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8;p1"/>
          <p:cNvSpPr txBox="1"/>
          <p:nvPr/>
        </p:nvSpPr>
        <p:spPr>
          <a:xfrm>
            <a:off x="716338" y="345339"/>
            <a:ext cx="1611102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«ӨРКЕН» БАЛАЛАРДЫҢ ӘЛ-АУҚАТЫН АРТТЫРУ ҰЛТТЫҚ ҒЫЛЫМИ-ПРАКТИКАЛЫҚ ИНСТИТУТЫ МЫНАЛАРДЫ ӘЗІРЛЕДІ: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07AC4B-FA87-1BD4-1F05-6040BCF8ED0B}"/>
              </a:ext>
            </a:extLst>
          </p:cNvPr>
          <p:cNvSpPr txBox="1"/>
          <p:nvPr/>
        </p:nvSpPr>
        <p:spPr>
          <a:xfrm>
            <a:off x="2229689" y="1564374"/>
            <a:ext cx="14481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БІЛІМ БЕРУ ҰЙЫМДАРЫНДА 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АЛУШЫЛАРДЫ ЖӘБІРЛЕУДІҢ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(БУЛЛИНГТІҢ) АЛДЫН АЛУ БОЙЫНША «ДОСБОЛLIKE»  БАҒДАРЛАМАСЫ МЕН 10 ҚОСЫМШАСЫ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F10CF3-7490-E200-3729-BF6DFC9AE814}"/>
              </a:ext>
            </a:extLst>
          </p:cNvPr>
          <p:cNvSpPr txBox="1"/>
          <p:nvPr/>
        </p:nvSpPr>
        <p:spPr>
          <a:xfrm>
            <a:off x="810315" y="2843936"/>
            <a:ext cx="819131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1-ҚОСЫМША.  </a:t>
            </a:r>
          </a:p>
          <a:p>
            <a:r>
              <a:rPr lang="ru-RU" sz="2400" dirty="0" err="1"/>
              <a:t>Буллингке</a:t>
            </a:r>
            <a:r>
              <a:rPr lang="ru-RU" sz="2400" dirty="0"/>
              <a:t> </a:t>
            </a:r>
            <a:r>
              <a:rPr lang="ru-RU" sz="2400" dirty="0" err="1"/>
              <a:t>қарсы</a:t>
            </a:r>
            <a:r>
              <a:rPr lang="ru-RU" sz="2400" dirty="0"/>
              <a:t> команда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ереже</a:t>
            </a:r>
            <a:endParaRPr lang="ru-RU" sz="2400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2-ҚОСЫМША. </a:t>
            </a:r>
          </a:p>
          <a:p>
            <a:r>
              <a:rPr lang="ru-RU" sz="2400" dirty="0" err="1"/>
              <a:t>Жергілікті</a:t>
            </a:r>
            <a:r>
              <a:rPr lang="ru-RU" sz="2400" dirty="0"/>
              <a:t> </a:t>
            </a:r>
            <a:r>
              <a:rPr lang="ru-RU" sz="2400" dirty="0" err="1"/>
              <a:t>актілердің</a:t>
            </a:r>
            <a:r>
              <a:rPr lang="ru-RU" sz="2400" dirty="0"/>
              <a:t> </a:t>
            </a:r>
            <a:r>
              <a:rPr lang="ru-RU" sz="2400" dirty="0" err="1"/>
              <a:t>жобалары</a:t>
            </a:r>
            <a:endParaRPr lang="ru-RU" sz="2400" dirty="0"/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3-ҚОСЫМША. </a:t>
            </a:r>
          </a:p>
          <a:p>
            <a:r>
              <a:rPr lang="ru-RU" sz="2400" dirty="0"/>
              <a:t>Білім алушылар мен </a:t>
            </a:r>
            <a:r>
              <a:rPr lang="ru-RU" sz="2400" dirty="0" err="1"/>
              <a:t>тәрбиеленушілерге</a:t>
            </a:r>
            <a:r>
              <a:rPr lang="ru-RU" sz="2400" dirty="0"/>
              <a:t> </a:t>
            </a:r>
            <a:r>
              <a:rPr lang="ru-RU" sz="2400" dirty="0" err="1"/>
              <a:t>қатысты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жәбірлеуге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буллинг</a:t>
            </a:r>
            <a:r>
              <a:rPr lang="ru-RU" sz="2400" dirty="0"/>
              <a:t>) </a:t>
            </a:r>
            <a:r>
              <a:rPr lang="ru-RU" sz="2400" dirty="0" err="1"/>
              <a:t>белгілері</a:t>
            </a:r>
            <a:r>
              <a:rPr lang="ru-RU" sz="2400" dirty="0"/>
              <a:t> </a:t>
            </a:r>
            <a:r>
              <a:rPr lang="ru-RU" sz="2400" dirty="0" err="1"/>
              <a:t>анықталған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дереу</a:t>
            </a:r>
            <a:r>
              <a:rPr lang="ru-RU" sz="2400" dirty="0"/>
              <a:t> </a:t>
            </a:r>
            <a:r>
              <a:rPr lang="ru-RU" sz="2400" dirty="0" err="1"/>
              <a:t>әрекет</a:t>
            </a:r>
            <a:r>
              <a:rPr lang="ru-RU" sz="2400" dirty="0"/>
              <a:t> </a:t>
            </a:r>
            <a:r>
              <a:rPr lang="ru-RU" sz="2400" dirty="0" err="1"/>
              <a:t>ету</a:t>
            </a:r>
            <a:r>
              <a:rPr lang="ru-RU" sz="2400" dirty="0"/>
              <a:t> </a:t>
            </a:r>
            <a:r>
              <a:rPr lang="ru-RU" sz="2400" dirty="0" err="1"/>
              <a:t>алгоритмі</a:t>
            </a:r>
            <a:endParaRPr lang="en-US" sz="2400" dirty="0"/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002060"/>
                </a:solidFill>
              </a:rPr>
              <a:t>4-ҚОСЫМША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dirty="0" err="1"/>
              <a:t>Педагогтерге</a:t>
            </a:r>
            <a:r>
              <a:rPr lang="ru-RU" sz="2400" dirty="0"/>
              <a:t> </a:t>
            </a:r>
            <a:r>
              <a:rPr lang="ru-RU" sz="2400" dirty="0" err="1"/>
              <a:t>арналған</a:t>
            </a:r>
            <a:r>
              <a:rPr lang="ru-RU" sz="2400" dirty="0"/>
              <a:t> </a:t>
            </a:r>
            <a:r>
              <a:rPr lang="ru-RU" sz="2400" dirty="0" err="1"/>
              <a:t>бағдар</a:t>
            </a:r>
            <a:r>
              <a:rPr lang="ru-RU" sz="2400" dirty="0"/>
              <a:t> беру </a:t>
            </a:r>
            <a:r>
              <a:rPr lang="ru-RU" sz="2400" dirty="0" err="1"/>
              <a:t>семинарын</a:t>
            </a:r>
            <a:r>
              <a:rPr lang="ru-RU" sz="2400" dirty="0"/>
              <a:t> </a:t>
            </a:r>
            <a:r>
              <a:rPr lang="ru-RU" sz="2400" dirty="0" err="1"/>
              <a:t>әзірлеу</a:t>
            </a:r>
            <a:endParaRPr lang="en-US" sz="2400" dirty="0"/>
          </a:p>
          <a:p>
            <a:r>
              <a:rPr lang="ru-RU" sz="2400" dirty="0"/>
              <a:t>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5-ҚОСЫМША </a:t>
            </a:r>
          </a:p>
          <a:p>
            <a:r>
              <a:rPr lang="ru-RU" sz="2400" dirty="0"/>
              <a:t>Білім беру </a:t>
            </a:r>
            <a:r>
              <a:rPr lang="ru-RU" sz="2400" dirty="0" err="1"/>
              <a:t>ұйымдарының</a:t>
            </a:r>
            <a:r>
              <a:rPr lang="ru-RU" sz="2400" dirty="0"/>
              <a:t> </a:t>
            </a:r>
            <a:r>
              <a:rPr lang="ru-RU" sz="2400" dirty="0" err="1"/>
              <a:t>қызметкерлері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семинарлар</a:t>
            </a:r>
            <a:r>
              <a:rPr lang="ru-RU" sz="2400" dirty="0"/>
              <a:t> </a:t>
            </a:r>
            <a:r>
              <a:rPr lang="ru-RU" sz="2400" dirty="0" err="1"/>
              <a:t>әзірлеу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277710" y="2572755"/>
            <a:ext cx="896657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6-ҚОСЫМША</a:t>
            </a:r>
          </a:p>
          <a:p>
            <a:r>
              <a:rPr lang="ru-RU" sz="2400" dirty="0"/>
              <a:t>1-4, 5-9, 10-11– </a:t>
            </a:r>
            <a:r>
              <a:rPr lang="ru-RU" sz="2400" dirty="0" err="1"/>
              <a:t>сынып</a:t>
            </a:r>
            <a:r>
              <a:rPr lang="ru-RU" sz="2400" dirty="0"/>
              <a:t> </a:t>
            </a:r>
            <a:r>
              <a:rPr lang="ru-RU" sz="2400" dirty="0" err="1"/>
              <a:t>ата-аналарына</a:t>
            </a:r>
            <a:r>
              <a:rPr lang="ru-RU" sz="2400" dirty="0"/>
              <a:t> </a:t>
            </a:r>
            <a:r>
              <a:rPr lang="ru-RU" sz="2400" dirty="0" err="1"/>
              <a:t>арналған</a:t>
            </a:r>
            <a:r>
              <a:rPr lang="ru-RU" sz="2400" dirty="0"/>
              <a:t> </a:t>
            </a:r>
            <a:r>
              <a:rPr lang="ru-RU" sz="2400" dirty="0" err="1"/>
              <a:t>сабақтар</a:t>
            </a:r>
            <a:r>
              <a:rPr lang="ru-RU" sz="2400" dirty="0"/>
              <a:t> </a:t>
            </a:r>
            <a:r>
              <a:rPr lang="ru-RU" sz="2400" dirty="0" err="1"/>
              <a:t>әзірлеу</a:t>
            </a:r>
            <a:endParaRPr lang="en-US" sz="2400" dirty="0"/>
          </a:p>
          <a:p>
            <a:endParaRPr lang="ru-RU" sz="2400" dirty="0"/>
          </a:p>
          <a:p>
            <a:r>
              <a:rPr lang="ru-RU" sz="2400" b="1" dirty="0">
                <a:solidFill>
                  <a:srgbClr val="002060"/>
                </a:solidFill>
              </a:rPr>
              <a:t>7-ҚОСЫМША </a:t>
            </a:r>
          </a:p>
          <a:p>
            <a:r>
              <a:rPr lang="ru-RU" sz="2400" dirty="0"/>
              <a:t>1-11– </a:t>
            </a:r>
            <a:r>
              <a:rPr lang="ru-RU" sz="2400" dirty="0" err="1"/>
              <a:t>сынып</a:t>
            </a:r>
            <a:r>
              <a:rPr lang="ru-RU" sz="2400" dirty="0"/>
              <a:t> </a:t>
            </a:r>
            <a:r>
              <a:rPr lang="ru-RU" sz="2400" dirty="0" err="1"/>
              <a:t>оқушыларына</a:t>
            </a:r>
            <a:r>
              <a:rPr lang="ru-RU" sz="2400" dirty="0"/>
              <a:t> </a:t>
            </a:r>
            <a:r>
              <a:rPr lang="ru-RU" sz="2400" dirty="0" err="1"/>
              <a:t>арналған</a:t>
            </a:r>
            <a:r>
              <a:rPr lang="ru-RU" sz="2400" dirty="0"/>
              <a:t> </a:t>
            </a:r>
            <a:r>
              <a:rPr lang="ru-RU" sz="2400" dirty="0" err="1"/>
              <a:t>сабақтар</a:t>
            </a:r>
            <a:r>
              <a:rPr lang="ru-RU" sz="2400" dirty="0"/>
              <a:t> </a:t>
            </a:r>
            <a:r>
              <a:rPr lang="ru-RU" sz="2400" dirty="0" err="1"/>
              <a:t>негізінде</a:t>
            </a:r>
            <a:r>
              <a:rPr lang="ru-RU" sz="2400" dirty="0"/>
              <a:t> </a:t>
            </a:r>
            <a:r>
              <a:rPr lang="ru-RU" sz="2400" dirty="0" err="1"/>
              <a:t>жобалау</a:t>
            </a:r>
            <a:r>
              <a:rPr lang="ru-RU" sz="2400" dirty="0"/>
              <a:t> </a:t>
            </a:r>
            <a:r>
              <a:rPr lang="ru-RU" sz="2400" dirty="0" err="1"/>
              <a:t>қызметін</a:t>
            </a:r>
            <a:r>
              <a:rPr lang="ru-RU" sz="2400" dirty="0"/>
              <a:t> </a:t>
            </a:r>
            <a:r>
              <a:rPr lang="ru-RU" sz="2400" dirty="0" err="1"/>
              <a:t>ұйымдастыру</a:t>
            </a:r>
            <a:r>
              <a:rPr lang="ru-RU" sz="2400" dirty="0"/>
              <a:t> </a:t>
            </a:r>
            <a:r>
              <a:rPr lang="ru-RU" sz="2400" dirty="0" err="1"/>
              <a:t>жөніндегі</a:t>
            </a:r>
            <a:r>
              <a:rPr lang="ru-RU" sz="2400" dirty="0"/>
              <a:t> </a:t>
            </a:r>
            <a:r>
              <a:rPr lang="ru-RU" sz="2400" dirty="0" err="1"/>
              <a:t>нұсқаулық</a:t>
            </a:r>
            <a:endParaRPr lang="en-US" sz="2400" dirty="0"/>
          </a:p>
          <a:p>
            <a:endParaRPr lang="ru-RU" sz="2400" dirty="0"/>
          </a:p>
          <a:p>
            <a:r>
              <a:rPr lang="ru-RU" sz="2400" b="1" dirty="0">
                <a:solidFill>
                  <a:srgbClr val="002060"/>
                </a:solidFill>
              </a:rPr>
              <a:t>8-ҚОСЫМША</a:t>
            </a:r>
          </a:p>
          <a:p>
            <a:r>
              <a:rPr lang="ru-RU" sz="2400" dirty="0"/>
              <a:t>Диагностика және мониторинг </a:t>
            </a:r>
            <a:r>
              <a:rPr lang="ru-RU" sz="2400" dirty="0" err="1"/>
              <a:t>жүргізуге</a:t>
            </a:r>
            <a:r>
              <a:rPr lang="ru-RU" sz="2400" dirty="0"/>
              <a:t> </a:t>
            </a:r>
            <a:r>
              <a:rPr lang="ru-RU" sz="2400" dirty="0" err="1"/>
              <a:t>арналған</a:t>
            </a:r>
            <a:r>
              <a:rPr lang="ru-RU" sz="2400" dirty="0"/>
              <a:t> </a:t>
            </a:r>
            <a:r>
              <a:rPr lang="ru-RU" sz="2400" dirty="0" err="1"/>
              <a:t>материалдар</a:t>
            </a:r>
            <a:endParaRPr lang="en-US" sz="2400" dirty="0"/>
          </a:p>
          <a:p>
            <a:endParaRPr lang="ru-RU" sz="2400" dirty="0"/>
          </a:p>
          <a:p>
            <a:r>
              <a:rPr lang="ru-RU" sz="2400" b="1" dirty="0">
                <a:solidFill>
                  <a:srgbClr val="002060"/>
                </a:solidFill>
              </a:rPr>
              <a:t>9-ҚОСЫМША </a:t>
            </a:r>
          </a:p>
          <a:p>
            <a:r>
              <a:rPr lang="ru-RU" sz="2400" dirty="0"/>
              <a:t>«Мен </a:t>
            </a:r>
            <a:r>
              <a:rPr lang="ru-RU" sz="2400" dirty="0" err="1"/>
              <a:t>нені</a:t>
            </a:r>
            <a:r>
              <a:rPr lang="ru-RU" sz="2400" dirty="0"/>
              <a:t> </a:t>
            </a:r>
            <a:r>
              <a:rPr lang="ru-RU" sz="2400" dirty="0" err="1"/>
              <a:t>айта</a:t>
            </a:r>
            <a:r>
              <a:rPr lang="ru-RU" sz="2400" dirty="0"/>
              <a:t> </a:t>
            </a:r>
            <a:r>
              <a:rPr lang="ru-RU" sz="2400" dirty="0" err="1"/>
              <a:t>алмай</a:t>
            </a:r>
            <a:r>
              <a:rPr lang="ru-RU" sz="2400" dirty="0"/>
              <a:t> </a:t>
            </a:r>
            <a:r>
              <a:rPr lang="ru-RU" sz="2400" dirty="0" err="1"/>
              <a:t>жүрмін</a:t>
            </a:r>
            <a:r>
              <a:rPr lang="ru-RU" sz="2400" dirty="0"/>
              <a:t>» </a:t>
            </a:r>
            <a:r>
              <a:rPr lang="ru-RU" sz="2400" dirty="0" err="1"/>
              <a:t>нұсқаулығы</a:t>
            </a:r>
            <a:endParaRPr lang="en-US" sz="2400" dirty="0"/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10-ҚОСЫМША</a:t>
            </a:r>
          </a:p>
          <a:p>
            <a:r>
              <a:rPr lang="ru-RU" sz="2400" dirty="0"/>
              <a:t>Білім беру </a:t>
            </a:r>
            <a:r>
              <a:rPr lang="ru-RU" sz="2400" dirty="0" err="1"/>
              <a:t>ұйымдарында</a:t>
            </a:r>
            <a:r>
              <a:rPr lang="ru-RU" sz="2400" dirty="0"/>
              <a:t> білім </a:t>
            </a:r>
            <a:r>
              <a:rPr lang="ru-RU" sz="2400" dirty="0" err="1"/>
              <a:t>алушыларды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жәбірлеудің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буллингтің</a:t>
            </a:r>
            <a:r>
              <a:rPr lang="ru-RU" sz="2400" dirty="0"/>
              <a:t>) </a:t>
            </a:r>
            <a:r>
              <a:rPr lang="ru-RU" sz="2400" dirty="0" err="1"/>
              <a:t>алдын</a:t>
            </a:r>
            <a:r>
              <a:rPr lang="ru-RU" sz="2400" dirty="0"/>
              <a:t> </a:t>
            </a:r>
            <a:r>
              <a:rPr lang="ru-RU" sz="2400" dirty="0" err="1"/>
              <a:t>алу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dirty="0" err="1"/>
              <a:t>педагогтердің</a:t>
            </a:r>
            <a:r>
              <a:rPr lang="ru-RU" sz="2400" dirty="0"/>
              <a:t> </a:t>
            </a:r>
            <a:r>
              <a:rPr lang="ru-RU" sz="2400" dirty="0" err="1"/>
              <a:t>біліктілігін</a:t>
            </a:r>
            <a:r>
              <a:rPr lang="ru-RU" sz="2400" dirty="0"/>
              <a:t> </a:t>
            </a:r>
            <a:r>
              <a:rPr lang="ru-RU" sz="2400" dirty="0" err="1"/>
              <a:t>арттыру</a:t>
            </a:r>
            <a:r>
              <a:rPr lang="ru-RU" sz="2400" dirty="0"/>
              <a:t> </a:t>
            </a:r>
            <a:r>
              <a:rPr lang="ru-RU" sz="2400" dirty="0" err="1"/>
              <a:t>курстарының</a:t>
            </a:r>
            <a:r>
              <a:rPr lang="ru-RU" sz="2400" dirty="0"/>
              <a:t> білім беру </a:t>
            </a:r>
            <a:r>
              <a:rPr lang="ru-RU" sz="2400" dirty="0" err="1"/>
              <a:t>бағдарламасы</a:t>
            </a:r>
            <a:endParaRPr lang="ru-RU" sz="2400" dirty="0"/>
          </a:p>
        </p:txBody>
      </p:sp>
      <p:cxnSp>
        <p:nvCxnSpPr>
          <p:cNvPr id="48" name="Google Shape;352;p7"/>
          <p:cNvCxnSpPr/>
          <p:nvPr/>
        </p:nvCxnSpPr>
        <p:spPr>
          <a:xfrm>
            <a:off x="819667" y="3857051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" name="Google Shape;352;p7"/>
          <p:cNvCxnSpPr/>
          <p:nvPr/>
        </p:nvCxnSpPr>
        <p:spPr>
          <a:xfrm>
            <a:off x="810315" y="4914450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" name="Google Shape;352;p7"/>
          <p:cNvCxnSpPr/>
          <p:nvPr/>
        </p:nvCxnSpPr>
        <p:spPr>
          <a:xfrm>
            <a:off x="830445" y="6761367"/>
            <a:ext cx="747643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" name="Google Shape;352;p7"/>
          <p:cNvCxnSpPr/>
          <p:nvPr/>
        </p:nvCxnSpPr>
        <p:spPr>
          <a:xfrm>
            <a:off x="830445" y="7957151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" name="Google Shape;352;p7"/>
          <p:cNvCxnSpPr/>
          <p:nvPr/>
        </p:nvCxnSpPr>
        <p:spPr>
          <a:xfrm>
            <a:off x="9368880" y="3874766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" name="Google Shape;352;p7"/>
          <p:cNvCxnSpPr/>
          <p:nvPr/>
        </p:nvCxnSpPr>
        <p:spPr>
          <a:xfrm flipV="1">
            <a:off x="9368880" y="5414928"/>
            <a:ext cx="6691685" cy="8711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" name="Google Shape;352;p7"/>
          <p:cNvCxnSpPr/>
          <p:nvPr/>
        </p:nvCxnSpPr>
        <p:spPr>
          <a:xfrm>
            <a:off x="9368880" y="6885319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" name="Google Shape;352;p7"/>
          <p:cNvCxnSpPr/>
          <p:nvPr/>
        </p:nvCxnSpPr>
        <p:spPr>
          <a:xfrm>
            <a:off x="9368880" y="8014286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" name="TextBox 27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031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54134" y="2758965"/>
            <a:ext cx="6296853" cy="57064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Google Shape;88;p1"/>
          <p:cNvSpPr txBox="1"/>
          <p:nvPr/>
        </p:nvSpPr>
        <p:spPr>
          <a:xfrm>
            <a:off x="600428" y="377391"/>
            <a:ext cx="174692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БУЛЛИНГКЕ ҚАРСЫ КОМАНДА</a:t>
            </a:r>
          </a:p>
        </p:txBody>
      </p:sp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B4C15CC1-ADE2-6CE9-087E-5E24B9FA5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558106"/>
              </p:ext>
            </p:extLst>
          </p:nvPr>
        </p:nvGraphicFramePr>
        <p:xfrm>
          <a:off x="6574345" y="1228850"/>
          <a:ext cx="11232107" cy="831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Google Shape;154;g23cf4f07222_0_96">
            <a:extLst>
              <a:ext uri="{FF2B5EF4-FFF2-40B4-BE49-F238E27FC236}">
                <a16:creationId xmlns:a16="http://schemas.microsoft.com/office/drawing/2014/main" id="{2F29572C-6315-B99E-936C-225E0C0BB47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0" y="3626069"/>
            <a:ext cx="5028912" cy="351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623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4327" y="250775"/>
            <a:ext cx="16891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БІЛІМ БЕРУ ҰЙЫМДАРЫНДА</a:t>
            </a:r>
            <a:endParaRPr lang="x-none" sz="32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ЖӘБІРЛЕУДІҢ (БУЛЛИНГТІҢ) АЛДЫН АЛУ ЖӘНЕ ОҒАН ҚАРСЫ ІС-ҚИМЫЛ ЖҮЙЕСІ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284D9-0125-5D1D-E506-028EDB94A229}"/>
              </a:ext>
            </a:extLst>
          </p:cNvPr>
          <p:cNvSpPr txBox="1"/>
          <p:nvPr/>
        </p:nvSpPr>
        <p:spPr>
          <a:xfrm>
            <a:off x="10425927" y="2256080"/>
            <a:ext cx="3507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АТА-АНАЛАР</a:t>
            </a:r>
            <a:endParaRPr lang="x-none" sz="20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C8719-419D-A084-4C22-1B567451514D}"/>
              </a:ext>
            </a:extLst>
          </p:cNvPr>
          <p:cNvSpPr txBox="1"/>
          <p:nvPr/>
        </p:nvSpPr>
        <p:spPr>
          <a:xfrm>
            <a:off x="13933663" y="2067227"/>
            <a:ext cx="4149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КӨМЕКШІ ПЕРСОНАЛ</a:t>
            </a:r>
            <a:endParaRPr lang="x-none" sz="20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74269" y="2265492"/>
            <a:ext cx="3751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ӘКІМШІЛІК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660" y="3529902"/>
            <a:ext cx="3299583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kk-KZ" sz="1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білім беру ұйымдарында қолайлы әлеуметтік-психологиялық әл-ауқат құруға белсенді қатысуды жүзеге асырады</a:t>
            </a:r>
          </a:p>
          <a:p>
            <a:pPr algn="just"/>
            <a:endParaRPr lang="kk-KZ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kk-KZ" sz="1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білім алушыларға қатысты жәбірлеу (буллинг) белгілеріне жедел әрекет етуді  ұйымдастырады</a:t>
            </a:r>
          </a:p>
          <a:p>
            <a:pPr algn="just"/>
            <a:endParaRPr lang="kk-KZ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kk-KZ" sz="1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білім беру ұйымдарында қақтығыс болуы мүмкін жерлерді белгілеу бойынша жұмысты ұйымдастырады, оларды бейнекамералармен жабдықтайды</a:t>
            </a:r>
          </a:p>
          <a:p>
            <a:pPr algn="just"/>
            <a:endParaRPr lang="kk-KZ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kk-KZ" sz="1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барлық қызметкерлерді балалар арасындағы агрессия/қорлау көріністеріне әрекет етуге үйретуді ұйымдастырады</a:t>
            </a:r>
          </a:p>
          <a:p>
            <a:pPr algn="just"/>
            <a:endParaRPr lang="kk-KZ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kk-KZ" sz="1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мониторинг және ақпараттық-ресурстық қамтамасыз етуді ұйымдастырады.</a:t>
            </a:r>
            <a:endParaRPr lang="kk-KZ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44473" y="2261889"/>
            <a:ext cx="299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ПЕДАГТЕР</a:t>
            </a:r>
            <a:endParaRPr lang="x-none" sz="20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9855" y="3529902"/>
            <a:ext cx="33992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002060"/>
                </a:solidFill>
                <a:latin typeface="+mn-lt"/>
              </a:rPr>
              <a:t>сыныптардағы әлеуметтік-психологиялық климаттың диагностикасын жүргізеді</a:t>
            </a:r>
          </a:p>
          <a:p>
            <a:endParaRPr lang="kk-KZ" sz="1600" dirty="0">
              <a:solidFill>
                <a:srgbClr val="002060"/>
              </a:solidFill>
              <a:latin typeface="+mn-lt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</a:rPr>
              <a:t>білім алушыларға қатысты жәбірлеу (буллинг) белгілеріне қатысты дереу әрекет етеді</a:t>
            </a:r>
          </a:p>
          <a:p>
            <a:endParaRPr lang="kk-KZ" sz="1600" dirty="0">
              <a:solidFill>
                <a:srgbClr val="002060"/>
              </a:solidFill>
              <a:latin typeface="+mn-lt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</a:rPr>
              <a:t>білім алушыларға әлеуметтік, психологиялық-педагогикалық көмек көрсетеді</a:t>
            </a:r>
          </a:p>
          <a:p>
            <a:endParaRPr lang="kk-KZ" sz="1600" dirty="0">
              <a:solidFill>
                <a:srgbClr val="002060"/>
              </a:solidFill>
              <a:latin typeface="+mn-lt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</a:rPr>
              <a:t>1-11 сынып оқушыларына арналған бағдарлама бойынша сабақтар негізінде жобалау қызметін ұйымдастырады </a:t>
            </a:r>
          </a:p>
          <a:p>
            <a:endParaRPr lang="kk-KZ" sz="1600" dirty="0">
              <a:solidFill>
                <a:srgbClr val="002060"/>
              </a:solidFill>
              <a:latin typeface="+mn-lt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</a:rPr>
              <a:t>жоғары сынып оқушыларының бастауыш сынып оқушыларына менторинг ұйымдастырады, бірлескен іс-шаралар өткізеді</a:t>
            </a:r>
          </a:p>
          <a:p>
            <a:endParaRPr lang="kk-KZ" sz="1600" dirty="0">
              <a:solidFill>
                <a:srgbClr val="002060"/>
              </a:solidFill>
              <a:latin typeface="+mn-lt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</a:rPr>
              <a:t>балалармен жеке жұмысты және ата-аналармен байланысты жүзеге асырады.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35453" y="3260570"/>
            <a:ext cx="32842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жәбірлеудің (буллингтің) алдын алу бойынша мінез-құлық ережелерін сақтайды</a:t>
            </a:r>
          </a:p>
          <a:p>
            <a:endParaRPr lang="kk-KZ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оқыту бағдарламасы бойынша жобалау қызметін жүзеге асырады</a:t>
            </a:r>
          </a:p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буллингтің алдын алу бойынша мектептің өзін-өзі басқару жұмысына қатысады</a:t>
            </a:r>
          </a:p>
          <a:p>
            <a:endParaRPr lang="kk-KZ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жасаралық өзара іс – қимылға қатысады (бастауыш – негізгі-жоғары сатыдағы білім алушылар).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640287" y="3529902"/>
            <a:ext cx="32933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буллингтің алдын алу бойынша АПҚО сабақтарына қатысады</a:t>
            </a:r>
          </a:p>
          <a:p>
            <a:endParaRPr lang="kk-KZ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балаларды оқыту, тәрбиелеу, дамыту мәселелері бойынша педагогтармен ынтымақтасады</a:t>
            </a:r>
          </a:p>
          <a:p>
            <a:endParaRPr lang="kk-KZ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сыныптың әлеуметтік бағытталған жобалық қызметіне қатысады</a:t>
            </a:r>
          </a:p>
          <a:p>
            <a:endParaRPr lang="kk-KZ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мектеп іс-шараларын, мерекелерді және т. б. ұйымдастыруға және өткізуге еріктілер ретінде қатысу</a:t>
            </a:r>
          </a:p>
          <a:p>
            <a:endParaRPr lang="kk-KZ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ата-аналар кеңестерінің, клубтардың және т.б. («Даналық мектебі») жұмысына қатысады.</a:t>
            </a: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3620700" y="3558670"/>
            <a:ext cx="9604" cy="559427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3E951DC-3783-C717-57B5-E96B8F195690}"/>
              </a:ext>
            </a:extLst>
          </p:cNvPr>
          <p:cNvSpPr txBox="1"/>
          <p:nvPr/>
        </p:nvSpPr>
        <p:spPr>
          <a:xfrm>
            <a:off x="7413862" y="2256080"/>
            <a:ext cx="2452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БІЛІМ АЛУШЫЛАР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4157676" y="3484778"/>
            <a:ext cx="38697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білім беру ұйымдарындағы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қақтығыс болуы мүмкін жерлерді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бақылауды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асырады</a:t>
            </a:r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білім алушыларға қатысты жәбірлеу (буллинг) белгілеріне қатысты дереу әрекет  береді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білім алушыларға алғашқы көмек көрсетеді, әкімшілікті жанжал жағдайлары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жәбірлеу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буллинг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жағдайлары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дереу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хабардар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етеді</a:t>
            </a:r>
            <a:endParaRPr lang="kk-KZ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буллингтің алдын алу бойынша семинарға қатысады</a:t>
            </a:r>
          </a:p>
          <a:p>
            <a:endParaRPr lang="kk-KZ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балалар мен ата-аналар арасында ақпараттық-түсіндіру жұмыстарын жүргізеді.</a:t>
            </a: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6839" y="1538043"/>
            <a:ext cx="8630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zh-CN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方正兰亭黑简体" panose="02000000000000000000" pitchFamily="2" charset="-122"/>
              </a:rPr>
              <a:t>БІЛІМ БЕРУ ҮДЕРІСІНІҢ СУБЪЕКТІЛЕРІ: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+mj-lt"/>
              <a:ea typeface="方正兰亭黑简体" panose="02000000000000000000" pitchFamily="2" charset="-122"/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>
          <a:xfrm>
            <a:off x="7124729" y="3558670"/>
            <a:ext cx="9604" cy="559427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cxnSpLocks/>
          </p:cNvCxnSpPr>
          <p:nvPr/>
        </p:nvCxnSpPr>
        <p:spPr>
          <a:xfrm>
            <a:off x="10456872" y="3558670"/>
            <a:ext cx="9604" cy="559427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>
            <a:off x="14104457" y="3461274"/>
            <a:ext cx="9604" cy="559427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oogle Shape;277;p6"/>
          <p:cNvGrpSpPr/>
          <p:nvPr/>
        </p:nvGrpSpPr>
        <p:grpSpPr>
          <a:xfrm rot="10800000">
            <a:off x="1235971" y="3118642"/>
            <a:ext cx="767874" cy="347703"/>
            <a:chOff x="0" y="0"/>
            <a:chExt cx="812800" cy="614437"/>
          </a:xfrm>
        </p:grpSpPr>
        <p:sp>
          <p:nvSpPr>
            <p:cNvPr id="39" name="Google Shape;278;p6"/>
            <p:cNvSpPr/>
            <p:nvPr/>
          </p:nvSpPr>
          <p:spPr>
            <a:xfrm>
              <a:off x="0" y="0"/>
              <a:ext cx="812800" cy="614437"/>
            </a:xfrm>
            <a:custGeom>
              <a:avLst/>
              <a:gdLst/>
              <a:ahLst/>
              <a:cxnLst/>
              <a:rect l="l" t="t" r="r" b="b"/>
              <a:pathLst>
                <a:path w="812800" h="614437" extrusionOk="0">
                  <a:moveTo>
                    <a:pt x="406400" y="0"/>
                  </a:moveTo>
                  <a:lnTo>
                    <a:pt x="812800" y="614437"/>
                  </a:lnTo>
                  <a:lnTo>
                    <a:pt x="0" y="61443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40" name="Google Shape;279;p6"/>
            <p:cNvSpPr txBox="1"/>
            <p:nvPr/>
          </p:nvSpPr>
          <p:spPr>
            <a:xfrm>
              <a:off x="127000" y="256699"/>
              <a:ext cx="558800" cy="31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279;p6"/>
          <p:cNvSpPr txBox="1"/>
          <p:nvPr/>
        </p:nvSpPr>
        <p:spPr>
          <a:xfrm rot="10800000">
            <a:off x="1619909" y="3167940"/>
            <a:ext cx="527913" cy="17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" name="Google Shape;277;p6"/>
          <p:cNvGrpSpPr/>
          <p:nvPr/>
        </p:nvGrpSpPr>
        <p:grpSpPr>
          <a:xfrm rot="10800000">
            <a:off x="4911870" y="3118642"/>
            <a:ext cx="767874" cy="347703"/>
            <a:chOff x="0" y="0"/>
            <a:chExt cx="812800" cy="614437"/>
          </a:xfrm>
        </p:grpSpPr>
        <p:sp>
          <p:nvSpPr>
            <p:cNvPr id="46" name="Google Shape;278;p6"/>
            <p:cNvSpPr/>
            <p:nvPr/>
          </p:nvSpPr>
          <p:spPr>
            <a:xfrm>
              <a:off x="0" y="0"/>
              <a:ext cx="812800" cy="614437"/>
            </a:xfrm>
            <a:custGeom>
              <a:avLst/>
              <a:gdLst/>
              <a:ahLst/>
              <a:cxnLst/>
              <a:rect l="l" t="t" r="r" b="b"/>
              <a:pathLst>
                <a:path w="812800" h="614437" extrusionOk="0">
                  <a:moveTo>
                    <a:pt x="406400" y="0"/>
                  </a:moveTo>
                  <a:lnTo>
                    <a:pt x="812800" y="614437"/>
                  </a:lnTo>
                  <a:lnTo>
                    <a:pt x="0" y="61443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47" name="Google Shape;279;p6"/>
            <p:cNvSpPr txBox="1"/>
            <p:nvPr/>
          </p:nvSpPr>
          <p:spPr>
            <a:xfrm>
              <a:off x="127000" y="256699"/>
              <a:ext cx="558800" cy="31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277;p6"/>
          <p:cNvGrpSpPr/>
          <p:nvPr/>
        </p:nvGrpSpPr>
        <p:grpSpPr>
          <a:xfrm rot="10800000">
            <a:off x="8256059" y="3082890"/>
            <a:ext cx="767874" cy="347703"/>
            <a:chOff x="0" y="0"/>
            <a:chExt cx="812800" cy="614437"/>
          </a:xfrm>
        </p:grpSpPr>
        <p:sp>
          <p:nvSpPr>
            <p:cNvPr id="49" name="Google Shape;278;p6"/>
            <p:cNvSpPr/>
            <p:nvPr/>
          </p:nvSpPr>
          <p:spPr>
            <a:xfrm>
              <a:off x="0" y="0"/>
              <a:ext cx="812800" cy="614437"/>
            </a:xfrm>
            <a:custGeom>
              <a:avLst/>
              <a:gdLst/>
              <a:ahLst/>
              <a:cxnLst/>
              <a:rect l="l" t="t" r="r" b="b"/>
              <a:pathLst>
                <a:path w="812800" h="614437" extrusionOk="0">
                  <a:moveTo>
                    <a:pt x="406400" y="0"/>
                  </a:moveTo>
                  <a:lnTo>
                    <a:pt x="812800" y="614437"/>
                  </a:lnTo>
                  <a:lnTo>
                    <a:pt x="0" y="61443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50" name="Google Shape;279;p6"/>
            <p:cNvSpPr txBox="1"/>
            <p:nvPr/>
          </p:nvSpPr>
          <p:spPr>
            <a:xfrm>
              <a:off x="127000" y="256699"/>
              <a:ext cx="558800" cy="31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277;p6"/>
          <p:cNvGrpSpPr/>
          <p:nvPr/>
        </p:nvGrpSpPr>
        <p:grpSpPr>
          <a:xfrm rot="10800000">
            <a:off x="11766993" y="3105055"/>
            <a:ext cx="767874" cy="347703"/>
            <a:chOff x="0" y="0"/>
            <a:chExt cx="812800" cy="614437"/>
          </a:xfrm>
        </p:grpSpPr>
        <p:sp>
          <p:nvSpPr>
            <p:cNvPr id="52" name="Google Shape;278;p6"/>
            <p:cNvSpPr/>
            <p:nvPr/>
          </p:nvSpPr>
          <p:spPr>
            <a:xfrm>
              <a:off x="0" y="0"/>
              <a:ext cx="812800" cy="614437"/>
            </a:xfrm>
            <a:custGeom>
              <a:avLst/>
              <a:gdLst/>
              <a:ahLst/>
              <a:cxnLst/>
              <a:rect l="l" t="t" r="r" b="b"/>
              <a:pathLst>
                <a:path w="812800" h="614437" extrusionOk="0">
                  <a:moveTo>
                    <a:pt x="406400" y="0"/>
                  </a:moveTo>
                  <a:lnTo>
                    <a:pt x="812800" y="614437"/>
                  </a:lnTo>
                  <a:lnTo>
                    <a:pt x="0" y="61443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53" name="Google Shape;279;p6"/>
            <p:cNvSpPr txBox="1"/>
            <p:nvPr/>
          </p:nvSpPr>
          <p:spPr>
            <a:xfrm>
              <a:off x="127000" y="256699"/>
              <a:ext cx="558800" cy="31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277;p6"/>
          <p:cNvGrpSpPr/>
          <p:nvPr/>
        </p:nvGrpSpPr>
        <p:grpSpPr>
          <a:xfrm rot="10800000">
            <a:off x="15653838" y="3128042"/>
            <a:ext cx="767874" cy="347703"/>
            <a:chOff x="0" y="0"/>
            <a:chExt cx="812800" cy="614437"/>
          </a:xfrm>
        </p:grpSpPr>
        <p:sp>
          <p:nvSpPr>
            <p:cNvPr id="55" name="Google Shape;278;p6"/>
            <p:cNvSpPr/>
            <p:nvPr/>
          </p:nvSpPr>
          <p:spPr>
            <a:xfrm>
              <a:off x="0" y="0"/>
              <a:ext cx="812800" cy="614437"/>
            </a:xfrm>
            <a:custGeom>
              <a:avLst/>
              <a:gdLst/>
              <a:ahLst/>
              <a:cxnLst/>
              <a:rect l="l" t="t" r="r" b="b"/>
              <a:pathLst>
                <a:path w="812800" h="614437" extrusionOk="0">
                  <a:moveTo>
                    <a:pt x="406400" y="0"/>
                  </a:moveTo>
                  <a:lnTo>
                    <a:pt x="812800" y="614437"/>
                  </a:lnTo>
                  <a:lnTo>
                    <a:pt x="0" y="61443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56" name="Google Shape;279;p6"/>
            <p:cNvSpPr txBox="1"/>
            <p:nvPr/>
          </p:nvSpPr>
          <p:spPr>
            <a:xfrm>
              <a:off x="127000" y="256699"/>
              <a:ext cx="558800" cy="31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108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8;p1"/>
          <p:cNvSpPr txBox="1"/>
          <p:nvPr/>
        </p:nvSpPr>
        <p:spPr>
          <a:xfrm>
            <a:off x="650452" y="256315"/>
            <a:ext cx="166230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БАЛАЛАРДЫ ЖӘБІРЛЕУДІҢ (БУЛЛИНГТІҢ) АЛДЫН АЛУ БОЙЫНША  «ДОСБОЛ</a:t>
            </a:r>
            <a:r>
              <a:rPr lang="en-US" sz="2000" b="1" dirty="0">
                <a:solidFill>
                  <a:srgbClr val="002060"/>
                </a:solidFill>
              </a:rPr>
              <a:t>LIKE»</a:t>
            </a:r>
            <a:r>
              <a:rPr lang="ru-RU" sz="2000" b="1" dirty="0">
                <a:solidFill>
                  <a:srgbClr val="002060"/>
                </a:solidFill>
              </a:rPr>
              <a:t> БАҒДАРЛАМАСЫ БОЙЫНША 1-11 СЫНЫП ОҚУШЫЛАРЫНЫҢ ЖОБАЛЫҚ ҚЫЗМЕТІНІҢ МАЗМҰНЫ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B26E9DC-F6CA-45CF-B890-4F8022298B1E}"/>
              </a:ext>
            </a:extLst>
          </p:cNvPr>
          <p:cNvSpPr/>
          <p:nvPr/>
        </p:nvSpPr>
        <p:spPr>
          <a:xfrm>
            <a:off x="14166820" y="7609730"/>
            <a:ext cx="3106679" cy="228829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600" dirty="0"/>
          </a:p>
          <a:p>
            <a:pPr marL="274638" lvl="0" indent="-274638">
              <a:buFont typeface="+mj-lt"/>
              <a:buAutoNum type="arabicPeriod"/>
            </a:pPr>
            <a:r>
              <a:rPr lang="ru-RU" sz="1600" dirty="0" err="1"/>
              <a:t>Ересек</a:t>
            </a:r>
            <a:r>
              <a:rPr lang="ru-RU" sz="1600" dirty="0"/>
              <a:t> </a:t>
            </a:r>
            <a:r>
              <a:rPr lang="ru-RU" sz="1600" dirty="0" err="1"/>
              <a:t>боламыз</a:t>
            </a:r>
            <a:r>
              <a:rPr lang="ru-RU" sz="1600" dirty="0"/>
              <a:t>.</a:t>
            </a:r>
          </a:p>
          <a:p>
            <a:pPr marL="274638" lvl="0" indent="-274638">
              <a:buFont typeface="+mj-lt"/>
              <a:buAutoNum type="arabicPeriod"/>
            </a:pPr>
            <a:r>
              <a:rPr lang="ru-RU" sz="1600" dirty="0" err="1"/>
              <a:t>Жауапкершілік-біздің</a:t>
            </a:r>
            <a:r>
              <a:rPr lang="ru-RU" sz="1600" dirty="0"/>
              <a:t> </a:t>
            </a:r>
            <a:r>
              <a:rPr lang="ru-RU" sz="1600" dirty="0" err="1"/>
              <a:t>таңдауымыз</a:t>
            </a:r>
            <a:r>
              <a:rPr lang="ru-RU" sz="1600" dirty="0"/>
              <a:t>.</a:t>
            </a:r>
          </a:p>
          <a:p>
            <a:pPr marL="274638" lvl="0" indent="-274638">
              <a:buFont typeface="+mj-lt"/>
              <a:buAutoNum type="arabicPeriod"/>
            </a:pPr>
            <a:r>
              <a:rPr lang="ru-RU" sz="1600" dirty="0" err="1"/>
              <a:t>Біз</a:t>
            </a:r>
            <a:r>
              <a:rPr lang="ru-RU" sz="1600" dirty="0"/>
              <a:t> </a:t>
            </a:r>
            <a:r>
              <a:rPr lang="ru-RU" sz="1600" dirty="0" err="1"/>
              <a:t>жанжалды</a:t>
            </a:r>
            <a:r>
              <a:rPr lang="ru-RU" sz="1600" dirty="0"/>
              <a:t> </a:t>
            </a:r>
            <a:r>
              <a:rPr lang="ru-RU" sz="1600" dirty="0" err="1"/>
              <a:t>шешеміз</a:t>
            </a:r>
            <a:r>
              <a:rPr lang="ru-RU" sz="1600" dirty="0"/>
              <a:t>.</a:t>
            </a:r>
          </a:p>
          <a:p>
            <a:pPr marL="274638" lvl="0" indent="-274638">
              <a:buFont typeface="+mj-lt"/>
              <a:buAutoNum type="arabicPeriod"/>
            </a:pPr>
            <a:r>
              <a:rPr lang="ru-RU" sz="1600" dirty="0" err="1"/>
              <a:t>Біздің</a:t>
            </a:r>
            <a:r>
              <a:rPr lang="ru-RU" sz="1600" dirty="0"/>
              <a:t> </a:t>
            </a:r>
            <a:r>
              <a:rPr lang="ru-RU" sz="1600" dirty="0" err="1"/>
              <a:t>алаңдаушылық</a:t>
            </a:r>
            <a:r>
              <a:rPr lang="ru-RU" sz="1600" dirty="0"/>
              <a:t> </a:t>
            </a:r>
            <a:r>
              <a:rPr lang="ru-RU" sz="1600" dirty="0" err="1"/>
              <a:t>шеңберіміз</a:t>
            </a:r>
            <a:endParaRPr lang="ru-RU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D6CBB3-968C-489E-9C2F-9B4EE7FD68E4}"/>
              </a:ext>
            </a:extLst>
          </p:cNvPr>
          <p:cNvSpPr txBox="1"/>
          <p:nvPr/>
        </p:nvSpPr>
        <p:spPr>
          <a:xfrm>
            <a:off x="-28409" y="3891741"/>
            <a:ext cx="11547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76A136-3141-40DF-8DBB-AA8E706A9D54}"/>
              </a:ext>
            </a:extLst>
          </p:cNvPr>
          <p:cNvSpPr txBox="1"/>
          <p:nvPr/>
        </p:nvSpPr>
        <p:spPr>
          <a:xfrm>
            <a:off x="4246485" y="3813015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C559D51-6BC5-4FE7-8C0A-21674D2CB3BB}"/>
              </a:ext>
            </a:extLst>
          </p:cNvPr>
          <p:cNvSpPr/>
          <p:nvPr/>
        </p:nvSpPr>
        <p:spPr>
          <a:xfrm>
            <a:off x="5555059" y="1316399"/>
            <a:ext cx="3117276" cy="250595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/>
          </a:p>
          <a:p>
            <a:pPr marL="182563" indent="-182563">
              <a:buFont typeface="+mj-lt"/>
              <a:buAutoNum type="arabicPeriod"/>
            </a:pP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Менің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тату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ұжымым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және мен.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Біздің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мүдделеріміз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достықты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нығайтады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Басқалармен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қарым-қатынас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жасауды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үйренеміз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Біз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бірге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жақсылық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жасаймыз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.</a:t>
            </a:r>
            <a:endParaRPr lang="ru-RU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7A5685A-7F3B-477E-BE47-3E269B0413A9}"/>
              </a:ext>
            </a:extLst>
          </p:cNvPr>
          <p:cNvSpPr/>
          <p:nvPr/>
        </p:nvSpPr>
        <p:spPr>
          <a:xfrm>
            <a:off x="10334245" y="1323126"/>
            <a:ext cx="3172994" cy="249922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1. Мен </a:t>
            </a:r>
            <a:r>
              <a:rPr lang="ru-RU" sz="1600" dirty="0" err="1"/>
              <a:t>бірігеймін</a:t>
            </a:r>
            <a:endParaRPr lang="ru-RU" sz="1600" dirty="0"/>
          </a:p>
          <a:p>
            <a:r>
              <a:rPr lang="ru-RU" sz="1600" dirty="0"/>
              <a:t>2.Біздің </a:t>
            </a:r>
            <a:r>
              <a:rPr lang="ru-RU" sz="1600" dirty="0" err="1"/>
              <a:t>жүрегіміздің</a:t>
            </a:r>
            <a:r>
              <a:rPr lang="ru-RU" sz="1600" dirty="0"/>
              <a:t> </a:t>
            </a:r>
            <a:r>
              <a:rPr lang="ru-RU" sz="1600" dirty="0" err="1"/>
              <a:t>мозаикасы</a:t>
            </a:r>
            <a:r>
              <a:rPr lang="ru-RU" sz="1600" dirty="0"/>
              <a:t>.</a:t>
            </a:r>
          </a:p>
          <a:p>
            <a:r>
              <a:rPr lang="ru-RU" sz="1600" dirty="0"/>
              <a:t>3. </a:t>
            </a:r>
            <a:r>
              <a:rPr lang="ru-RU" sz="1600" dirty="0" err="1"/>
              <a:t>Біз</a:t>
            </a:r>
            <a:r>
              <a:rPr lang="ru-RU" sz="1600" dirty="0"/>
              <a:t> </a:t>
            </a:r>
            <a:r>
              <a:rPr lang="ru-RU" sz="1600" dirty="0" err="1"/>
              <a:t>ортақ</a:t>
            </a:r>
            <a:r>
              <a:rPr lang="ru-RU" sz="1600" dirty="0"/>
              <a:t> </a:t>
            </a:r>
            <a:r>
              <a:rPr lang="ru-RU" sz="1600" dirty="0" err="1"/>
              <a:t>шаңырақ</a:t>
            </a:r>
            <a:r>
              <a:rPr lang="ru-RU" sz="1600" dirty="0"/>
              <a:t> </a:t>
            </a:r>
            <a:r>
              <a:rPr lang="ru-RU" sz="1600" dirty="0" err="1"/>
              <a:t>астындамыз</a:t>
            </a:r>
            <a:r>
              <a:rPr lang="ru-RU" sz="1600" dirty="0"/>
              <a:t> </a:t>
            </a:r>
          </a:p>
          <a:p>
            <a:r>
              <a:rPr lang="ru-RU" sz="1600" dirty="0"/>
              <a:t>4. </a:t>
            </a:r>
            <a:r>
              <a:rPr lang="ru-RU" sz="1600" dirty="0" err="1"/>
              <a:t>Біз</a:t>
            </a:r>
            <a:r>
              <a:rPr lang="ru-RU" sz="1600" dirty="0"/>
              <a:t> </a:t>
            </a:r>
            <a:r>
              <a:rPr lang="ru-RU" sz="1600" dirty="0" err="1"/>
              <a:t>бір-бірімізге</a:t>
            </a:r>
            <a:r>
              <a:rPr lang="ru-RU" sz="1600" dirty="0"/>
              <a:t> </a:t>
            </a:r>
            <a:r>
              <a:rPr lang="ru-RU" sz="1600" dirty="0" err="1"/>
              <a:t>қолдау</a:t>
            </a:r>
            <a:r>
              <a:rPr lang="ru-RU" sz="1600" dirty="0"/>
              <a:t> </a:t>
            </a:r>
            <a:r>
              <a:rPr lang="ru-RU" sz="1600" dirty="0" err="1"/>
              <a:t>көрсетеміз</a:t>
            </a:r>
            <a:r>
              <a:rPr lang="ru-RU" sz="1600" dirty="0"/>
              <a:t>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FC07DF6-9773-4A46-A9D8-48491D2F5EBB}"/>
              </a:ext>
            </a:extLst>
          </p:cNvPr>
          <p:cNvSpPr/>
          <p:nvPr/>
        </p:nvSpPr>
        <p:spPr>
          <a:xfrm>
            <a:off x="1334327" y="1057385"/>
            <a:ext cx="2912158" cy="247879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590C45-8AD5-48F6-BD73-4E7C8F0DC66F}"/>
              </a:ext>
            </a:extLst>
          </p:cNvPr>
          <p:cNvSpPr txBox="1"/>
          <p:nvPr/>
        </p:nvSpPr>
        <p:spPr>
          <a:xfrm>
            <a:off x="1283623" y="1565611"/>
            <a:ext cx="294424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Менің</a:t>
            </a:r>
            <a:r>
              <a:rPr lang="ru-RU" sz="1600" dirty="0"/>
              <a:t> </a:t>
            </a:r>
            <a:r>
              <a:rPr lang="ru-RU" sz="1600" dirty="0" err="1"/>
              <a:t>осындай</a:t>
            </a:r>
            <a:r>
              <a:rPr lang="ru-RU" sz="1600" dirty="0"/>
              <a:t> </a:t>
            </a:r>
            <a:r>
              <a:rPr lang="ru-RU" sz="1600" dirty="0" err="1"/>
              <a:t>екенім</a:t>
            </a:r>
            <a:r>
              <a:rPr lang="ru-RU" sz="1600" dirty="0"/>
              <a:t> </a:t>
            </a:r>
            <a:r>
              <a:rPr lang="ru-RU" sz="1600" dirty="0" err="1"/>
              <a:t>қандай</a:t>
            </a:r>
            <a:r>
              <a:rPr lang="ru-RU" sz="1600" dirty="0"/>
              <a:t> </a:t>
            </a:r>
            <a:r>
              <a:rPr lang="ru-RU" sz="1600" dirty="0" err="1"/>
              <a:t>жақсы</a:t>
            </a:r>
            <a:r>
              <a:rPr lang="ru-RU" sz="1600" dirty="0"/>
              <a:t>!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Байлық</a:t>
            </a:r>
            <a:r>
              <a:rPr lang="ru-RU" sz="1600" dirty="0"/>
              <a:t> – </a:t>
            </a:r>
            <a:r>
              <a:rPr lang="ru-RU" sz="1600" dirty="0" err="1"/>
              <a:t>әртүрлілікте</a:t>
            </a:r>
            <a:r>
              <a:rPr lang="ru-RU" sz="1600" dirty="0"/>
              <a:t>, ал </a:t>
            </a:r>
            <a:r>
              <a:rPr lang="ru-RU" sz="1600" dirty="0" err="1"/>
              <a:t>күш</a:t>
            </a:r>
            <a:r>
              <a:rPr lang="ru-RU" sz="1600" dirty="0"/>
              <a:t> – </a:t>
            </a:r>
            <a:r>
              <a:rPr lang="ru-RU" sz="1600" dirty="0" err="1"/>
              <a:t>бірлікте</a:t>
            </a:r>
            <a:r>
              <a:rPr lang="ru-RU" sz="1600" dirty="0"/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Сен және мен–</a:t>
            </a:r>
            <a:r>
              <a:rPr lang="ru-RU" sz="1600" dirty="0" err="1"/>
              <a:t>біз</a:t>
            </a:r>
            <a:r>
              <a:rPr lang="ru-RU" sz="1600" dirty="0"/>
              <a:t> </a:t>
            </a:r>
            <a:r>
              <a:rPr lang="ru-RU" sz="1600" dirty="0" err="1"/>
              <a:t>екеуіміз</a:t>
            </a:r>
            <a:r>
              <a:rPr lang="ru-RU" sz="1600" dirty="0"/>
              <a:t> </a:t>
            </a:r>
            <a:r>
              <a:rPr lang="ru-RU" sz="1600" dirty="0" err="1"/>
              <a:t>доспыз</a:t>
            </a:r>
            <a:r>
              <a:rPr lang="ru-RU" sz="1600" dirty="0"/>
              <a:t>!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Өзі</a:t>
            </a:r>
            <a:r>
              <a:rPr lang="ru-RU" sz="1600" dirty="0"/>
              <a:t> және </a:t>
            </a:r>
            <a:r>
              <a:rPr lang="ru-RU" sz="1600" dirty="0" err="1"/>
              <a:t>басқалармен</a:t>
            </a:r>
            <a:r>
              <a:rPr lang="ru-RU" sz="1600" dirty="0"/>
              <a:t> </a:t>
            </a:r>
            <a:r>
              <a:rPr lang="ru-RU" sz="1600" dirty="0" err="1"/>
              <a:t>татулықта</a:t>
            </a:r>
            <a:r>
              <a:rPr lang="ru-RU" sz="1600" dirty="0"/>
              <a:t>.</a:t>
            </a:r>
            <a:endParaRPr lang="ru-RU" sz="16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21E7BCE-C774-4A62-B98D-27D461DB2519}"/>
              </a:ext>
            </a:extLst>
          </p:cNvPr>
          <p:cNvSpPr/>
          <p:nvPr/>
        </p:nvSpPr>
        <p:spPr>
          <a:xfrm>
            <a:off x="1229834" y="4558595"/>
            <a:ext cx="2884266" cy="253694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+mj-lt"/>
              <a:buAutoNum type="arabicPeriod"/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82563" indent="-182563">
              <a:buFont typeface="+mj-lt"/>
              <a:buAutoNum type="arabicPeriod"/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Өзімізді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басқаруды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үйренеміз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Мен және </a:t>
            </a:r>
            <a:r>
              <a:rPr lang="ru-RU" sz="16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күйзеліс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Өзіне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деген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сенімділік-сыныптағы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табысты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қарым-қатынастың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кепілі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Біз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сыныпта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жаңаша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өмір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Arial"/>
                <a:cs typeface="Arial"/>
              </a:rPr>
              <a:t>сүреміз</a:t>
            </a:r>
            <a:r>
              <a:rPr lang="ru-RU" sz="1600" dirty="0">
                <a:solidFill>
                  <a:srgbClr val="000000"/>
                </a:solidFill>
                <a:ea typeface="Arial"/>
                <a:cs typeface="Arial"/>
              </a:rPr>
              <a:t>.</a:t>
            </a:r>
            <a:endParaRPr lang="ru-RU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26E9DC-F6CA-45CF-B890-4F8022298B1E}"/>
              </a:ext>
            </a:extLst>
          </p:cNvPr>
          <p:cNvSpPr/>
          <p:nvPr/>
        </p:nvSpPr>
        <p:spPr>
          <a:xfrm>
            <a:off x="5641595" y="4587886"/>
            <a:ext cx="3121565" cy="259127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+mj-lt"/>
              <a:buAutoNum type="arabicPeriod"/>
            </a:pPr>
            <a:endParaRPr lang="en-US" sz="1600" dirty="0"/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Мен </a:t>
            </a:r>
            <a:r>
              <a:rPr lang="ru-RU" sz="1600" dirty="0" err="1"/>
              <a:t>басқалардың</a:t>
            </a:r>
            <a:r>
              <a:rPr lang="ru-RU" sz="1600" dirty="0"/>
              <a:t> </a:t>
            </a:r>
            <a:r>
              <a:rPr lang="ru-RU" sz="1600" dirty="0" err="1"/>
              <a:t>арасындамын</a:t>
            </a:r>
            <a:r>
              <a:rPr lang="ru-RU" sz="1600" dirty="0"/>
              <a:t>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Тиімді</a:t>
            </a:r>
            <a:r>
              <a:rPr lang="ru-RU" sz="1600" dirty="0"/>
              <a:t> </a:t>
            </a:r>
            <a:r>
              <a:rPr lang="ru-RU" sz="1600" dirty="0" err="1"/>
              <a:t>қарым-қатынас</a:t>
            </a:r>
            <a:r>
              <a:rPr lang="ru-RU" sz="1600" dirty="0"/>
              <a:t> </a:t>
            </a:r>
            <a:r>
              <a:rPr lang="ru-RU" sz="1600" dirty="0" err="1"/>
              <a:t>дағдылары</a:t>
            </a:r>
            <a:endParaRPr lang="ru-RU" sz="1600" dirty="0"/>
          </a:p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Жасөспірімдер</a:t>
            </a:r>
            <a:r>
              <a:rPr lang="ru-RU" sz="1600" dirty="0"/>
              <a:t> </a:t>
            </a:r>
            <a:r>
              <a:rPr lang="ru-RU" sz="1600" dirty="0" err="1"/>
              <a:t>ортасындағы</a:t>
            </a:r>
            <a:r>
              <a:rPr lang="ru-RU" sz="1600" dirty="0"/>
              <a:t> </a:t>
            </a:r>
            <a:r>
              <a:rPr lang="ru-RU" sz="1600" dirty="0" err="1"/>
              <a:t>диджитал</a:t>
            </a:r>
            <a:r>
              <a:rPr lang="ru-RU" sz="1600" dirty="0"/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 </a:t>
            </a:r>
            <a:r>
              <a:rPr lang="ru-RU" sz="1600" dirty="0" err="1"/>
              <a:t>Позитивті</a:t>
            </a:r>
            <a:r>
              <a:rPr lang="ru-RU" sz="1600" dirty="0"/>
              <a:t> </a:t>
            </a:r>
            <a:r>
              <a:rPr lang="ru-RU" sz="1600" dirty="0" err="1"/>
              <a:t>қарым-қатынас</a:t>
            </a:r>
            <a:r>
              <a:rPr lang="ru-RU" sz="1600" dirty="0"/>
              <a:t> </a:t>
            </a:r>
            <a:r>
              <a:rPr lang="ru-RU" sz="1600" dirty="0" err="1"/>
              <a:t>күші</a:t>
            </a:r>
            <a:endParaRPr lang="ru-RU" sz="16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22B133F-B279-4F7A-BA1F-5F1CCC274DA4}"/>
              </a:ext>
            </a:extLst>
          </p:cNvPr>
          <p:cNvSpPr/>
          <p:nvPr/>
        </p:nvSpPr>
        <p:spPr>
          <a:xfrm>
            <a:off x="14873999" y="1343555"/>
            <a:ext cx="3179965" cy="247322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Сөз-қарым-қатынастың</a:t>
            </a:r>
            <a:r>
              <a:rPr lang="ru-RU" sz="1600" dirty="0"/>
              <a:t> </a:t>
            </a:r>
            <a:r>
              <a:rPr lang="ru-RU" sz="1600" dirty="0" err="1"/>
              <a:t>негізі</a:t>
            </a:r>
            <a:r>
              <a:rPr lang="ru-RU" sz="1600" dirty="0"/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Сөздің</a:t>
            </a:r>
            <a:r>
              <a:rPr lang="ru-RU" sz="1600" dirty="0"/>
              <a:t> </a:t>
            </a:r>
            <a:r>
              <a:rPr lang="ru-RU" sz="1600" dirty="0" err="1"/>
              <a:t>ұлы</a:t>
            </a:r>
            <a:r>
              <a:rPr lang="ru-RU" sz="1600" dirty="0"/>
              <a:t> </a:t>
            </a:r>
            <a:r>
              <a:rPr lang="ru-RU" sz="1600" dirty="0" err="1"/>
              <a:t>күші</a:t>
            </a:r>
            <a:endParaRPr lang="ru-RU" sz="1600" dirty="0"/>
          </a:p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Мейірімді</a:t>
            </a:r>
            <a:r>
              <a:rPr lang="ru-RU" sz="1600" dirty="0"/>
              <a:t> </a:t>
            </a:r>
            <a:r>
              <a:rPr lang="ru-RU" sz="1600" dirty="0" err="1"/>
              <a:t>сөз</a:t>
            </a:r>
            <a:r>
              <a:rPr lang="ru-RU" sz="1600" dirty="0"/>
              <a:t> </a:t>
            </a:r>
            <a:r>
              <a:rPr lang="ru-RU" sz="1600" dirty="0" err="1"/>
              <a:t>ашуды</a:t>
            </a:r>
            <a:r>
              <a:rPr lang="ru-RU" sz="1600" dirty="0"/>
              <a:t> </a:t>
            </a:r>
            <a:r>
              <a:rPr lang="ru-RU" sz="1600" dirty="0" err="1"/>
              <a:t>жеңеді</a:t>
            </a:r>
            <a:r>
              <a:rPr lang="ru-RU" sz="1600" dirty="0"/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Достық</a:t>
            </a:r>
            <a:r>
              <a:rPr lang="ru-RU" sz="1600" dirty="0"/>
              <a:t> </a:t>
            </a:r>
            <a:r>
              <a:rPr lang="ru-RU" sz="1600" dirty="0" err="1"/>
              <a:t>тілі</a:t>
            </a:r>
            <a:endParaRPr lang="ru-RU" sz="1600" dirty="0">
              <a:effectLst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65" y="3135378"/>
            <a:ext cx="762109" cy="76210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 rot="16200000">
            <a:off x="-64427" y="2547219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1"/>
                </a:solidFill>
              </a:rPr>
              <a:t>сынып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9127882">
            <a:off x="4497143" y="2137052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err="1">
                <a:solidFill>
                  <a:schemeClr val="accent1"/>
                </a:solidFill>
              </a:rPr>
              <a:t>сынып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120977" y="6580034"/>
            <a:ext cx="785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класс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33282" y="5476258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err="1">
                <a:solidFill>
                  <a:schemeClr val="accent1"/>
                </a:solidFill>
              </a:rPr>
              <a:t>сынып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29" y="6381600"/>
            <a:ext cx="599396" cy="6797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076" y="6257047"/>
            <a:ext cx="843744" cy="102373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763516" y="4611272"/>
            <a:ext cx="2941517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Жанжалды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басқару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өнері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4276" y="4563694"/>
            <a:ext cx="274885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Күйзеліс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па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әлде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қас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па?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4944519" y="1375994"/>
            <a:ext cx="200565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Сөз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энергиясы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414916" y="1375994"/>
            <a:ext cx="2957686" cy="702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Біздің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әрқайсымыз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бірегей</a:t>
            </a:r>
            <a:endParaRPr lang="en-US" sz="16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90808" y="1316399"/>
            <a:ext cx="1702710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 + сен =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581881" y="1074635"/>
            <a:ext cx="2442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әртүрліміз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kk-KZ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 теңбіз</a:t>
            </a:r>
            <a:endParaRPr lang="ru-RU" sz="16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76A136-3141-40DF-8DBB-AA8E706A9D54}"/>
              </a:ext>
            </a:extLst>
          </p:cNvPr>
          <p:cNvSpPr txBox="1"/>
          <p:nvPr/>
        </p:nvSpPr>
        <p:spPr>
          <a:xfrm>
            <a:off x="9108642" y="3825434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76A136-3141-40DF-8DBB-AA8E706A9D54}"/>
              </a:ext>
            </a:extLst>
          </p:cNvPr>
          <p:cNvSpPr txBox="1"/>
          <p:nvPr/>
        </p:nvSpPr>
        <p:spPr>
          <a:xfrm>
            <a:off x="13583858" y="3647391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97A5685A-7F3B-477E-BE47-3E269B0413A9}"/>
              </a:ext>
            </a:extLst>
          </p:cNvPr>
          <p:cNvSpPr/>
          <p:nvPr/>
        </p:nvSpPr>
        <p:spPr>
          <a:xfrm>
            <a:off x="10414916" y="4504255"/>
            <a:ext cx="3092323" cy="267490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lvl="0" indent="-182563">
              <a:buFont typeface="+mj-lt"/>
              <a:buAutoNum type="arabicPeriod"/>
            </a:pPr>
            <a:endParaRPr lang="en-US" sz="1600" dirty="0"/>
          </a:p>
          <a:p>
            <a:pPr marL="182563" lvl="0" indent="-182563">
              <a:buFont typeface="+mj-lt"/>
              <a:buAutoNum type="arabicPeriod"/>
            </a:pPr>
            <a:r>
              <a:rPr lang="ru-RU" sz="1600" dirty="0"/>
              <a:t>Жеке </a:t>
            </a:r>
            <a:r>
              <a:rPr lang="ru-RU" sz="1600" dirty="0" err="1"/>
              <a:t>шекараларды</a:t>
            </a:r>
            <a:r>
              <a:rPr lang="ru-RU" sz="1600" dirty="0"/>
              <a:t> </a:t>
            </a:r>
            <a:r>
              <a:rPr lang="ru-RU" sz="1600" dirty="0" err="1"/>
              <a:t>зерттеу</a:t>
            </a:r>
            <a:endParaRPr lang="ru-RU" sz="1600" dirty="0"/>
          </a:p>
          <a:p>
            <a:pPr marL="182563" lvl="0" indent="-182563">
              <a:buFont typeface="+mj-lt"/>
              <a:buAutoNum type="arabicPeriod"/>
            </a:pPr>
            <a:r>
              <a:rPr lang="ru-RU" sz="1600" dirty="0"/>
              <a:t>Жеке </a:t>
            </a:r>
            <a:r>
              <a:rPr lang="ru-RU" sz="1600" dirty="0" err="1"/>
              <a:t>шекараларды</a:t>
            </a:r>
            <a:r>
              <a:rPr lang="ru-RU" sz="1600" dirty="0"/>
              <a:t> </a:t>
            </a:r>
            <a:r>
              <a:rPr lang="ru-RU" sz="1600" dirty="0" err="1"/>
              <a:t>қорғау</a:t>
            </a:r>
            <a:endParaRPr lang="ru-RU" sz="1600" dirty="0"/>
          </a:p>
          <a:p>
            <a:pPr marL="182563" lvl="0" indent="-182563">
              <a:buFont typeface="+mj-lt"/>
              <a:buAutoNum type="arabicPeriod"/>
            </a:pPr>
            <a:r>
              <a:rPr lang="ru-RU" sz="1600" dirty="0" err="1"/>
              <a:t>Басқалардың</a:t>
            </a:r>
            <a:r>
              <a:rPr lang="ru-RU" sz="1600" dirty="0"/>
              <a:t> </a:t>
            </a:r>
            <a:r>
              <a:rPr lang="ru-RU" sz="1600" dirty="0" err="1"/>
              <a:t>жеке</a:t>
            </a:r>
            <a:r>
              <a:rPr lang="ru-RU" sz="1600" dirty="0"/>
              <a:t> </a:t>
            </a:r>
            <a:r>
              <a:rPr lang="ru-RU" sz="1600" dirty="0" err="1"/>
              <a:t>шекараларын</a:t>
            </a:r>
            <a:r>
              <a:rPr lang="ru-RU" sz="1600" dirty="0"/>
              <a:t> </a:t>
            </a:r>
            <a:r>
              <a:rPr lang="ru-RU" sz="1600" dirty="0" err="1"/>
              <a:t>құрметтеу</a:t>
            </a:r>
            <a:endParaRPr lang="ru-RU" sz="1600" dirty="0"/>
          </a:p>
          <a:p>
            <a:pPr marL="182563" lvl="0" indent="-182563">
              <a:buFont typeface="+mj-lt"/>
              <a:buAutoNum type="arabicPeriod"/>
            </a:pPr>
            <a:r>
              <a:rPr lang="ru-RU" sz="1600" dirty="0" err="1"/>
              <a:t>Менің</a:t>
            </a:r>
            <a:r>
              <a:rPr lang="ru-RU" sz="1600" dirty="0"/>
              <a:t> </a:t>
            </a:r>
            <a:r>
              <a:rPr lang="ru-RU" sz="1600" dirty="0" err="1"/>
              <a:t>жеке</a:t>
            </a:r>
            <a:r>
              <a:rPr lang="ru-RU" sz="1600" dirty="0"/>
              <a:t> </a:t>
            </a:r>
            <a:r>
              <a:rPr lang="ru-RU" sz="1600" dirty="0" err="1"/>
              <a:t>шекараларым</a:t>
            </a:r>
            <a:r>
              <a:rPr lang="ru-RU" sz="1600" dirty="0"/>
              <a:t>: </a:t>
            </a:r>
            <a:r>
              <a:rPr lang="ru-RU" sz="1600" dirty="0" err="1"/>
              <a:t>өмірде</a:t>
            </a:r>
            <a:r>
              <a:rPr lang="ru-RU" sz="1600" dirty="0"/>
              <a:t> </a:t>
            </a:r>
            <a:r>
              <a:rPr lang="ru-RU" sz="1600" dirty="0" err="1"/>
              <a:t>қолдану</a:t>
            </a:r>
            <a:endParaRPr lang="ru-RU" sz="160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7A5685A-7F3B-477E-BE47-3E269B0413A9}"/>
              </a:ext>
            </a:extLst>
          </p:cNvPr>
          <p:cNvSpPr/>
          <p:nvPr/>
        </p:nvSpPr>
        <p:spPr>
          <a:xfrm>
            <a:off x="14930703" y="4450857"/>
            <a:ext cx="3123261" cy="272829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17666407">
            <a:off x="8993333" y="5375365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1"/>
                </a:solidFill>
              </a:rPr>
              <a:t>сынып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21E7BCE-C774-4A62-B98D-27D461DB2519}"/>
              </a:ext>
            </a:extLst>
          </p:cNvPr>
          <p:cNvSpPr/>
          <p:nvPr/>
        </p:nvSpPr>
        <p:spPr>
          <a:xfrm>
            <a:off x="2410241" y="7531947"/>
            <a:ext cx="3364206" cy="255654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+mj-lt"/>
              <a:buAutoNum type="arabicPeriod"/>
            </a:pPr>
            <a:endParaRPr lang="en-US" sz="1600" dirty="0"/>
          </a:p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Позитивті</a:t>
            </a:r>
            <a:r>
              <a:rPr lang="ru-RU" sz="1600" dirty="0"/>
              <a:t> </a:t>
            </a:r>
            <a:r>
              <a:rPr lang="ru-RU" sz="1600" dirty="0" err="1"/>
              <a:t>ойлау-өміршеңдіктің</a:t>
            </a:r>
            <a:r>
              <a:rPr lang="ru-RU" sz="1600" dirty="0"/>
              <a:t> </a:t>
            </a:r>
            <a:r>
              <a:rPr lang="ru-RU" sz="1600" dirty="0" err="1"/>
              <a:t>көзі</a:t>
            </a:r>
            <a:r>
              <a:rPr lang="ru-RU" sz="1600" dirty="0"/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Қоршаған</a:t>
            </a:r>
            <a:r>
              <a:rPr lang="ru-RU" sz="1600" dirty="0"/>
              <a:t> орта және </a:t>
            </a:r>
            <a:r>
              <a:rPr lang="ru-RU" sz="1600" dirty="0" err="1"/>
              <a:t>өміршеңдікті</a:t>
            </a:r>
            <a:r>
              <a:rPr lang="ru-RU" sz="1600" dirty="0"/>
              <a:t> </a:t>
            </a:r>
            <a:r>
              <a:rPr lang="ru-RU" sz="1600" dirty="0" err="1"/>
              <a:t>дамыту</a:t>
            </a:r>
            <a:r>
              <a:rPr lang="ru-RU" sz="1600" dirty="0"/>
              <a:t>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 </a:t>
            </a:r>
            <a:r>
              <a:rPr lang="ru-RU" sz="1600" dirty="0" err="1"/>
              <a:t>Өміршеңдік</a:t>
            </a:r>
            <a:r>
              <a:rPr lang="en-US" sz="1600" dirty="0"/>
              <a:t> </a:t>
            </a:r>
            <a:r>
              <a:rPr lang="ru-RU" sz="1600" dirty="0" err="1"/>
              <a:t>шығармашылықта</a:t>
            </a:r>
            <a:r>
              <a:rPr lang="ru-RU" sz="1600" dirty="0"/>
              <a:t> </a:t>
            </a:r>
            <a:r>
              <a:rPr lang="ru-RU" sz="1600" dirty="0" err="1"/>
              <a:t>туады</a:t>
            </a:r>
            <a:r>
              <a:rPr lang="ru-RU" sz="1600" dirty="0"/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Өзіне</a:t>
            </a:r>
            <a:r>
              <a:rPr lang="ru-RU" sz="1600" dirty="0"/>
              <a:t> сену: мен </a:t>
            </a:r>
            <a:r>
              <a:rPr lang="ru-RU" sz="1600" dirty="0" err="1"/>
              <a:t>істей</a:t>
            </a:r>
            <a:r>
              <a:rPr lang="ru-RU" sz="1600" dirty="0"/>
              <a:t> </a:t>
            </a:r>
            <a:r>
              <a:rPr lang="ru-RU" sz="1600" dirty="0" err="1"/>
              <a:t>аламын</a:t>
            </a:r>
            <a:r>
              <a:rPr lang="ru-RU" sz="1600" dirty="0"/>
              <a:t>, сен </a:t>
            </a:r>
            <a:r>
              <a:rPr lang="ru-RU" sz="1600" dirty="0" err="1"/>
              <a:t>істей</a:t>
            </a:r>
            <a:r>
              <a:rPr lang="ru-RU" sz="1600" dirty="0"/>
              <a:t> </a:t>
            </a:r>
            <a:r>
              <a:rPr lang="ru-RU" sz="1600" dirty="0" err="1"/>
              <a:t>аласың</a:t>
            </a:r>
            <a:r>
              <a:rPr lang="ru-RU" sz="1600" dirty="0"/>
              <a:t>, </a:t>
            </a:r>
            <a:r>
              <a:rPr lang="ru-RU" sz="1600" dirty="0" err="1"/>
              <a:t>біз</a:t>
            </a:r>
            <a:r>
              <a:rPr lang="ru-RU" sz="1600" dirty="0"/>
              <a:t> </a:t>
            </a:r>
            <a:r>
              <a:rPr lang="ru-RU" sz="1600" dirty="0" err="1"/>
              <a:t>жасай</a:t>
            </a:r>
            <a:r>
              <a:rPr lang="ru-RU" sz="1600" dirty="0"/>
              <a:t> </a:t>
            </a:r>
            <a:r>
              <a:rPr lang="ru-RU" sz="1600" dirty="0" err="1"/>
              <a:t>аламыз</a:t>
            </a:r>
            <a:r>
              <a:rPr lang="ru-RU" sz="1600" dirty="0"/>
              <a:t>!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21E7BCE-C774-4A62-B98D-27D461DB2519}"/>
              </a:ext>
            </a:extLst>
          </p:cNvPr>
          <p:cNvSpPr/>
          <p:nvPr/>
        </p:nvSpPr>
        <p:spPr>
          <a:xfrm>
            <a:off x="7874099" y="7458063"/>
            <a:ext cx="3147653" cy="237195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0455487" y="4538223"/>
            <a:ext cx="3090558" cy="133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Өзіңнің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және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шекаралары</a:t>
            </a:r>
            <a:endParaRPr lang="en-US" sz="16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5072355" y="4538223"/>
            <a:ext cx="2151451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Ұжымның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күші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25737" y="7539766"/>
            <a:ext cx="2651110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Өміршеңдік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ресурстары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139289" y="7476209"/>
            <a:ext cx="275238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Шабыттандыратын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көшбасшы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4380410" y="7468353"/>
            <a:ext cx="264064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Өзіне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және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басқаларға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жауапкершілік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3413" y="6337446"/>
            <a:ext cx="853142" cy="85314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2376" y="6525998"/>
            <a:ext cx="620361" cy="62036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F271EB1-58C7-4749-B7B3-28601079DCC7}"/>
              </a:ext>
            </a:extLst>
          </p:cNvPr>
          <p:cNvSpPr txBox="1"/>
          <p:nvPr/>
        </p:nvSpPr>
        <p:spPr>
          <a:xfrm>
            <a:off x="-88028" y="667639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F271EB1-58C7-4749-B7B3-28601079DCC7}"/>
              </a:ext>
            </a:extLst>
          </p:cNvPr>
          <p:cNvSpPr txBox="1"/>
          <p:nvPr/>
        </p:nvSpPr>
        <p:spPr>
          <a:xfrm>
            <a:off x="4234532" y="816932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F271EB1-58C7-4749-B7B3-28601079DCC7}"/>
              </a:ext>
            </a:extLst>
          </p:cNvPr>
          <p:cNvSpPr txBox="1"/>
          <p:nvPr/>
        </p:nvSpPr>
        <p:spPr>
          <a:xfrm>
            <a:off x="8863786" y="850617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9216929" y="3382291"/>
            <a:ext cx="1148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1"/>
                </a:solidFill>
              </a:rPr>
              <a:t>сынып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F271EB1-58C7-4749-B7B3-28601079DCC7}"/>
              </a:ext>
            </a:extLst>
          </p:cNvPr>
          <p:cNvSpPr txBox="1"/>
          <p:nvPr/>
        </p:nvSpPr>
        <p:spPr>
          <a:xfrm>
            <a:off x="13597185" y="867971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13688454" y="2874460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1"/>
                </a:solidFill>
              </a:rPr>
              <a:t>сынып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74286" y="4138113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1"/>
                </a:solidFill>
              </a:rPr>
              <a:t>сынып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3964951" y="6179924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1"/>
                </a:solidFill>
              </a:rPr>
              <a:t>сынып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90491" y="4929532"/>
            <a:ext cx="30468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Көру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сезіну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есту</a:t>
            </a:r>
            <a:endParaRPr lang="ru-RU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Басқаларды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түсіну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қабілеті</a:t>
            </a:r>
            <a:endParaRPr lang="ru-RU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Ұжымда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барлығына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орын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бар.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Көпір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салу: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бірге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күштіміз</a:t>
            </a:r>
            <a:endParaRPr lang="ru-RU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7D6CBB3-968C-489E-9C2F-9B4EE7FD68E4}"/>
              </a:ext>
            </a:extLst>
          </p:cNvPr>
          <p:cNvSpPr txBox="1"/>
          <p:nvPr/>
        </p:nvSpPr>
        <p:spPr>
          <a:xfrm>
            <a:off x="981356" y="6933785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393868" y="9499563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1"/>
                </a:solidFill>
              </a:rPr>
              <a:t>сынып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7D6CBB3-968C-489E-9C2F-9B4EE7FD68E4}"/>
              </a:ext>
            </a:extLst>
          </p:cNvPr>
          <p:cNvSpPr txBox="1"/>
          <p:nvPr/>
        </p:nvSpPr>
        <p:spPr>
          <a:xfrm>
            <a:off x="5107764" y="7150987"/>
            <a:ext cx="31718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82901" y="8047271"/>
            <a:ext cx="2730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79388">
              <a:buFont typeface="+mj-lt"/>
              <a:buAutoNum type="arabicPeriod"/>
            </a:pP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Шабыттандыратын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көшбасшы-ол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қандай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pPr marL="182563" indent="-179388">
              <a:buFont typeface="+mj-lt"/>
              <a:buAutoNum type="arabicPeriod"/>
            </a:pP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Көшбасшылық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қасиеттерді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дамытамыз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82563" indent="-179388">
              <a:buFont typeface="+mj-lt"/>
              <a:buAutoNum type="arabicPeriod"/>
            </a:pP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Біртұтас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команда </a:t>
            </a:r>
          </a:p>
          <a:p>
            <a:pPr marL="182563" indent="-179388">
              <a:buFont typeface="+mj-lt"/>
              <a:buAutoNum type="arabicPeriod"/>
            </a:pP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Өзін-өзі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тәрбиелеу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күші</a:t>
            </a:r>
            <a:endParaRPr lang="ru-RU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7D6CBB3-968C-489E-9C2F-9B4EE7FD68E4}"/>
              </a:ext>
            </a:extLst>
          </p:cNvPr>
          <p:cNvSpPr txBox="1"/>
          <p:nvPr/>
        </p:nvSpPr>
        <p:spPr>
          <a:xfrm>
            <a:off x="11087597" y="7059300"/>
            <a:ext cx="31718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817363" y="7469310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1"/>
                </a:solidFill>
              </a:rPr>
              <a:t>сынып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 rot="16200000">
            <a:off x="13371525" y="8743421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1"/>
                </a:solidFill>
              </a:rPr>
              <a:t>сынып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509" y="3190368"/>
            <a:ext cx="729251" cy="72925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0188" y="1771394"/>
            <a:ext cx="461048" cy="46104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42CD3-5B28-470A-AD6C-09F0403923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3681307" y="1281939"/>
            <a:ext cx="720325" cy="74760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1181" y="7869420"/>
            <a:ext cx="718034" cy="718034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4524" y="8810334"/>
            <a:ext cx="830096" cy="83009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5986" y="8587454"/>
            <a:ext cx="889621" cy="102947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164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88;p1"/>
          <p:cNvSpPr txBox="1"/>
          <p:nvPr/>
        </p:nvSpPr>
        <p:spPr>
          <a:xfrm>
            <a:off x="110757" y="319549"/>
            <a:ext cx="1792524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ЖӘБІРЛЕУДІҢ (БУЛЛИНГТІҢ) АЛДЫН АЛУ БОЙЫНША «ДОСБОЛ</a:t>
            </a:r>
            <a:r>
              <a:rPr lang="en-US" sz="2800" b="1" dirty="0">
                <a:solidFill>
                  <a:srgbClr val="002060"/>
                </a:solidFill>
              </a:rPr>
              <a:t>LIKE» </a:t>
            </a:r>
            <a:r>
              <a:rPr lang="ru-RU" sz="2800" b="1" dirty="0">
                <a:solidFill>
                  <a:srgbClr val="002060"/>
                </a:solidFill>
              </a:rPr>
              <a:t>БАҒДАРЛАМАСЫ БОЙЫНША 1-11 СЫНЫП – ОҚУШЫЛАРЫНЫҢ </a:t>
            </a:r>
            <a:r>
              <a:rPr lang="ru-RU" sz="2800" b="1" dirty="0" smtClean="0">
                <a:solidFill>
                  <a:srgbClr val="002060"/>
                </a:solidFill>
              </a:rPr>
              <a:t>ЖОБАЛЫҚ </a:t>
            </a:r>
            <a:r>
              <a:rPr lang="ru-RU" sz="2800" b="1" dirty="0">
                <a:solidFill>
                  <a:srgbClr val="002060"/>
                </a:solidFill>
              </a:rPr>
              <a:t>ҚЫЗМЕТІНІҢ КЕЗЕҢДЕРІ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86465C0-4E0C-E6B8-E0AB-CF86F5451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80" y="5319177"/>
            <a:ext cx="36824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 err="1">
                <a:solidFill>
                  <a:srgbClr val="191919"/>
                </a:solidFill>
              </a:rPr>
              <a:t>жобаның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тақырыбын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түсінеді</a:t>
            </a:r>
            <a:r>
              <a:rPr lang="ru-RU" altLang="ru-RU" sz="1800" dirty="0">
                <a:solidFill>
                  <a:srgbClr val="191919"/>
                </a:solidFill>
              </a:rPr>
              <a:t>: </a:t>
            </a:r>
            <a:r>
              <a:rPr lang="ru-RU" altLang="ru-RU" sz="1800" dirty="0" err="1">
                <a:solidFill>
                  <a:srgbClr val="191919"/>
                </a:solidFill>
              </a:rPr>
              <a:t>ойындарға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сынақтарға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жаттығуларға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қатысады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сұрақтарға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жауап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береді</a:t>
            </a:r>
            <a:endParaRPr lang="en-US" altLang="ru-RU" sz="1800" dirty="0">
              <a:solidFill>
                <a:srgbClr val="191919"/>
              </a:solidFill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0D73AA4F-6A59-7BF7-FAD8-262B7B9B6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441" y="5350072"/>
            <a:ext cx="4016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191919"/>
                </a:solidFill>
              </a:rPr>
              <a:t>рефлексия, </a:t>
            </a:r>
            <a:r>
              <a:rPr lang="ru-RU" altLang="ru-RU" sz="1800" dirty="0" err="1">
                <a:solidFill>
                  <a:srgbClr val="191919"/>
                </a:solidFill>
              </a:rPr>
              <a:t>талқылау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талдау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жоспарлау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жауапкершілікті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бөлу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қорытынды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жасау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топтық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жұмыс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өзара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әрекеттесу</a:t>
            </a:r>
            <a:endParaRPr lang="en-US" altLang="ru-RU" sz="1800" dirty="0">
              <a:solidFill>
                <a:srgbClr val="191919"/>
              </a:solidFill>
            </a:endParaRPr>
          </a:p>
        </p:txBody>
      </p:sp>
      <p:sp>
        <p:nvSpPr>
          <p:cNvPr id="27" name="TextBox 41">
            <a:extLst>
              <a:ext uri="{FF2B5EF4-FFF2-40B4-BE49-F238E27FC236}">
                <a16:creationId xmlns:a16="http://schemas.microsoft.com/office/drawing/2014/main" id="{E1B831F6-4CA5-C6A8-117C-E3CF6C775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1003" y="5249353"/>
            <a:ext cx="459111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өз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ұстанымдарын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білдіреді</a:t>
            </a:r>
            <a:r>
              <a:rPr lang="ru-RU" altLang="ru-RU" sz="1600" dirty="0">
                <a:solidFill>
                  <a:srgbClr val="191919"/>
                </a:solidFill>
              </a:rPr>
              <a:t>, </a:t>
            </a:r>
            <a:r>
              <a:rPr lang="ru-RU" altLang="ru-RU" sz="1600" dirty="0" err="1">
                <a:solidFill>
                  <a:srgbClr val="191919"/>
                </a:solidFill>
              </a:rPr>
              <a:t>шешім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ұсынады</a:t>
            </a:r>
            <a:r>
              <a:rPr lang="ru-RU" altLang="ru-RU" sz="1600" dirty="0">
                <a:solidFill>
                  <a:srgbClr val="191919"/>
                </a:solidFill>
              </a:rPr>
              <a:t>, </a:t>
            </a:r>
            <a:r>
              <a:rPr lang="ru-RU" altLang="ru-RU" sz="1600" dirty="0" err="1">
                <a:solidFill>
                  <a:srgbClr val="191919"/>
                </a:solidFill>
              </a:rPr>
              <a:t>рөлдерді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орындайды</a:t>
            </a:r>
            <a:r>
              <a:rPr lang="ru-RU" altLang="ru-RU" sz="1600" dirty="0">
                <a:solidFill>
                  <a:srgbClr val="191919"/>
                </a:solidFill>
              </a:rPr>
              <a:t>, </a:t>
            </a:r>
            <a:r>
              <a:rPr lang="ru-RU" altLang="ru-RU" sz="1600" dirty="0" err="1">
                <a:solidFill>
                  <a:srgbClr val="191919"/>
                </a:solidFill>
              </a:rPr>
              <a:t>өз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тәжірибелерімен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бөліседі</a:t>
            </a:r>
            <a:r>
              <a:rPr lang="ru-RU" altLang="ru-RU" sz="1600" dirty="0">
                <a:solidFill>
                  <a:srgbClr val="191919"/>
                </a:solidFill>
              </a:rPr>
              <a:t>, </a:t>
            </a:r>
            <a:r>
              <a:rPr lang="ru-RU" altLang="ru-RU" sz="1600" dirty="0" err="1">
                <a:solidFill>
                  <a:srgbClr val="191919"/>
                </a:solidFill>
              </a:rPr>
              <a:t>бір-бірінен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үйренеді</a:t>
            </a:r>
            <a:r>
              <a:rPr lang="ru-RU" altLang="ru-RU" sz="1600" dirty="0">
                <a:solidFill>
                  <a:srgbClr val="191919"/>
                </a:solidFill>
              </a:rPr>
              <a:t>, </a:t>
            </a:r>
            <a:r>
              <a:rPr lang="ru-RU" altLang="ru-RU" sz="1600" dirty="0" err="1">
                <a:solidFill>
                  <a:srgbClr val="191919"/>
                </a:solidFill>
              </a:rPr>
              <a:t>алгоритмдер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жасайды</a:t>
            </a:r>
            <a:r>
              <a:rPr lang="ru-RU" altLang="ru-RU" sz="1600" dirty="0">
                <a:solidFill>
                  <a:srgbClr val="191919"/>
                </a:solidFill>
              </a:rPr>
              <a:t>, </a:t>
            </a:r>
            <a:r>
              <a:rPr lang="ru-RU" altLang="ru-RU" sz="1600" dirty="0" err="1">
                <a:solidFill>
                  <a:srgbClr val="191919"/>
                </a:solidFill>
              </a:rPr>
              <a:t>шығармашылық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тапсырмаларды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орындайды</a:t>
            </a:r>
            <a:r>
              <a:rPr lang="ru-RU" altLang="ru-RU" sz="1600" dirty="0">
                <a:solidFill>
                  <a:srgbClr val="191919"/>
                </a:solidFill>
              </a:rPr>
              <a:t>, </a:t>
            </a:r>
            <a:r>
              <a:rPr lang="ru-RU" altLang="ru-RU" sz="1600" dirty="0" err="1">
                <a:solidFill>
                  <a:srgbClr val="191919"/>
                </a:solidFill>
              </a:rPr>
              <a:t>әлеуметтік-эмоционалды</a:t>
            </a:r>
            <a:r>
              <a:rPr lang="ru-RU" altLang="ru-RU" sz="1600" dirty="0">
                <a:solidFill>
                  <a:srgbClr val="191919"/>
                </a:solidFill>
              </a:rPr>
              <a:t> интеллект </a:t>
            </a:r>
            <a:r>
              <a:rPr lang="ru-RU" altLang="ru-RU" sz="1600" dirty="0" err="1">
                <a:solidFill>
                  <a:srgbClr val="191919"/>
                </a:solidFill>
              </a:rPr>
              <a:t>дағдыларын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дамытады</a:t>
            </a:r>
            <a:r>
              <a:rPr lang="ru-RU" altLang="ru-RU" sz="1600" dirty="0">
                <a:solidFill>
                  <a:srgbClr val="191919"/>
                </a:solidFill>
              </a:rPr>
              <a:t>, </a:t>
            </a:r>
            <a:r>
              <a:rPr lang="ru-RU" altLang="ru-RU" sz="1600" dirty="0" err="1">
                <a:solidFill>
                  <a:srgbClr val="191919"/>
                </a:solidFill>
              </a:rPr>
              <a:t>ұжымдық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істерге</a:t>
            </a:r>
            <a:r>
              <a:rPr lang="ru-RU" altLang="ru-RU" sz="1600" dirty="0">
                <a:solidFill>
                  <a:srgbClr val="191919"/>
                </a:solidFill>
              </a:rPr>
              <a:t> </a:t>
            </a:r>
            <a:r>
              <a:rPr lang="ru-RU" altLang="ru-RU" sz="1600" dirty="0" err="1">
                <a:solidFill>
                  <a:srgbClr val="191919"/>
                </a:solidFill>
              </a:rPr>
              <a:t>қатысады</a:t>
            </a:r>
            <a:endParaRPr lang="en-US" altLang="ru-RU" sz="1600" dirty="0">
              <a:solidFill>
                <a:srgbClr val="191919"/>
              </a:solidFill>
            </a:endParaRPr>
          </a:p>
        </p:txBody>
      </p:sp>
      <p:sp>
        <p:nvSpPr>
          <p:cNvPr id="28" name="TextBox 42">
            <a:extLst>
              <a:ext uri="{FF2B5EF4-FFF2-40B4-BE49-F238E27FC236}">
                <a16:creationId xmlns:a16="http://schemas.microsoft.com/office/drawing/2014/main" id="{018F84F1-AD01-7C21-B42A-F0465567D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9951" y="5251781"/>
            <a:ext cx="339845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 err="1">
                <a:solidFill>
                  <a:srgbClr val="191919"/>
                </a:solidFill>
              </a:rPr>
              <a:t>өз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жаңалықтары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туралы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ойлармен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бөліседі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өздерінің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қатысуының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тиімділігін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бағалайды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өсу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нүктелерін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анықтайды</a:t>
            </a:r>
            <a:r>
              <a:rPr lang="ru-RU" altLang="ru-RU" sz="1800" dirty="0">
                <a:solidFill>
                  <a:srgbClr val="191919"/>
                </a:solidFill>
              </a:rPr>
              <a:t> және </a:t>
            </a:r>
            <a:r>
              <a:rPr lang="ru-RU" altLang="ru-RU" sz="1800" dirty="0" err="1">
                <a:solidFill>
                  <a:srgbClr val="191919"/>
                </a:solidFill>
              </a:rPr>
              <a:t>нәтижені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көрсетеді</a:t>
            </a:r>
            <a:endParaRPr lang="en-US" altLang="ru-RU" sz="1800" dirty="0">
              <a:solidFill>
                <a:srgbClr val="191919"/>
              </a:solidFill>
            </a:endParaRP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FC4B04FD-35E9-062A-5CEB-E13838102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52" y="1891119"/>
            <a:ext cx="468696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1</a:t>
            </a:r>
            <a:r>
              <a:rPr lang="kk-KZ" altLang="ru-RU" sz="2000" b="1" dirty="0"/>
              <a:t>. </a:t>
            </a:r>
            <a:r>
              <a:rPr lang="ru-RU" altLang="ru-RU" sz="2000" b="1" dirty="0" err="1"/>
              <a:t>Мақсат</a:t>
            </a:r>
            <a:r>
              <a:rPr lang="ru-RU" altLang="ru-RU" sz="2000" b="1" dirty="0"/>
              <a:t> пен </a:t>
            </a:r>
            <a:r>
              <a:rPr lang="ru-RU" altLang="ru-RU" sz="2000" b="1" dirty="0" err="1"/>
              <a:t>міндеттерді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анықтау</a:t>
            </a:r>
            <a:r>
              <a:rPr lang="ru-RU" altLang="ru-RU" sz="2000" b="1" dirty="0"/>
              <a:t>, </a:t>
            </a:r>
            <a:r>
              <a:rPr lang="ru-RU" altLang="ru-RU" sz="2000" b="1" dirty="0" err="1"/>
              <a:t>қатысушыларды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ынталандыру</a:t>
            </a:r>
            <a:endParaRPr lang="en-US" altLang="ru-RU" sz="2000" b="1" dirty="0"/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15B8735A-E6AD-2EED-DC6B-476B65620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923" y="1960798"/>
            <a:ext cx="3891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2. </a:t>
            </a:r>
            <a:r>
              <a:rPr lang="ru-RU" altLang="ru-RU" sz="2000" b="1" dirty="0" err="1"/>
              <a:t>Жоспарлау</a:t>
            </a:r>
            <a:r>
              <a:rPr lang="ru-RU" altLang="ru-RU" sz="2000" b="1" dirty="0"/>
              <a:t> </a:t>
            </a:r>
            <a:endParaRPr lang="en-US" altLang="ru-RU" sz="2000" b="1" dirty="0"/>
          </a:p>
        </p:txBody>
      </p:sp>
      <p:sp>
        <p:nvSpPr>
          <p:cNvPr id="31" name="TextBox 64">
            <a:extLst>
              <a:ext uri="{FF2B5EF4-FFF2-40B4-BE49-F238E27FC236}">
                <a16:creationId xmlns:a16="http://schemas.microsoft.com/office/drawing/2014/main" id="{6DA876C4-3AEA-B5DA-B822-163975A1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701" y="7667576"/>
            <a:ext cx="220926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kk-KZ" altLang="ru-RU" sz="1800" b="1" dirty="0">
                <a:solidFill>
                  <a:srgbClr val="191919"/>
                </a:solidFill>
              </a:rPr>
              <a:t>НӘТИЖЕ</a:t>
            </a:r>
            <a:endParaRPr lang="en-US" altLang="ru-RU" sz="1800" b="1" dirty="0">
              <a:solidFill>
                <a:srgbClr val="191919"/>
              </a:solidFill>
            </a:endParaRPr>
          </a:p>
        </p:txBody>
      </p:sp>
      <p:sp>
        <p:nvSpPr>
          <p:cNvPr id="32" name="AutoShape 37">
            <a:extLst>
              <a:ext uri="{FF2B5EF4-FFF2-40B4-BE49-F238E27FC236}">
                <a16:creationId xmlns:a16="http://schemas.microsoft.com/office/drawing/2014/main" id="{23649D05-2B39-C119-0EAD-155AB696B0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3390" y="3541448"/>
            <a:ext cx="295776" cy="0"/>
          </a:xfrm>
          <a:prstGeom prst="line">
            <a:avLst/>
          </a:prstGeom>
          <a:noFill/>
          <a:ln w="47625">
            <a:solidFill>
              <a:schemeClr val="accent1">
                <a:lumMod val="75000"/>
              </a:schemeClr>
            </a:solidFill>
            <a:round/>
            <a:headEnd type="none" w="sm" len="sm"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34" name="AutoShape 37">
            <a:extLst>
              <a:ext uri="{FF2B5EF4-FFF2-40B4-BE49-F238E27FC236}">
                <a16:creationId xmlns:a16="http://schemas.microsoft.com/office/drawing/2014/main" id="{D0F9E4B2-7BAA-0645-BA6A-723C9137538D}"/>
              </a:ext>
            </a:extLst>
          </p:cNvPr>
          <p:cNvSpPr/>
          <p:nvPr/>
        </p:nvSpPr>
        <p:spPr>
          <a:xfrm flipV="1">
            <a:off x="13555318" y="3541448"/>
            <a:ext cx="269875" cy="0"/>
          </a:xfrm>
          <a:prstGeom prst="line">
            <a:avLst/>
          </a:prstGeom>
          <a:ln w="47625" cap="flat">
            <a:solidFill>
              <a:schemeClr val="accent1">
                <a:lumMod val="60000"/>
                <a:lumOff val="40000"/>
              </a:scheme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x-none"/>
          </a:p>
        </p:txBody>
      </p:sp>
      <p:sp>
        <p:nvSpPr>
          <p:cNvPr id="35" name="Freeform 46">
            <a:extLst>
              <a:ext uri="{FF2B5EF4-FFF2-40B4-BE49-F238E27FC236}">
                <a16:creationId xmlns:a16="http://schemas.microsoft.com/office/drawing/2014/main" id="{7A539453-56B9-F4D1-62B8-579107BD3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282" y="4547251"/>
            <a:ext cx="700984" cy="631164"/>
          </a:xfrm>
          <a:custGeom>
            <a:avLst/>
            <a:gdLst>
              <a:gd name="T0" fmla="*/ 0 w 864345"/>
              <a:gd name="T1" fmla="*/ 0 h 628615"/>
              <a:gd name="T2" fmla="*/ 864346 w 864345"/>
              <a:gd name="T3" fmla="*/ 0 h 628615"/>
              <a:gd name="T4" fmla="*/ 864346 w 864345"/>
              <a:gd name="T5" fmla="*/ 628614 h 628615"/>
              <a:gd name="T6" fmla="*/ 0 w 864345"/>
              <a:gd name="T7" fmla="*/ 628614 h 628615"/>
              <a:gd name="T8" fmla="*/ 0 w 864345"/>
              <a:gd name="T9" fmla="*/ 0 h 628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345"/>
              <a:gd name="T16" fmla="*/ 0 h 628615"/>
              <a:gd name="T17" fmla="*/ 864345 w 864345"/>
              <a:gd name="T18" fmla="*/ 628615 h 628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345" h="628615">
                <a:moveTo>
                  <a:pt x="0" y="0"/>
                </a:moveTo>
                <a:lnTo>
                  <a:pt x="864346" y="0"/>
                </a:lnTo>
                <a:lnTo>
                  <a:pt x="864346" y="628614"/>
                </a:lnTo>
                <a:lnTo>
                  <a:pt x="0" y="62861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6" name="Freeform 47">
            <a:extLst>
              <a:ext uri="{FF2B5EF4-FFF2-40B4-BE49-F238E27FC236}">
                <a16:creationId xmlns:a16="http://schemas.microsoft.com/office/drawing/2014/main" id="{85E78637-214E-60C8-C1D4-0DFB3DEC6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079" y="4518718"/>
            <a:ext cx="508961" cy="501219"/>
          </a:xfrm>
          <a:custGeom>
            <a:avLst/>
            <a:gdLst>
              <a:gd name="T0" fmla="*/ 0 w 371615"/>
              <a:gd name="T1" fmla="*/ 0 h 453189"/>
              <a:gd name="T2" fmla="*/ 371615 w 371615"/>
              <a:gd name="T3" fmla="*/ 0 h 453189"/>
              <a:gd name="T4" fmla="*/ 371615 w 371615"/>
              <a:gd name="T5" fmla="*/ 453189 h 453189"/>
              <a:gd name="T6" fmla="*/ 0 w 371615"/>
              <a:gd name="T7" fmla="*/ 453189 h 453189"/>
              <a:gd name="T8" fmla="*/ 0 w 371615"/>
              <a:gd name="T9" fmla="*/ 0 h 453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615"/>
              <a:gd name="T16" fmla="*/ 0 h 453189"/>
              <a:gd name="T17" fmla="*/ 371615 w 371615"/>
              <a:gd name="T18" fmla="*/ 453189 h 453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615" h="453189">
                <a:moveTo>
                  <a:pt x="0" y="0"/>
                </a:moveTo>
                <a:lnTo>
                  <a:pt x="371615" y="0"/>
                </a:lnTo>
                <a:lnTo>
                  <a:pt x="371615" y="453189"/>
                </a:lnTo>
                <a:lnTo>
                  <a:pt x="0" y="45318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23E2B209-0E34-B6FC-7140-478F23C24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3013" y="4472747"/>
            <a:ext cx="612030" cy="458852"/>
          </a:xfrm>
          <a:custGeom>
            <a:avLst/>
            <a:gdLst>
              <a:gd name="T0" fmla="*/ 0 w 528360"/>
              <a:gd name="T1" fmla="*/ 0 h 419806"/>
              <a:gd name="T2" fmla="*/ 528360 w 528360"/>
              <a:gd name="T3" fmla="*/ 0 h 419806"/>
              <a:gd name="T4" fmla="*/ 528360 w 528360"/>
              <a:gd name="T5" fmla="*/ 419806 h 419806"/>
              <a:gd name="T6" fmla="*/ 0 w 528360"/>
              <a:gd name="T7" fmla="*/ 419806 h 419806"/>
              <a:gd name="T8" fmla="*/ 0 w 528360"/>
              <a:gd name="T9" fmla="*/ 0 h 419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360"/>
              <a:gd name="T16" fmla="*/ 0 h 419806"/>
              <a:gd name="T17" fmla="*/ 528360 w 528360"/>
              <a:gd name="T18" fmla="*/ 419806 h 419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360" h="419806">
                <a:moveTo>
                  <a:pt x="0" y="0"/>
                </a:moveTo>
                <a:lnTo>
                  <a:pt x="528360" y="0"/>
                </a:lnTo>
                <a:lnTo>
                  <a:pt x="528360" y="419806"/>
                </a:lnTo>
                <a:lnTo>
                  <a:pt x="0" y="4198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/>
          </a:p>
        </p:txBody>
      </p:sp>
      <p:sp>
        <p:nvSpPr>
          <p:cNvPr id="42" name="TextBox 64">
            <a:extLst>
              <a:ext uri="{FF2B5EF4-FFF2-40B4-BE49-F238E27FC236}">
                <a16:creationId xmlns:a16="http://schemas.microsoft.com/office/drawing/2014/main" id="{640C7F0E-9EFC-DCE9-2ACB-5015163B4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048" y="7671805"/>
            <a:ext cx="17788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588"/>
              </a:lnSpc>
            </a:pPr>
            <a:r>
              <a:rPr lang="kk-KZ" altLang="ru-RU" sz="1800" b="1" dirty="0">
                <a:solidFill>
                  <a:srgbClr val="191919"/>
                </a:solidFill>
              </a:rPr>
              <a:t>НӘТИЖЕ</a:t>
            </a:r>
            <a:endParaRPr lang="en-US" altLang="ru-RU" sz="1800" b="1" dirty="0">
              <a:solidFill>
                <a:srgbClr val="191919"/>
              </a:solidFill>
            </a:endParaRPr>
          </a:p>
        </p:txBody>
      </p:sp>
      <p:sp>
        <p:nvSpPr>
          <p:cNvPr id="43" name="TextBox 64">
            <a:extLst>
              <a:ext uri="{FF2B5EF4-FFF2-40B4-BE49-F238E27FC236}">
                <a16:creationId xmlns:a16="http://schemas.microsoft.com/office/drawing/2014/main" id="{F331C703-7ABE-B098-7359-AD2101246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9414" y="7667576"/>
            <a:ext cx="181428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588"/>
              </a:lnSpc>
            </a:pPr>
            <a:r>
              <a:rPr lang="kk-KZ" altLang="ru-RU" sz="1800" b="1" dirty="0">
                <a:solidFill>
                  <a:srgbClr val="191919"/>
                </a:solidFill>
              </a:rPr>
              <a:t>НӘТИЖЕ</a:t>
            </a:r>
            <a:endParaRPr lang="en-US" altLang="ru-RU" sz="1800" b="1" dirty="0">
              <a:solidFill>
                <a:srgbClr val="191919"/>
              </a:solidFill>
            </a:endParaRPr>
          </a:p>
        </p:txBody>
      </p:sp>
      <p:sp>
        <p:nvSpPr>
          <p:cNvPr id="44" name="TextBox 64">
            <a:extLst>
              <a:ext uri="{FF2B5EF4-FFF2-40B4-BE49-F238E27FC236}">
                <a16:creationId xmlns:a16="http://schemas.microsoft.com/office/drawing/2014/main" id="{A76549D4-2774-30A2-A9AF-F6854433D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3991" y="7667576"/>
            <a:ext cx="207393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588"/>
              </a:lnSpc>
            </a:pPr>
            <a:r>
              <a:rPr lang="kk-KZ" altLang="ru-RU" sz="1800" b="1" dirty="0">
                <a:solidFill>
                  <a:srgbClr val="191919"/>
                </a:solidFill>
              </a:rPr>
              <a:t>НӘТИЖЕ</a:t>
            </a:r>
            <a:endParaRPr lang="en-US" altLang="ru-RU" sz="1800" b="1" dirty="0">
              <a:solidFill>
                <a:srgbClr val="191919"/>
              </a:solidFill>
            </a:endParaRP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239CF1C7-3680-33B3-1E85-B1F952EEB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04" y="8043460"/>
            <a:ext cx="42527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 err="1">
                <a:solidFill>
                  <a:srgbClr val="191919"/>
                </a:solidFill>
              </a:rPr>
              <a:t>Сенімге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негізделген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қатынастар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орнатылады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жобаға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қатысу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қамтамасыз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етіледі</a:t>
            </a:r>
            <a:endParaRPr lang="en-US" altLang="ru-RU" sz="1800" dirty="0">
              <a:solidFill>
                <a:srgbClr val="191919"/>
              </a:solidFill>
            </a:endParaRP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FE92CF02-CFA5-5349-9270-46864A081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367" y="8043460"/>
            <a:ext cx="38410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 err="1">
                <a:solidFill>
                  <a:srgbClr val="191919"/>
                </a:solidFill>
              </a:rPr>
              <a:t>Қойылған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мәселелердің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өзектілігін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түсінеді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мақсат</a:t>
            </a:r>
            <a:r>
              <a:rPr lang="ru-RU" altLang="ru-RU" sz="1800" dirty="0">
                <a:solidFill>
                  <a:srgbClr val="191919"/>
                </a:solidFill>
              </a:rPr>
              <a:t> пен </a:t>
            </a:r>
            <a:r>
              <a:rPr lang="ru-RU" altLang="ru-RU" sz="1800" dirty="0" err="1">
                <a:solidFill>
                  <a:srgbClr val="191919"/>
                </a:solidFill>
              </a:rPr>
              <a:t>міндеттер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туралы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түсініктерін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тереңдетеді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оларға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жету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жолдарын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таңдайды</a:t>
            </a:r>
            <a:endParaRPr lang="kk-KZ" altLang="ru-RU" sz="1800" dirty="0">
              <a:solidFill>
                <a:srgbClr val="191919"/>
              </a:solidFill>
            </a:endParaRPr>
          </a:p>
        </p:txBody>
      </p:sp>
      <p:sp>
        <p:nvSpPr>
          <p:cNvPr id="47" name="TextBox 41">
            <a:extLst>
              <a:ext uri="{FF2B5EF4-FFF2-40B4-BE49-F238E27FC236}">
                <a16:creationId xmlns:a16="http://schemas.microsoft.com/office/drawing/2014/main" id="{C7BD2A55-6D19-1767-7175-60FDEB3D7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7990" y="8126808"/>
            <a:ext cx="39597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 err="1">
                <a:solidFill>
                  <a:srgbClr val="191919"/>
                </a:solidFill>
              </a:rPr>
              <a:t>Қарым-қатынас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белсенді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тыңдау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жанжалды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басқару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күйзеліске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төзімділік</a:t>
            </a:r>
            <a:r>
              <a:rPr lang="ru-RU" altLang="ru-RU" sz="1800" dirty="0">
                <a:solidFill>
                  <a:srgbClr val="191919"/>
                </a:solidFill>
              </a:rPr>
              <a:t> және </a:t>
            </a:r>
            <a:r>
              <a:rPr lang="ru-RU" altLang="ru-RU" sz="1800" dirty="0" err="1">
                <a:solidFill>
                  <a:srgbClr val="191919"/>
                </a:solidFill>
              </a:rPr>
              <a:t>көшбасшылық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дағдыларын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меңгереді</a:t>
            </a:r>
            <a:endParaRPr lang="en-US" altLang="ru-RU" sz="1800" dirty="0">
              <a:solidFill>
                <a:srgbClr val="191919"/>
              </a:solidFill>
            </a:endParaRPr>
          </a:p>
        </p:txBody>
      </p:sp>
      <p:sp>
        <p:nvSpPr>
          <p:cNvPr id="48" name="TextBox 42">
            <a:extLst>
              <a:ext uri="{FF2B5EF4-FFF2-40B4-BE49-F238E27FC236}">
                <a16:creationId xmlns:a16="http://schemas.microsoft.com/office/drawing/2014/main" id="{26E36389-C68E-A3BF-9601-69DEE937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9951" y="8008720"/>
            <a:ext cx="36465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 err="1">
                <a:solidFill>
                  <a:srgbClr val="191919"/>
                </a:solidFill>
              </a:rPr>
              <a:t>Зерттеу</a:t>
            </a:r>
            <a:r>
              <a:rPr lang="ru-RU" altLang="ru-RU" sz="1800" dirty="0">
                <a:solidFill>
                  <a:srgbClr val="191919"/>
                </a:solidFill>
              </a:rPr>
              <a:t> және </a:t>
            </a:r>
            <a:r>
              <a:rPr lang="ru-RU" altLang="ru-RU" sz="1800" dirty="0" err="1">
                <a:solidFill>
                  <a:srgbClr val="191919"/>
                </a:solidFill>
              </a:rPr>
              <a:t>шығармашылық</a:t>
            </a:r>
            <a:r>
              <a:rPr lang="ru-RU" altLang="ru-RU" sz="1800" dirty="0">
                <a:solidFill>
                  <a:srgbClr val="191919"/>
                </a:solidFill>
              </a:rPr>
              <a:t>, </a:t>
            </a:r>
            <a:r>
              <a:rPr lang="ru-RU" altLang="ru-RU" sz="1800" dirty="0" err="1">
                <a:solidFill>
                  <a:srgbClr val="191919"/>
                </a:solidFill>
              </a:rPr>
              <a:t>өзін-өзі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тәрбиелеу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үдерісіне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саналы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қатынас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көрсетеді,позитивті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қарым-қатынас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құру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дағдыларына</a:t>
            </a:r>
            <a:r>
              <a:rPr lang="ru-RU" altLang="ru-RU" sz="1800" dirty="0">
                <a:solidFill>
                  <a:srgbClr val="191919"/>
                </a:solidFill>
              </a:rPr>
              <a:t> </a:t>
            </a:r>
            <a:r>
              <a:rPr lang="ru-RU" altLang="ru-RU" sz="1800" dirty="0" err="1">
                <a:solidFill>
                  <a:srgbClr val="191919"/>
                </a:solidFill>
              </a:rPr>
              <a:t>ие</a:t>
            </a:r>
            <a:r>
              <a:rPr lang="kk-KZ" altLang="ru-RU" sz="1800" dirty="0">
                <a:solidFill>
                  <a:srgbClr val="191919"/>
                </a:solidFill>
              </a:rPr>
              <a:t>.</a:t>
            </a:r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EFBA9E1-B730-F68D-F9BE-79936BEAD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551" y="4529424"/>
            <a:ext cx="648722" cy="477258"/>
          </a:xfrm>
          <a:custGeom>
            <a:avLst/>
            <a:gdLst>
              <a:gd name="T0" fmla="*/ 0 w 528360"/>
              <a:gd name="T1" fmla="*/ 0 h 419806"/>
              <a:gd name="T2" fmla="*/ 528360 w 528360"/>
              <a:gd name="T3" fmla="*/ 0 h 419806"/>
              <a:gd name="T4" fmla="*/ 528360 w 528360"/>
              <a:gd name="T5" fmla="*/ 419806 h 419806"/>
              <a:gd name="T6" fmla="*/ 0 w 528360"/>
              <a:gd name="T7" fmla="*/ 419806 h 419806"/>
              <a:gd name="T8" fmla="*/ 0 w 528360"/>
              <a:gd name="T9" fmla="*/ 0 h 419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360"/>
              <a:gd name="T16" fmla="*/ 0 h 419806"/>
              <a:gd name="T17" fmla="*/ 528360 w 528360"/>
              <a:gd name="T18" fmla="*/ 419806 h 419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360" h="419806">
                <a:moveTo>
                  <a:pt x="0" y="0"/>
                </a:moveTo>
                <a:lnTo>
                  <a:pt x="528360" y="0"/>
                </a:lnTo>
                <a:lnTo>
                  <a:pt x="528360" y="419806"/>
                </a:lnTo>
                <a:lnTo>
                  <a:pt x="0" y="4198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/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9E2554C7-2B16-EA62-5A9F-D1EC4264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728" y="1974144"/>
            <a:ext cx="3212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3. </a:t>
            </a:r>
            <a:r>
              <a:rPr lang="ru-RU" altLang="ru-RU" sz="2000" b="1" dirty="0" err="1"/>
              <a:t>Жобаны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жүзеге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асыру</a:t>
            </a:r>
            <a:endParaRPr lang="en-US" altLang="ru-RU" sz="2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F44E8A-8790-DACA-DD66-CD42BA83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5193" y="1848428"/>
            <a:ext cx="37998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/>
              <a:buNone/>
            </a:pPr>
            <a:r>
              <a:rPr lang="ru-RU" altLang="ru-RU" sz="2000" b="1" dirty="0"/>
              <a:t>4. </a:t>
            </a:r>
            <a:r>
              <a:rPr lang="ru-RU" altLang="ru-RU" sz="2000" b="1" dirty="0" err="1"/>
              <a:t>Іс-әрекетті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талдау</a:t>
            </a:r>
            <a:r>
              <a:rPr lang="ru-RU" altLang="ru-RU" sz="2000" b="1" dirty="0"/>
              <a:t> және </a:t>
            </a:r>
            <a:r>
              <a:rPr lang="ru-RU" altLang="ru-RU" sz="2000" b="1" dirty="0" err="1"/>
              <a:t>нәтижелерді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ұсыну</a:t>
            </a:r>
            <a:endParaRPr lang="en-US" altLang="ru-RU" sz="2000" b="1" dirty="0"/>
          </a:p>
        </p:txBody>
      </p:sp>
      <p:sp>
        <p:nvSpPr>
          <p:cNvPr id="56" name="AutoShape 37">
            <a:extLst>
              <a:ext uri="{FF2B5EF4-FFF2-40B4-BE49-F238E27FC236}">
                <a16:creationId xmlns:a16="http://schemas.microsoft.com/office/drawing/2014/main" id="{23649D05-2B39-C119-0EAD-155AB696B0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3900" y="3516365"/>
            <a:ext cx="295776" cy="0"/>
          </a:xfrm>
          <a:prstGeom prst="line">
            <a:avLst/>
          </a:prstGeom>
          <a:noFill/>
          <a:ln w="47625">
            <a:solidFill>
              <a:schemeClr val="accent4">
                <a:lumMod val="40000"/>
                <a:lumOff val="60000"/>
              </a:schemeClr>
            </a:solidFill>
            <a:round/>
            <a:headEnd type="none" w="sm" len="sm"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57" name="Стрелка вниз 56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>
            <a:off x="11338610" y="6760371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58" name="Стрелка вниз 57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>
            <a:off x="2174282" y="6580144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59" name="Стрелка вниз 58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>
            <a:off x="6594315" y="6619428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95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60" name="Стрелка вниз 59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>
            <a:off x="15691811" y="6699097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0312" y="2631860"/>
            <a:ext cx="4034350" cy="17107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2043" y="2797885"/>
            <a:ext cx="3237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1-сабақ: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тақырыбына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кіріспе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тренингтік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жаттығулар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миға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шабуыл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849459" y="2619466"/>
            <a:ext cx="4034350" cy="17107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7458" y="2819402"/>
            <a:ext cx="3501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сабақ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миға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шабуыл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эксперименттер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блиц-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сауалнамалар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әңгімелер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тренингтер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442879" y="2621007"/>
            <a:ext cx="4034350" cy="17107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87765" y="2793506"/>
            <a:ext cx="3979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/>
              <a:t>3 </a:t>
            </a:r>
            <a:r>
              <a:rPr lang="ru-RU" altLang="ru-RU" sz="1800" b="1" dirty="0" err="1"/>
              <a:t>сабақ</a:t>
            </a:r>
            <a:r>
              <a:rPr lang="ru-RU" altLang="ru-RU" sz="1800" b="1" dirty="0"/>
              <a:t>: </a:t>
            </a:r>
            <a:r>
              <a:rPr lang="ru-RU" altLang="ru-RU" sz="1800" dirty="0" err="1"/>
              <a:t>тренингтер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хакатон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воркшоптар</a:t>
            </a:r>
            <a:r>
              <a:rPr lang="ru-RU" altLang="ru-RU" sz="1800" dirty="0"/>
              <a:t>, кейс-</a:t>
            </a:r>
            <a:r>
              <a:rPr lang="ru-RU" altLang="ru-RU" sz="1800" dirty="0" err="1"/>
              <a:t>стади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жаттығулар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іскерлік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ойындар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рөлдік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ойындар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шағын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пікірталастар</a:t>
            </a:r>
            <a:r>
              <a:rPr lang="ru-RU" altLang="ru-RU" sz="1800" dirty="0"/>
              <a:t> және т. б.</a:t>
            </a:r>
            <a:endParaRPr lang="en-US" altLang="ru-RU" sz="18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3962149" y="2602230"/>
            <a:ext cx="4034350" cy="1710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144185" y="2927661"/>
            <a:ext cx="3670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800" b="1" dirty="0"/>
              <a:t>4 </a:t>
            </a:r>
            <a:r>
              <a:rPr lang="ru-RU" altLang="ru-RU" sz="1800" b="1" dirty="0" err="1"/>
              <a:t>сабақ</a:t>
            </a:r>
            <a:r>
              <a:rPr lang="ru-RU" altLang="ru-RU" sz="1800" b="1" dirty="0"/>
              <a:t>: </a:t>
            </a:r>
            <a:r>
              <a:rPr lang="ru-RU" altLang="ru-RU" sz="1800" dirty="0"/>
              <a:t>рефлексия: </a:t>
            </a:r>
            <a:r>
              <a:rPr lang="ru-RU" altLang="ru-RU" sz="1800" dirty="0" err="1"/>
              <a:t>зерттеу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күнделіктері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челлендждер</a:t>
            </a:r>
            <a:r>
              <a:rPr lang="ru-RU" altLang="ru-RU" sz="1800" dirty="0"/>
              <a:t> мен </a:t>
            </a:r>
            <a:r>
              <a:rPr lang="ru-RU" altLang="ru-RU" sz="1800" dirty="0" err="1"/>
              <a:t>трендтер</a:t>
            </a:r>
            <a:r>
              <a:rPr lang="ru-RU" altLang="ru-RU" sz="1800" dirty="0"/>
              <a:t>, </a:t>
            </a:r>
            <a:r>
              <a:rPr lang="en-US" altLang="ru-RU" sz="1800" dirty="0" err="1"/>
              <a:t>TedX</a:t>
            </a:r>
            <a:r>
              <a:rPr lang="en-US" altLang="ru-RU" sz="1800" dirty="0"/>
              <a:t>.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814462" y="57939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8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120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821802" y="1597416"/>
            <a:ext cx="14604274" cy="718528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532257"/>
            <a:ext cx="18288000" cy="3554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1136" y="539895"/>
            <a:ext cx="16964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 «ДОСБОЛ</a:t>
            </a:r>
            <a:r>
              <a:rPr lang="en-US" sz="3600" b="1" dirty="0">
                <a:solidFill>
                  <a:srgbClr val="002060"/>
                </a:solidFill>
              </a:rPr>
              <a:t>LIKE»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kk-KZ" sz="3600" b="1" dirty="0">
                <a:solidFill>
                  <a:srgbClr val="002060"/>
                </a:solidFill>
              </a:rPr>
              <a:t>БАҒДАРЛАМАСЫНЫҢ </a:t>
            </a:r>
            <a:r>
              <a:rPr lang="ru-RU" sz="3600" b="1" dirty="0">
                <a:solidFill>
                  <a:srgbClr val="002060"/>
                </a:solidFill>
              </a:rPr>
              <a:t>МОНИТОРИНГ</a:t>
            </a:r>
            <a:r>
              <a:rPr lang="kk-KZ" sz="3600" b="1" dirty="0">
                <a:solidFill>
                  <a:srgbClr val="002060"/>
                </a:solidFill>
              </a:rPr>
              <a:t>І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1802" y="1695669"/>
            <a:ext cx="14604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КЕЗЕҢДЕРІ, МЕРЗІМІ МЕН ҚАТЫСУШЫЛАРЫ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12245" y="8914011"/>
            <a:ext cx="9451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Балалар</a:t>
            </a:r>
            <a:r>
              <a:rPr lang="ru-RU" sz="2000" dirty="0"/>
              <a:t> </a:t>
            </a:r>
            <a:r>
              <a:rPr lang="ru-RU" sz="2000" dirty="0" err="1"/>
              <a:t>арасындағы</a:t>
            </a:r>
            <a:r>
              <a:rPr lang="ru-RU" sz="2000" dirty="0"/>
              <a:t> буллингтың </a:t>
            </a:r>
            <a:r>
              <a:rPr lang="ru-RU" sz="2000" dirty="0" err="1"/>
              <a:t>алдын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іс-шаралар</a:t>
            </a:r>
            <a:r>
              <a:rPr lang="ru-RU" sz="2000" dirty="0"/>
              <a:t> </a:t>
            </a:r>
            <a:r>
              <a:rPr lang="ru-RU" sz="2000" dirty="0" err="1"/>
              <a:t>жоспарының</a:t>
            </a:r>
            <a:r>
              <a:rPr lang="ru-RU" sz="2000" dirty="0"/>
              <a:t> </a:t>
            </a:r>
            <a:r>
              <a:rPr lang="ru-RU" sz="2000" dirty="0" err="1"/>
              <a:t>орындалуын</a:t>
            </a:r>
            <a:r>
              <a:rPr lang="ru-RU" sz="2000" dirty="0"/>
              <a:t> </a:t>
            </a:r>
            <a:r>
              <a:rPr lang="ru-RU" sz="2000" dirty="0" err="1"/>
              <a:t>талдау</a:t>
            </a:r>
            <a:r>
              <a:rPr lang="ru-RU" sz="2000" dirty="0"/>
              <a:t> және </a:t>
            </a:r>
            <a:r>
              <a:rPr lang="ru-RU" sz="2000" dirty="0" err="1"/>
              <a:t>әлеуметтік-эмоционалдық</a:t>
            </a:r>
            <a:r>
              <a:rPr lang="ru-RU" sz="2000" dirty="0"/>
              <a:t> </a:t>
            </a:r>
            <a:r>
              <a:rPr lang="ru-RU" sz="2000" dirty="0" err="1"/>
              <a:t>климаттың</a:t>
            </a:r>
            <a:r>
              <a:rPr lang="ru-RU" sz="2000" dirty="0"/>
              <a:t> </a:t>
            </a:r>
            <a:r>
              <a:rPr lang="ru-RU" sz="2000" dirty="0" err="1"/>
              <a:t>өзгеруін</a:t>
            </a:r>
            <a:r>
              <a:rPr lang="ru-RU" sz="2000" dirty="0"/>
              <a:t> </a:t>
            </a:r>
            <a:r>
              <a:rPr lang="ru-RU" sz="2000" dirty="0" err="1"/>
              <a:t>бақылау</a:t>
            </a:r>
            <a:r>
              <a:rPr lang="ru-RU" sz="20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65222" y="2770082"/>
            <a:ext cx="50299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 КЕЗЕҢІ ОҚУ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ЖЫЛЫНЫҢ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БАСЫНДА ӨТКІЗІЛЕДІ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1-11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сынып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арасында буллингтың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таралуын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диагностикалау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мұғалімдер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әлеуметтік-эмоционалдық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климаттың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диагностикасы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өткізіледі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40625" y="2773239"/>
            <a:ext cx="46003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АРАЛЫҚ КЕЗЕҢ ОҚУ ЖЫЛЫНЫҢ ОРТАСЫНДА ӨТКІЗІЛЕДІ.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1-11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сынып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буллингтың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таралуын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диагностикалау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мұғалімдер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әлеуметтік-эмоционалдық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климаттың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диагностикасы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өткізіледі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99684" y="2746605"/>
            <a:ext cx="62446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 КЕЗЕҢ ОҚУ ЖЫЛЫНЫҢ СОҢЫНДА ӨТКІЗІЛЕДІ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1-11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сынып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арасында буллингтың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таралуын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диагностикасы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мұғалімдер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әлеуметтік-эмоционалдық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климаттың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диагностикасы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буллингтың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оған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күрес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жоспарының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орындалуын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өзіндік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дайындалады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/>
          </a:p>
        </p:txBody>
      </p:sp>
      <p:sp>
        <p:nvSpPr>
          <p:cNvPr id="10" name="object 7"/>
          <p:cNvSpPr txBox="1"/>
          <p:nvPr/>
        </p:nvSpPr>
        <p:spPr>
          <a:xfrm>
            <a:off x="191403" y="2659181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C000"/>
                </a:solidFill>
              </a:rPr>
              <a:t>01</a:t>
            </a:r>
          </a:p>
        </p:txBody>
      </p:sp>
      <p:sp>
        <p:nvSpPr>
          <p:cNvPr id="11" name="object 7"/>
          <p:cNvSpPr txBox="1"/>
          <p:nvPr/>
        </p:nvSpPr>
        <p:spPr>
          <a:xfrm>
            <a:off x="5761282" y="2686931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C000"/>
                </a:solidFill>
              </a:rPr>
              <a:t>02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11134742" y="2659181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C000"/>
                </a:solidFill>
              </a:rPr>
              <a:t>03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60080" y="6583938"/>
            <a:ext cx="4483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БАҒЫТТАРЫ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12245" y="6958833"/>
            <a:ext cx="9841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Буллингтың </a:t>
            </a:r>
            <a:r>
              <a:rPr lang="ru-RU" sz="2000" dirty="0" err="1"/>
              <a:t>таралуының</a:t>
            </a:r>
            <a:r>
              <a:rPr lang="ru-RU" sz="2000" dirty="0"/>
              <a:t> </a:t>
            </a:r>
            <a:r>
              <a:rPr lang="ru-RU" sz="2000" dirty="0" err="1"/>
              <a:t>диагностикасы</a:t>
            </a:r>
            <a:r>
              <a:rPr lang="ru-RU" sz="2000" dirty="0"/>
              <a:t> (</a:t>
            </a:r>
            <a:r>
              <a:rPr lang="ru-RU" sz="2000" dirty="0" err="1"/>
              <a:t>буллинг</a:t>
            </a:r>
            <a:r>
              <a:rPr lang="ru-RU" sz="2000" dirty="0"/>
              <a:t> </a:t>
            </a:r>
            <a:r>
              <a:rPr lang="ru-RU" sz="2000" dirty="0" err="1"/>
              <a:t>қаупі</a:t>
            </a:r>
            <a:r>
              <a:rPr lang="ru-RU" sz="2000" dirty="0"/>
              <a:t> </a:t>
            </a:r>
            <a:r>
              <a:rPr lang="ru-RU" sz="2000" dirty="0" err="1"/>
              <a:t>сауалнамасы</a:t>
            </a:r>
            <a:r>
              <a:rPr lang="ru-RU" sz="2000" dirty="0"/>
              <a:t>, </a:t>
            </a:r>
            <a:r>
              <a:rPr lang="ru-RU" sz="2000" dirty="0" err="1"/>
              <a:t>Д.Ольвейс</a:t>
            </a:r>
            <a:r>
              <a:rPr lang="ru-RU" sz="2000" dirty="0"/>
              <a:t> </a:t>
            </a:r>
            <a:r>
              <a:rPr lang="ru-RU" sz="2000" dirty="0" err="1"/>
              <a:t>сауалнамасы</a:t>
            </a:r>
            <a:r>
              <a:rPr lang="ru-RU" sz="2000" dirty="0"/>
              <a:t>) және білім беру </a:t>
            </a:r>
            <a:r>
              <a:rPr lang="ru-RU" sz="2000" dirty="0" err="1"/>
              <a:t>ұйымындағы</a:t>
            </a:r>
            <a:r>
              <a:rPr lang="ru-RU" sz="2000" dirty="0"/>
              <a:t> </a:t>
            </a:r>
            <a:r>
              <a:rPr lang="ru-RU" sz="2000" dirty="0" err="1"/>
              <a:t>әлеуметтік-эмоционалдық</a:t>
            </a:r>
            <a:r>
              <a:rPr lang="ru-RU" sz="2000" dirty="0"/>
              <a:t> климат (білім беру </a:t>
            </a:r>
            <a:r>
              <a:rPr lang="ru-RU" sz="2000" dirty="0" err="1"/>
              <a:t>ортасының</a:t>
            </a:r>
            <a:r>
              <a:rPr lang="ru-RU" sz="2000" dirty="0"/>
              <a:t> </a:t>
            </a:r>
            <a:r>
              <a:rPr lang="ru-RU" sz="2000" dirty="0" err="1"/>
              <a:t>ерекшеліктерін</a:t>
            </a:r>
            <a:r>
              <a:rPr lang="ru-RU" sz="2000" dirty="0"/>
              <a:t> </a:t>
            </a:r>
            <a:r>
              <a:rPr lang="ru-RU" sz="2000" dirty="0" err="1"/>
              <a:t>зерттеуге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сауалнама</a:t>
            </a:r>
            <a:r>
              <a:rPr lang="ru-RU" sz="2000" dirty="0"/>
              <a:t> – авторы </a:t>
            </a:r>
            <a:r>
              <a:rPr lang="ru-RU" sz="2000" dirty="0" err="1"/>
              <a:t>И.А.Баева</a:t>
            </a:r>
            <a:r>
              <a:rPr lang="ru-RU" sz="2000" dirty="0"/>
              <a:t>).</a:t>
            </a:r>
          </a:p>
          <a:p>
            <a:r>
              <a:rPr lang="ru-RU" sz="2000" dirty="0"/>
              <a:t>Диагностика </a:t>
            </a:r>
            <a:r>
              <a:rPr lang="ru-RU" sz="2000" dirty="0" err="1"/>
              <a:t>оқушылардың</a:t>
            </a:r>
            <a:r>
              <a:rPr lang="ru-RU" sz="2000" dirty="0"/>
              <a:t>, </a:t>
            </a:r>
            <a:r>
              <a:rPr lang="ru-RU" sz="2000" dirty="0" err="1"/>
              <a:t>мұғалімдердің</a:t>
            </a:r>
            <a:r>
              <a:rPr lang="ru-RU" sz="2000" dirty="0"/>
              <a:t> және </a:t>
            </a:r>
            <a:r>
              <a:rPr lang="ru-RU" sz="2000" dirty="0" err="1"/>
              <a:t>ата-аналардың</a:t>
            </a:r>
            <a:r>
              <a:rPr lang="ru-RU" sz="2000" dirty="0"/>
              <a:t> </a:t>
            </a:r>
            <a:r>
              <a:rPr lang="ru-RU" sz="2000" dirty="0" err="1"/>
              <a:t>сауалнамасы</a:t>
            </a:r>
            <a:r>
              <a:rPr lang="ru-RU" sz="2000" dirty="0"/>
              <a:t> </a:t>
            </a:r>
            <a:r>
              <a:rPr lang="ru-RU" sz="2000" dirty="0" err="1"/>
              <a:t>түрінде</a:t>
            </a:r>
            <a:r>
              <a:rPr lang="ru-RU" sz="2000" dirty="0"/>
              <a:t> </a:t>
            </a:r>
            <a:r>
              <a:rPr lang="ru-RU" sz="2000" dirty="0" err="1"/>
              <a:t>жүргізіледі</a:t>
            </a:r>
            <a:r>
              <a:rPr lang="ru-RU" sz="2000" dirty="0"/>
              <a:t>.</a:t>
            </a:r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4467063" y="8657138"/>
            <a:ext cx="473782" cy="80044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20" name="Стрелка вниз 19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4434906" y="7078298"/>
            <a:ext cx="473782" cy="80044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099" y="3599832"/>
            <a:ext cx="787668" cy="1802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90024" y="3623085"/>
            <a:ext cx="787668" cy="1802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173379" y="3599831"/>
            <a:ext cx="787668" cy="1802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611" y="7222069"/>
            <a:ext cx="2177671" cy="19917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6" y="6817285"/>
            <a:ext cx="2864024" cy="22400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224E7E4-A652-0E62-087C-2CEB8B3D3AC5}"/>
              </a:ext>
            </a:extLst>
          </p:cNvPr>
          <p:cNvSpPr txBox="1"/>
          <p:nvPr/>
        </p:nvSpPr>
        <p:spPr>
          <a:xfrm>
            <a:off x="17607835" y="217101"/>
            <a:ext cx="636455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280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</a:t>
            </a:r>
            <a:r>
              <a:rPr lang="kk-KZ" sz="280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</a:t>
            </a:r>
            <a:endParaRPr lang="ru-RU" sz="2801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2510</Words>
  <Application>Microsoft Office PowerPoint</Application>
  <PresentationFormat>Произвольный</PresentationFormat>
  <Paragraphs>470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Lora Bold</vt:lpstr>
      <vt:lpstr>Times New Roman</vt:lpstr>
      <vt:lpstr>Wingdings</vt:lpstr>
      <vt:lpstr>方正兰亭黑简体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«ОРТА БІЛІМ БЕРУ ҰЙЫМДАРЫНДА БІЛІМ АЛУШЫЛАРДЫ ЖӘБІРЛЕУДІҢ (БУЛЛИНГТІҢ) АЛДЫН АЛУ ЖӨНІНДЕГІ «ДОСБОЛLIKE» БАҒДАРЛАМАСЫН СЫНАҚТАН ӨТКІЗУДІҢ КЕЙБІР МӘСЕЛЕЛЕРІ ТУРАЛЫ» ҚАЗАҚСТАН РЕСПУБЛИКАСЫ ОҚУ-АҒАРТУ МИНИСТРЛІГІНІҢ 2024 ЖЫЛҒЫ 1 НАУРЫЗДАҒЫ №52 БҰЙРЫҒЫ </vt:lpstr>
      <vt:lpstr>Презентация PowerPoint</vt:lpstr>
      <vt:lpstr>ОРТА БІЛІМ БЕРУ ҰЙЫМДАРЫНДА «ДОСБОЛLIKE» БАҒДАРЛАМАСЫН СЫНАҚТАН ӨТКІЗУГЕ АРНАЛҒАН ІС-ШАРАЛАР ЖОСПАРЫ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PC</cp:lastModifiedBy>
  <cp:revision>210</cp:revision>
  <cp:lastPrinted>2024-07-30T06:36:53Z</cp:lastPrinted>
  <dcterms:created xsi:type="dcterms:W3CDTF">2006-08-16T00:00:00Z</dcterms:created>
  <dcterms:modified xsi:type="dcterms:W3CDTF">2024-07-30T06:39:06Z</dcterms:modified>
</cp:coreProperties>
</file>