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64" r:id="rId4"/>
    <p:sldId id="258" r:id="rId5"/>
    <p:sldId id="263" r:id="rId6"/>
    <p:sldId id="262" r:id="rId7"/>
    <p:sldId id="257" r:id="rId8"/>
    <p:sldId id="259" r:id="rId9"/>
    <p:sldId id="266" r:id="rId10"/>
    <p:sldId id="267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BDA3-47AC-4F64-A55B-6B83B68EFB2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1DEF-E43C-4C33-9CCC-AA7EEC216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7E6-5B27-4042-8029-5DD1B3CAD41C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69A8-AC8C-44C8-A494-D69DF0980100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FD76-8473-444B-B584-2630AF3B5C0F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792-A7BD-457B-A643-C98E5F3FE383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7280-B750-41C8-8B17-1F23A7451EF6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30B9-0AE8-494A-BA5E-BD0C317E1907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DB8E-B1B8-4ABF-8CA9-44D500E225F2}" type="datetime1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8040-68B0-46EE-843D-4156C7C01018}" type="datetime1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E0A6-CF51-4624-A6FA-C0708CC9A297}" type="datetime1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FDF6-E6AC-4A11-A3B5-ABE4233C587D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74-7B06-4735-8DDB-15FE36EA299F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80BB-0B05-4FCC-9107-9C4A1FEE0244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6"/>
          <p:cNvSpPr txBox="1"/>
          <p:nvPr/>
        </p:nvSpPr>
        <p:spPr>
          <a:xfrm>
            <a:off x="1741711" y="4238673"/>
            <a:ext cx="824048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Oswald"/>
                <a:cs typeface="Times New Roman"/>
              </a:rPr>
              <a:t>ПРОФЕССИОНАЛЬНЫЙ УЧИТЕЛЬ – </a:t>
            </a:r>
          </a:p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Oswald"/>
                <a:cs typeface="Times New Roman"/>
              </a:rPr>
              <a:t>УСПЕШНЫЙ УЧЕНИК</a:t>
            </a:r>
          </a:p>
        </p:txBody>
      </p:sp>
      <p:sp>
        <p:nvSpPr>
          <p:cNvPr id="9" name="Прямоугольник 5"/>
          <p:cNvSpPr/>
          <p:nvPr/>
        </p:nvSpPr>
        <p:spPr>
          <a:xfrm>
            <a:off x="-9525" y="4100536"/>
            <a:ext cx="1409700" cy="163049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10115550" y="4100536"/>
            <a:ext cx="2076450" cy="1630490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4217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Прямоугольник 5"/>
          <p:cNvSpPr/>
          <p:nvPr/>
        </p:nvSpPr>
        <p:spPr>
          <a:xfrm>
            <a:off x="-7526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51043" y="251824"/>
            <a:ext cx="933717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kk-KZ" sz="1800" b="1" dirty="0">
                <a:cs typeface="Calibri"/>
              </a:rPr>
              <a:t>АТТЕСТАЦИЯ ПО ИТОГАМ КОМПЛЕКСНОГО АНАЛИТИЧЕСКОГО ОБОБЩЕНИЯ, БЕЗ СДАЧИ ОЗП</a:t>
            </a:r>
            <a:endParaRPr lang="ru-RU" sz="18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9902757" y="171596"/>
            <a:ext cx="2281715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954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840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185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0326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533983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17339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091975" y="1542617"/>
            <a:ext cx="254580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75331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786537" y="1542617"/>
            <a:ext cx="256744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39800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EF4E531-29F3-44CA-BAA6-9E426958021E}"/>
              </a:ext>
            </a:extLst>
          </p:cNvPr>
          <p:cNvSpPr/>
          <p:nvPr/>
        </p:nvSpPr>
        <p:spPr>
          <a:xfrm>
            <a:off x="913132" y="1708123"/>
            <a:ext cx="2455346" cy="21736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«педагог-модератор»: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английский язык: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6,5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 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79-84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французский язык: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6443E07-CADA-4E5B-B609-13F43C66E00F}"/>
              </a:ext>
            </a:extLst>
          </p:cNvPr>
          <p:cNvSpPr/>
          <p:nvPr/>
        </p:nvSpPr>
        <p:spPr>
          <a:xfrm>
            <a:off x="3538078" y="1649203"/>
            <a:ext cx="2455346" cy="24292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«педагог-эксперт»: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6,5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 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85-93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французский язык: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D989406-BCE3-4512-A082-4E568BF210A2}"/>
              </a:ext>
            </a:extLst>
          </p:cNvPr>
          <p:cNvSpPr/>
          <p:nvPr/>
        </p:nvSpPr>
        <p:spPr>
          <a:xfrm>
            <a:off x="8673590" y="1696132"/>
            <a:ext cx="2578540" cy="2716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«педагог-мастер»: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7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IBT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102-109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Modules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1-3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3-4/4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en-US" sz="1400" b="1" kern="0" dirty="0"/>
              <a:t>TKT CLIL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TKT YL</a:t>
            </a:r>
            <a:endParaRPr lang="en-US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DB2524C-AFB0-4CF7-96B1-5EF5F905454E}"/>
              </a:ext>
            </a:extLst>
          </p:cNvPr>
          <p:cNvSpPr/>
          <p:nvPr/>
        </p:nvSpPr>
        <p:spPr>
          <a:xfrm>
            <a:off x="6035947" y="1607769"/>
            <a:ext cx="2698979" cy="26596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«педагог-исследователь»: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7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или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IBT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94-101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Modules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1-3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3-4/4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en-US" sz="1400" b="1" kern="0" dirty="0"/>
              <a:t>TKT CLIL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TKT YL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С1;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0632" y="720237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01174" y="1216385"/>
            <a:ext cx="8394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101174" y="1216385"/>
            <a:ext cx="8404700" cy="178735"/>
            <a:chOff x="2101174" y="1602111"/>
            <a:chExt cx="8404700" cy="275327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21011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815192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7305473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05058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2"/>
          <p:cNvSpPr/>
          <p:nvPr/>
        </p:nvSpPr>
        <p:spPr>
          <a:xfrm rot="16200000">
            <a:off x="5536129" y="65421"/>
            <a:ext cx="1208695" cy="10427013"/>
          </a:xfrm>
          <a:prstGeom prst="roundRect">
            <a:avLst>
              <a:gd name="adj" fmla="val 18907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13CB29F-51FA-4137-B15E-14FE3A88B6DE}"/>
              </a:ext>
            </a:extLst>
          </p:cNvPr>
          <p:cNvSpPr/>
          <p:nvPr/>
        </p:nvSpPr>
        <p:spPr>
          <a:xfrm>
            <a:off x="1837479" y="4732305"/>
            <a:ext cx="9049350" cy="10369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Педагогам иностранных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(китайский, турецкий, арабский и другие) языков по итогам комплексного аналитического обобщения результатов деятельности, без прохождения процедуры ОЗП: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«педагог-модератор» – уровень В2;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«педагог-эксперт» – уровень С1 или С2.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4901744"/>
            <a:ext cx="615467" cy="61546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26970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6970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38108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38108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1975" y="3115998"/>
            <a:ext cx="2545804" cy="5343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91975" y="3709897"/>
            <a:ext cx="254580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86537" y="3106628"/>
            <a:ext cx="2567444" cy="52174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786537" y="3709897"/>
            <a:ext cx="256744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15506" y="1341060"/>
            <a:ext cx="945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Фактор непрерывного профессионального развития педагога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14301" y="2116928"/>
            <a:ext cx="801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Система объективного оценивания деятельности педагога через достижения обучающихся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7232" y="3188257"/>
            <a:ext cx="6557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Стимулирование самообразования и карьерного  роста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00136" y="4226649"/>
            <a:ext cx="331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Социальная справедливость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1910" y="5249672"/>
            <a:ext cx="438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Академическая честность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АТТЕСТАЦИЯ</a:t>
            </a:r>
          </a:p>
        </p:txBody>
      </p:sp>
      <p:sp>
        <p:nvSpPr>
          <p:cNvPr id="41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89263" y="1082631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89263" y="2076425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89263" y="3048839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89263" y="4045362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89263" y="5047113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72"/>
          <p:cNvSpPr>
            <a:spLocks noGrp="1"/>
          </p:cNvSpPr>
          <p:nvPr>
            <p:ph type="sldNum" sz="quarter" idx="12"/>
          </p:nvPr>
        </p:nvSpPr>
        <p:spPr>
          <a:xfrm>
            <a:off x="8544612" y="6336154"/>
            <a:ext cx="2277359" cy="242413"/>
          </a:xfrm>
        </p:spPr>
        <p:txBody>
          <a:bodyPr/>
          <a:lstStyle/>
          <a:p>
            <a:fld id="{BF981522-6DF3-4150-8549-837DEFFD3F1A}" type="slidenum">
              <a:rPr lang="ru-RU" smtClean="0"/>
              <a:t>2</a:t>
            </a:fld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1209944"/>
            <a:ext cx="520413" cy="52041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4" y="2145275"/>
            <a:ext cx="526476" cy="52647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3188257"/>
            <a:ext cx="516477" cy="5164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63" y="4192957"/>
            <a:ext cx="532259" cy="53225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68" y="5172948"/>
            <a:ext cx="565323" cy="5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4419" y="627435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90622" y="937274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СДАЧА ОЗП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900" y="1370664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65310" y="1424204"/>
            <a:ext cx="95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согласно графику, утвержденному УО сдается в пунктах центра тестирования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90622" y="1906207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СБОР МАТЕРИАЛОВ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6900" y="2339597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310" y="2393137"/>
            <a:ext cx="95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материалы портфолио формируются </a:t>
            </a:r>
            <a:r>
              <a:rPr lang="ru-RU" sz="1600">
                <a:cs typeface="Arial" panose="020B0604020202020204" pitchFamily="34" charset="0"/>
              </a:rPr>
              <a:t>на Платформе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0622" y="2971602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6900" y="3404991"/>
            <a:ext cx="10476900" cy="669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5310" y="3458532"/>
            <a:ext cx="9549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государственная услуга, подается лично педагогом </a:t>
            </a:r>
            <a:r>
              <a:rPr lang="ru-RU" sz="1600" dirty="0" err="1">
                <a:cs typeface="Arial" panose="020B0604020202020204" pitchFamily="34" charset="0"/>
              </a:rPr>
              <a:t>электронно</a:t>
            </a:r>
            <a:r>
              <a:rPr lang="ru-RU" sz="1600" dirty="0">
                <a:cs typeface="Arial" panose="020B0604020202020204" pitchFamily="34" charset="0"/>
              </a:rPr>
              <a:t> (с 1 сентября по 31 декабря текущего учебного года)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90622" y="4202209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РАССМОТРЕНИЕ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ЭКСПЕРТНОЙ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КОМИССИЕЙ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6900" y="463559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65310" y="4689139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в течение 1 месяца с момента подачи заявления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90622" y="5237029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ВЫНЕСЕНИЕ РЕШЕНИЯ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АТТЕСТАЦИОННОЙ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КОМИССИЕЙ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6900" y="567041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65310" y="5723959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до 30 августа 2024 года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2363" y="8757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363" y="1867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2363" y="2884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2363" y="41220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2363" y="51754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6900" y="1424204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76900" y="2393137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6900" y="3458532"/>
            <a:ext cx="0" cy="584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76900" y="470563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76900" y="574045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02213" y="96823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570404" y="90071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502213" y="1958626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70404" y="189111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02213" y="2959382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570404" y="28918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502213" y="419715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70404" y="412963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502213" y="5243293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570404" y="517577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</a:t>
            </a:r>
          </a:p>
        </p:txBody>
      </p:sp>
    </p:spTree>
    <p:extLst>
      <p:ext uri="{BB962C8B-B14F-4D97-AF65-F5344CB8AC3E}">
        <p14:creationId xmlns:p14="http://schemas.microsoft.com/office/powerpoint/2010/main" val="33117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3395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58499" y="171596"/>
            <a:ext cx="7233500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53869" y="1197122"/>
            <a:ext cx="323967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69200" y="1207799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69200" y="5941507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541787" y="1197122"/>
            <a:ext cx="3634775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18259" y="1207799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33401" y="5941507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382002" y="1197122"/>
            <a:ext cx="2887380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831969" y="1207799"/>
            <a:ext cx="208084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822542" y="5941507"/>
            <a:ext cx="20902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6529" y="2306595"/>
            <a:ext cx="263559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ПЕДАГОГИ</a:t>
            </a:r>
            <a:r>
              <a:rPr lang="en-US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ВТОРОЙ, </a:t>
            </a:r>
          </a:p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ПЕРВОЙ, ВЫСШЕЙ </a:t>
            </a:r>
          </a:p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КАТЕГОРИИ</a:t>
            </a:r>
          </a:p>
          <a:p>
            <a:r>
              <a:rPr lang="ru-RU" sz="1600" dirty="0">
                <a:latin typeface="+mn-lt"/>
                <a:cs typeface="Arial" panose="020B0604020202020204" pitchFamily="34" charset="0"/>
              </a:rPr>
              <a:t>перейдут на действующий формат аттестации «модератор», «эксперт», «исследователь» </a:t>
            </a:r>
          </a:p>
          <a:p>
            <a:r>
              <a:rPr lang="ru-RU" sz="1600" b="1" dirty="0">
                <a:latin typeface="+mn-lt"/>
                <a:cs typeface="Arial" panose="020B0604020202020204" pitchFamily="34" charset="0"/>
              </a:rPr>
              <a:t>НА ОБЩИХ ОСНОВАНИЯХ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54FF8C4-5987-47F5-86C8-E8704137FE9A}"/>
              </a:ext>
            </a:extLst>
          </p:cNvPr>
          <p:cNvSpPr/>
          <p:nvPr/>
        </p:nvSpPr>
        <p:spPr>
          <a:xfrm>
            <a:off x="4541787" y="1951833"/>
            <a:ext cx="3604490" cy="38070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chemeClr val="accent4"/>
                </a:solidFill>
                <a:cs typeface="Arial" panose="020B0604020202020204" pitchFamily="34" charset="0"/>
              </a:rPr>
              <a:t>С 1 ГОДА ДО 2 ЛЕТ </a:t>
            </a:r>
          </a:p>
          <a:p>
            <a:pPr algn="ctr" defTabSz="914400">
              <a:defRPr/>
            </a:pPr>
            <a:r>
              <a:rPr lang="ru-RU" sz="1600" b="1" dirty="0">
                <a:cs typeface="Arial" panose="020B0604020202020204" pitchFamily="34" charset="0"/>
              </a:rPr>
              <a:t>продлен срок действия категории для: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b="1" dirty="0">
                <a:cs typeface="Arial" panose="020B0604020202020204" pitchFamily="34" charset="0"/>
              </a:rPr>
              <a:t>временно нетрудоспособных; 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b="1" dirty="0">
                <a:cs typeface="Arial" panose="020B0604020202020204" pitchFamily="34" charset="0"/>
              </a:rPr>
              <a:t>лиц после декретного отпуска;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b="1" dirty="0">
                <a:cs typeface="Arial" panose="020B0604020202020204" pitchFamily="34" charset="0"/>
              </a:rPr>
              <a:t>перешедших из организаций образования в  Министерство, управления образования, методкабинеты;</a:t>
            </a:r>
          </a:p>
          <a:p>
            <a:pPr indent="-285750" algn="ctr" defTabSz="9144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b="1" dirty="0">
                <a:cs typeface="Arial" panose="020B0604020202020204" pitchFamily="34" charset="0"/>
              </a:rPr>
              <a:t>лицам, прибывшим в Республику Казахстан из-за рубежа; </a:t>
            </a:r>
          </a:p>
          <a:p>
            <a:pPr indent="-285750" algn="ctr" defTabSz="9144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b="1" dirty="0">
                <a:cs typeface="Arial" panose="020B0604020202020204" pitchFamily="34" charset="0"/>
              </a:rPr>
              <a:t>при переходе педагога в другую организацию, когда остается один год до истечения срока действия категории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968E36A-8D21-42E2-BF20-3FD4502DBFF4}"/>
              </a:ext>
            </a:extLst>
          </p:cNvPr>
          <p:cNvSpPr/>
          <p:nvPr/>
        </p:nvSpPr>
        <p:spPr>
          <a:xfrm>
            <a:off x="8504267" y="2364152"/>
            <a:ext cx="2585661" cy="19193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/>
            <a:r>
              <a:rPr lang="ru-RU" sz="1600" b="1" dirty="0">
                <a:cs typeface="Arial" panose="020B0604020202020204" pitchFamily="34" charset="0"/>
              </a:rPr>
              <a:t>ГОСУДАРСТВЕННАЯ </a:t>
            </a:r>
            <a:r>
              <a:rPr lang="ru-RU" sz="2800" b="1" dirty="0">
                <a:solidFill>
                  <a:schemeClr val="accent4"/>
                </a:solidFill>
                <a:cs typeface="Arial" panose="020B0604020202020204" pitchFamily="34" charset="0"/>
              </a:rPr>
              <a:t>УСЛУГА ОКАЗЫВАЕТСЯ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  <a:defRPr/>
            </a:pPr>
            <a:r>
              <a:rPr lang="ru-RU" sz="1600" b="1" dirty="0">
                <a:cs typeface="Arial" panose="020B0604020202020204" pitchFamily="34" charset="0"/>
              </a:rPr>
              <a:t>через Платформу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</a:pPr>
            <a:endParaRPr lang="ru-RU" sz="1600" dirty="0"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5" y="1527860"/>
            <a:ext cx="687453" cy="6874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49" y="1527859"/>
            <a:ext cx="687453" cy="6874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4" y="1236090"/>
            <a:ext cx="687453" cy="6874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76A0C4-2861-4243-B9D7-3C23A749D181}"/>
              </a:ext>
            </a:extLst>
          </p:cNvPr>
          <p:cNvSpPr/>
          <p:nvPr/>
        </p:nvSpPr>
        <p:spPr>
          <a:xfrm>
            <a:off x="8607552" y="3880871"/>
            <a:ext cx="2459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kk-KZ" sz="1600" b="1" dirty="0">
                <a:solidFill>
                  <a:prstClr val="black"/>
                </a:solidFill>
                <a:cs typeface="Arial" panose="020B0604020202020204" pitchFamily="34" charset="0"/>
              </a:rPr>
              <a:t>ЭССЕ</a:t>
            </a:r>
            <a:r>
              <a:rPr lang="kk-KZ" sz="1600" dirty="0">
                <a:solidFill>
                  <a:prstClr val="black"/>
                </a:solidFill>
                <a:cs typeface="Arial" panose="020B0604020202020204" pitchFamily="34" charset="0"/>
              </a:rPr>
              <a:t> включается в перечень документов для оказания государственной услуги</a:t>
            </a:r>
          </a:p>
        </p:txBody>
      </p:sp>
    </p:spTree>
    <p:extLst>
      <p:ext uri="{BB962C8B-B14F-4D97-AF65-F5344CB8AC3E}">
        <p14:creationId xmlns:p14="http://schemas.microsoft.com/office/powerpoint/2010/main" val="1284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1552" y="625924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АТТЕСТАЦИЯ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9" y="1739460"/>
            <a:ext cx="609858" cy="60985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67617" y="2612777"/>
            <a:ext cx="2312911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Тест ОЗП  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endParaRPr lang="" sz="1600" b="1" dirty="0"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b="1" dirty="0">
                <a:cs typeface="Arial" panose="020B0604020202020204" pitchFamily="34" charset="0"/>
              </a:rPr>
              <a:t>Предметные знания</a:t>
            </a:r>
            <a:r>
              <a:rPr lang="" sz="1600" b="1" dirty="0">
                <a:cs typeface="Arial" panose="020B0604020202020204" pitchFamily="34" charset="0"/>
              </a:rPr>
              <a:t> </a:t>
            </a:r>
            <a:r>
              <a:rPr lang="kk-KZ" sz="1600" dirty="0">
                <a:cs typeface="Arial" panose="020B0604020202020204" pitchFamily="34" charset="0"/>
              </a:rPr>
              <a:t>– 50 заданий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Продолжительность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 ОЗП для лиц с ограниченными возможностями – дополнительно </a:t>
            </a: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40 минут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1AE81C-326B-4899-A990-0FA179F1F810}"/>
              </a:ext>
            </a:extLst>
          </p:cNvPr>
          <p:cNvSpPr txBox="1"/>
          <p:nvPr/>
        </p:nvSpPr>
        <p:spPr>
          <a:xfrm>
            <a:off x="3752947" y="2381276"/>
            <a:ext cx="215026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От теста ОЗП освобождаются:</a:t>
            </a:r>
          </a:p>
          <a:p>
            <a:r>
              <a:rPr lang="ru-RU" sz="1600" dirty="0">
                <a:latin typeface="+mn-lt"/>
                <a:cs typeface="Arial" panose="020B0604020202020204" pitchFamily="34" charset="0"/>
              </a:rPr>
              <a:t>при подтверждении педагоги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имеющие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30 и более лет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педагогического стажа по профилю, в том числе педагоги, имеющие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«первую» и «высшую»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категории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при переходе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на категорию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«педагог-модератор»</a:t>
            </a:r>
            <a:endParaRPr lang="ru-RU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AF7805-22B0-4394-B950-071FEAD3587A}"/>
              </a:ext>
            </a:extLst>
          </p:cNvPr>
          <p:cNvSpPr txBox="1"/>
          <p:nvPr/>
        </p:nvSpPr>
        <p:spPr>
          <a:xfrm>
            <a:off x="9098131" y="2579394"/>
            <a:ext cx="211811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Для «педагогов-исследователей» и «педагогов-мастеров»</a:t>
            </a:r>
            <a:r>
              <a:rPr lang="kk-KZ" sz="1600" dirty="0">
                <a:latin typeface="+mn-lt"/>
                <a:ea typeface="Calibri Light" panose="020F0302020204030204"/>
                <a:cs typeface="Arial" panose="020B0604020202020204" pitchFamily="34" charset="0"/>
              </a:rPr>
              <a:t> присваивается 3 и 4 балла соответственно, если педагог является</a:t>
            </a:r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 тренером курсов повышения квалификации </a:t>
            </a:r>
            <a:endParaRPr lang="ru-RU" sz="16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25" y="1739460"/>
            <a:ext cx="552287" cy="55228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82" y="1736228"/>
            <a:ext cx="550696" cy="550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1" y="1702191"/>
            <a:ext cx="613090" cy="6130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34282C3-1B67-4ABB-8BB3-1F9041CE33FA}"/>
              </a:ext>
            </a:extLst>
          </p:cNvPr>
          <p:cNvSpPr/>
          <p:nvPr/>
        </p:nvSpPr>
        <p:spPr>
          <a:xfrm>
            <a:off x="6487886" y="2456472"/>
            <a:ext cx="2002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От теста ОЗП освобождаются 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(при подтверждении не боле двух раз):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«педагог-исследователь»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«педагог-мастер»</a:t>
            </a:r>
          </a:p>
          <a:p>
            <a:pPr lvl="0"/>
            <a:endParaRPr lang="ru-RU" sz="1600" b="1" dirty="0">
              <a:solidFill>
                <a:prstClr val="black"/>
              </a:solidFill>
              <a:ea typeface="Calibri Light" panose="020F0302020204030204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362731B8-85B6-46DE-9E3D-ED1425C25BD5}"/>
              </a:ext>
            </a:extLst>
          </p:cNvPr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5B653694-5412-46C4-9F6B-11406E5CDD66}"/>
              </a:ext>
            </a:extLst>
          </p:cNvPr>
          <p:cNvCxnSpPr/>
          <p:nvPr/>
        </p:nvCxnSpPr>
        <p:spPr>
          <a:xfrm>
            <a:off x="4000514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179B8A46-3DBC-438C-A367-0F5856123D74}"/>
              </a:ext>
            </a:extLst>
          </p:cNvPr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8564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1004312" y="251824"/>
            <a:ext cx="1799805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000" b="1" dirty="0">
                <a:cs typeface="Calibri"/>
              </a:rPr>
              <a:t>АТТЕСТАЦИЯ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582944" y="171596"/>
            <a:ext cx="9609055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860201" y="1047215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Нарушение порядка сдачи теста ОЗП</a:t>
            </a:r>
            <a:r>
              <a:rPr lang="aa-ET" sz="1600" b="1" kern="0" dirty="0"/>
              <a:t>:</a:t>
            </a:r>
            <a:endParaRPr lang="kk-KZ" sz="1600" b="1" kern="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9263" y="1559611"/>
            <a:ext cx="10576667" cy="10421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1473" y="1480187"/>
            <a:ext cx="10463546" cy="114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2400" b="1" dirty="0">
                <a:solidFill>
                  <a:schemeClr val="accent1"/>
                </a:solidFill>
                <a:cs typeface="Arial" panose="020B0604020202020204" pitchFamily="34" charset="0"/>
              </a:rPr>
              <a:t>з</a:t>
            </a:r>
            <a:r>
              <a:rPr lang="ru-RU" sz="2400" b="1" dirty="0" err="1">
                <a:solidFill>
                  <a:schemeClr val="accent1"/>
                </a:solidFill>
                <a:cs typeface="Arial" panose="020B0604020202020204" pitchFamily="34" charset="0"/>
              </a:rPr>
              <a:t>апрет</a:t>
            </a:r>
            <a:r>
              <a:rPr lang="ru-RU" sz="2400" b="1" dirty="0">
                <a:solidFill>
                  <a:schemeClr val="accent1"/>
                </a:solidFill>
                <a:cs typeface="Arial" panose="020B0604020202020204" pitchFamily="34" charset="0"/>
              </a:rPr>
              <a:t> на участие снижен с 5 лет до 1 года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ru-RU" sz="1400" i="1" dirty="0">
                <a:cs typeface="Arial" panose="020B0604020202020204" pitchFamily="34" charset="0"/>
              </a:rPr>
              <a:t>При повторном нарушении: педагог, руководитель (заведующий) отделом, методист методического кабинета (центра), заместитель руководителя организации образования, методического кабинета (центра)  - на пять лет, первый руководитель  организации образования, методического кабинета (центра) – на три года.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6610488" y="3547292"/>
            <a:ext cx="460116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при повышении - категория не выше результатов ОЗП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860201" y="3033954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В случае не достижения порогового уровня ОЗП на заявляемую категорию</a:t>
            </a:r>
            <a:r>
              <a:rPr lang="aa-ET" sz="1600" b="1" dirty="0">
                <a:cs typeface="Arial" panose="020B0604020202020204" pitchFamily="34" charset="0"/>
              </a:rPr>
              <a:t> присваивается</a:t>
            </a:r>
            <a:r>
              <a:rPr lang="ru-RU" sz="16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6900" y="3601042"/>
            <a:ext cx="5278803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5958" y="3601042"/>
            <a:ext cx="5279411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4168" y="3671916"/>
            <a:ext cx="4914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при подтверждении - категория на один уровень ниже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915014"/>
            <a:ext cx="550696" cy="55069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60201" y="4382477"/>
            <a:ext cx="9664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ОЗП считается положительным. </a:t>
            </a:r>
            <a:r>
              <a:rPr lang="ru-RU" sz="1600" dirty="0">
                <a:cs typeface="Arial" panose="020B0604020202020204" pitchFamily="34" charset="0"/>
              </a:rPr>
              <a:t>Для педагогов всех должностей, методистов: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76900" y="4940813"/>
            <a:ext cx="1074449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876901" y="5173625"/>
            <a:ext cx="107444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cs typeface="Arial"/>
              </a:rPr>
              <a:t>«педагог» 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50%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83532" y="4940813"/>
            <a:ext cx="1932286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2083531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«педагог-модератор»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60%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38574" y="4940813"/>
            <a:ext cx="1649483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3997172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«педагог-эксперт»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78399" y="4940813"/>
            <a:ext cx="2111398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5806911" y="5173625"/>
            <a:ext cx="225280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«педагог-исследователь»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80%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078565" y="4940813"/>
            <a:ext cx="1630630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8078564" y="5173625"/>
            <a:ext cx="163063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«педагог-мастер»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90%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97961" y="4940813"/>
            <a:ext cx="1797407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9797961" y="5313290"/>
            <a:ext cx="17270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Для руководителей, заместителей </a:t>
            </a:r>
            <a:r>
              <a:rPr lang="ru-RU" sz="1400" dirty="0">
                <a:cs typeface="Arial"/>
              </a:rPr>
              <a:t>–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233" y="4283314"/>
            <a:ext cx="549935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АТТЕСТАЦИЯ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66743" y="2686084"/>
            <a:ext cx="205722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АТТЕСТАЦИ</a:t>
            </a:r>
            <a:r>
              <a:rPr lang="" b="1" dirty="0">
                <a:cs typeface="Arial" panose="020B0604020202020204" pitchFamily="34" charset="0"/>
              </a:rPr>
              <a:t>ОННАЯ КОМИССИЯ ПРИНИМАЕТ РЕШЕНИЕ ОДИН РАЗ В</a:t>
            </a:r>
            <a:r>
              <a:rPr lang="ru-RU" b="1" dirty="0">
                <a:cs typeface="Arial" panose="020B0604020202020204" pitchFamily="34" charset="0"/>
              </a:rPr>
              <a:t> ГОД</a:t>
            </a:r>
            <a:endParaRPr lang="" b="1" dirty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ctr"/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2993" y="2686084"/>
            <a:ext cx="2194826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>
                <a:ea typeface="Calibri Light" panose="020F0302020204030204"/>
                <a:cs typeface="Arial" panose="020B0604020202020204" pitchFamily="34" charset="0"/>
              </a:rPr>
              <a:t>ОРГАНИЗАЦИЯ ОБРАЗОВАНИЯ содействует в формировании материалов педагогов</a:t>
            </a:r>
            <a:br>
              <a:rPr lang="ru-RU" b="1" dirty="0">
                <a:ea typeface="Calibri Light" panose="020F0302020204030204"/>
                <a:cs typeface="Arial" panose="020B0604020202020204" pitchFamily="34" charset="0"/>
              </a:rPr>
            </a:br>
            <a:r>
              <a:rPr lang="ru-RU" b="1" dirty="0">
                <a:ea typeface="Calibri Light" panose="020F0302020204030204"/>
                <a:cs typeface="Arial" panose="020B0604020202020204" pitchFamily="34" charset="0"/>
              </a:rPr>
              <a:t>для аттестации</a:t>
            </a:r>
          </a:p>
          <a:p>
            <a:pPr algn="ctr"/>
            <a:endParaRPr lang="ru-RU" b="1" dirty="0"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endParaRPr lang="ru-RU" sz="2200" b="1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932" y="2686084"/>
            <a:ext cx="206724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УРОК </a:t>
            </a:r>
            <a:r>
              <a:rPr lang="ru-RU" dirty="0">
                <a:cs typeface="Arial" panose="020B0604020202020204" pitchFamily="34" charset="0"/>
              </a:rPr>
              <a:t>(занятие, мероприятие, организованная деятельность) </a:t>
            </a:r>
            <a:r>
              <a:rPr lang="ru-RU" b="1" dirty="0">
                <a:cs typeface="Arial" panose="020B0604020202020204" pitchFamily="34" charset="0"/>
              </a:rPr>
              <a:t>- </a:t>
            </a:r>
            <a:r>
              <a:rPr lang="kk-KZ" b="1" dirty="0">
                <a:cs typeface="Arial" panose="020B0604020202020204" pitchFamily="34" charset="0"/>
              </a:rPr>
              <a:t>ОСНОВНОЙ ПОКАЗАТЕЛЬ</a:t>
            </a:r>
            <a:r>
              <a:rPr lang="en-US" b="1" dirty="0">
                <a:cs typeface="Arial" panose="020B0604020202020204" pitchFamily="34" charset="0"/>
              </a:rPr>
              <a:t> </a:t>
            </a:r>
            <a:endParaRPr lang="kk-KZ" b="1" dirty="0">
              <a:cs typeface="Arial" panose="020B0604020202020204" pitchFamily="34" charset="0"/>
            </a:endParaRPr>
          </a:p>
          <a:p>
            <a:pPr algn="ctr"/>
            <a:r>
              <a:rPr lang="aa-ET" b="1" dirty="0">
                <a:cs typeface="Arial" panose="020B0604020202020204" pitchFamily="34" charset="0"/>
              </a:rPr>
              <a:t>ВЛАДЕНИЯ МЕТОДИКОЙ ПРЕПОДАВАНИЯ</a:t>
            </a:r>
            <a:endParaRPr lang="ru-RU" sz="2200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67C7AB-0145-4191-927A-74245CC550F1}"/>
              </a:ext>
            </a:extLst>
          </p:cNvPr>
          <p:cNvSpPr txBox="1"/>
          <p:nvPr/>
        </p:nvSpPr>
        <p:spPr>
          <a:xfrm>
            <a:off x="8968030" y="2698340"/>
            <a:ext cx="21979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aa-ET" b="1" dirty="0">
                <a:cs typeface="Arial" panose="020B0604020202020204" pitchFamily="34" charset="0"/>
              </a:rPr>
              <a:t>ДИНАМИКА КАЧЕСТВА ЗНАНИЙ ОБУЧАЮЩИХСЯ - основной показатель эффективности деятельности </a:t>
            </a:r>
            <a:r>
              <a:rPr lang="ru-RU" b="1" dirty="0">
                <a:cs typeface="Arial" panose="020B0604020202020204" pitchFamily="34" charset="0"/>
              </a:rPr>
              <a:t>для педагога</a:t>
            </a:r>
            <a:r>
              <a:rPr lang="en-US" b="1" dirty="0">
                <a:cs typeface="Arial" panose="020B0604020202020204" pitchFamily="34" charset="0"/>
              </a:rPr>
              <a:t>  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aa-ET" b="1" dirty="0"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2" y="1885325"/>
            <a:ext cx="658803" cy="6588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7" y="1884394"/>
            <a:ext cx="659734" cy="6597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0" y="1888992"/>
            <a:ext cx="659734" cy="6597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2" y="1893679"/>
            <a:ext cx="650450" cy="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АТТЕСТАЦИЯ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607323" y="2698999"/>
            <a:ext cx="2358082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10 вопросов  Закона РК </a:t>
            </a:r>
          </a:p>
          <a:p>
            <a:pPr algn="ctr"/>
            <a:r>
              <a:rPr lang="ru-RU" sz="1600" b="1" dirty="0">
                <a:cs typeface="Arial" panose="020B0604020202020204" pitchFamily="34" charset="0"/>
              </a:rPr>
              <a:t>«О ПРОТИВОДЕЙСТВИИ КОРРУПЦИИ» - </a:t>
            </a:r>
          </a:p>
          <a:p>
            <a:pPr algn="ctr"/>
            <a:r>
              <a:rPr lang="ru-RU" sz="1600" b="1" dirty="0">
                <a:cs typeface="Arial" panose="020B0604020202020204" pitchFamily="34" charset="0"/>
              </a:rPr>
              <a:t>В ОЗП ДЛЯ РУКОВОДИТЕЛЕЙ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64607" y="2698999"/>
            <a:ext cx="1747335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ТЕСТ ОЗП СДАЮТ </a:t>
            </a:r>
          </a:p>
          <a:p>
            <a:pPr algn="ctr"/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за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местители</a:t>
            </a:r>
            <a:r>
              <a:rPr lang="en-US" sz="1600" dirty="0"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руководител</a:t>
            </a:r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ей, </a:t>
            </a:r>
          </a:p>
          <a:p>
            <a:pPr algn="ctr"/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и 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методисты</a:t>
            </a:r>
            <a:r>
              <a:rPr lang="kk-KZ" sz="1600" dirty="0">
                <a:ea typeface="Calibri Light" panose="020F0302020204030204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600" i="1" dirty="0">
              <a:cs typeface="Arial" panose="020B0604020202020204" pitchFamily="34" charset="0"/>
            </a:endParaRPr>
          </a:p>
          <a:p>
            <a:pPr algn="ctr"/>
            <a:endParaRPr lang="ru-RU" sz="1600" i="1" dirty="0">
              <a:cs typeface="Arial" panose="020B0604020202020204" pitchFamily="34" charset="0"/>
            </a:endParaRPr>
          </a:p>
          <a:p>
            <a:pPr algn="ctr"/>
            <a:r>
              <a:rPr lang="ru-RU" sz="1600" i="1" dirty="0">
                <a:cs typeface="Arial" panose="020B0604020202020204" pitchFamily="34" charset="0"/>
              </a:rPr>
              <a:t> 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C5DB9DB-EE9F-438A-92AC-4B0BD5CD476F}"/>
              </a:ext>
            </a:extLst>
          </p:cNvPr>
          <p:cNvSpPr txBox="1"/>
          <p:nvPr/>
        </p:nvSpPr>
        <p:spPr>
          <a:xfrm>
            <a:off x="6438257" y="2667009"/>
            <a:ext cx="224520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sz="1600" dirty="0">
                <a:cs typeface="Arial" panose="020B0604020202020204" pitchFamily="34" charset="0"/>
              </a:rPr>
              <a:t>В перечень достижений педагога включены </a:t>
            </a:r>
          </a:p>
          <a:p>
            <a:pPr lvl="0" algn="ctr"/>
            <a:r>
              <a:rPr lang="ru-RU" sz="1600" b="1" dirty="0">
                <a:cs typeface="Arial" panose="020B0604020202020204" pitchFamily="34" charset="0"/>
              </a:rPr>
              <a:t>ТВОРЧЕСКИЕ, СПОРТИВНЫЕ КОНКУРСЫ И СОРЕВНОВАНИЯ  </a:t>
            </a:r>
          </a:p>
          <a:p>
            <a:pPr lvl="0" algn="ctr"/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12CBE6-69DF-4F5F-9822-EFA7B32527F5}"/>
              </a:ext>
            </a:extLst>
          </p:cNvPr>
          <p:cNvSpPr txBox="1"/>
          <p:nvPr/>
        </p:nvSpPr>
        <p:spPr>
          <a:xfrm>
            <a:off x="9026019" y="2666288"/>
            <a:ext cx="224336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1600" dirty="0">
                <a:cs typeface="Arial" panose="020B0604020202020204" pitchFamily="34" charset="0"/>
              </a:rPr>
              <a:t>Срок действия категории </a:t>
            </a:r>
            <a:r>
              <a:rPr lang="kk-KZ" sz="1600" b="1" dirty="0">
                <a:cs typeface="Arial" panose="020B0604020202020204" pitchFamily="34" charset="0"/>
              </a:rPr>
              <a:t>ЗАМЕСТИТЕЛЯ</a:t>
            </a:r>
            <a:r>
              <a:rPr lang="kk-KZ" sz="1600" dirty="0">
                <a:cs typeface="Arial" panose="020B0604020202020204" pitchFamily="34" charset="0"/>
              </a:rPr>
              <a:t> </a:t>
            </a:r>
            <a:r>
              <a:rPr lang="kk-KZ" sz="1600" b="1" dirty="0">
                <a:cs typeface="Arial" panose="020B0604020202020204" pitchFamily="34" charset="0"/>
              </a:rPr>
              <a:t>РУКОВОДИТЕЛЯ </a:t>
            </a:r>
            <a:r>
              <a:rPr lang="kk-KZ" sz="1600" dirty="0">
                <a:cs typeface="Arial" panose="020B0604020202020204" pitchFamily="34" charset="0"/>
              </a:rPr>
              <a:t>организации образования, методического кабинета (центра) </a:t>
            </a:r>
            <a:r>
              <a:rPr lang="kk-KZ" sz="1600" b="1" dirty="0"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kk-KZ" sz="1600" b="1" dirty="0">
                <a:cs typeface="Arial" panose="020B0604020202020204" pitchFamily="34" charset="0"/>
              </a:rPr>
              <a:t>5 ЛЕТ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1793" y="1789490"/>
            <a:ext cx="779113" cy="779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57" y="1888128"/>
            <a:ext cx="609858" cy="6098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16" y="1888129"/>
            <a:ext cx="609858" cy="609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03" y="1869739"/>
            <a:ext cx="643876" cy="6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251824"/>
            <a:ext cx="5149801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БЕЗ ПРОХОЖДЕНИЯ ПРОЦЕДУРЫ АТТЕСТАЦИИ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6095999" y="171596"/>
            <a:ext cx="609880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6013183" y="1507847"/>
            <a:ext cx="46749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kk-KZ" sz="1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«педагог-эксперт» 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– </a:t>
            </a:r>
            <a:r>
              <a:rPr kumimoji="0" lang="aa-E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при наличии 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стаж</a:t>
            </a:r>
            <a:r>
              <a:rPr kumimoji="0" lang="aa-E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а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на производстве по профилю 10 лет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2169" y="902800"/>
            <a:ext cx="9131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kk-KZ" sz="1600" b="1" kern="0" dirty="0"/>
              <a:t>Педагог</a:t>
            </a:r>
            <a:r>
              <a:rPr lang="aa-ET" sz="1600" b="1" kern="0" dirty="0"/>
              <a:t>ам </a:t>
            </a:r>
            <a:r>
              <a:rPr lang="kk-KZ" sz="1600" b="1" kern="0" dirty="0"/>
              <a:t>специальны</a:t>
            </a:r>
            <a:r>
              <a:rPr lang="aa-ET" sz="1600" b="1" kern="0" dirty="0"/>
              <a:t>х</a:t>
            </a:r>
            <a:r>
              <a:rPr lang="kk-KZ" sz="1600" b="1" kern="0" dirty="0"/>
              <a:t> дисциплин и мастерам производственного обучения</a:t>
            </a:r>
            <a:r>
              <a:rPr lang="aa-ET" sz="1600" b="1" kern="0" dirty="0"/>
              <a:t> ТиПО </a:t>
            </a:r>
            <a:endParaRPr lang="ru-RU" sz="1600" b="1" kern="0" dirty="0"/>
          </a:p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aa-ET" sz="1600" b="1" kern="0" dirty="0"/>
              <a:t>на момент принятия на работу присваивается:</a:t>
            </a:r>
            <a:endParaRPr lang="kk-KZ" sz="1600" b="1" kern="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900" y="1553659"/>
            <a:ext cx="4821074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1983" y="1553659"/>
            <a:ext cx="5638960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6900" y="1526013"/>
            <a:ext cx="436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 dirty="0">
                <a:latin typeface="+mj-lt"/>
              </a:rPr>
              <a:t>«педагог-модератор» </a:t>
            </a:r>
            <a:r>
              <a:rPr lang="kk-KZ" sz="1400" kern="0" dirty="0">
                <a:latin typeface="+mj-lt"/>
              </a:rPr>
              <a:t>– </a:t>
            </a:r>
            <a:r>
              <a:rPr lang="aa-ET" sz="1400" kern="0" dirty="0">
                <a:latin typeface="+mj-lt"/>
              </a:rPr>
              <a:t>при наличии </a:t>
            </a:r>
            <a:r>
              <a:rPr lang="kk-KZ" sz="1400" kern="0" dirty="0">
                <a:latin typeface="+mj-lt"/>
              </a:rPr>
              <a:t>стаж</a:t>
            </a:r>
            <a:r>
              <a:rPr lang="aa-ET" sz="1400" kern="0" dirty="0">
                <a:latin typeface="+mj-lt"/>
              </a:rPr>
              <a:t>а</a:t>
            </a:r>
            <a:r>
              <a:rPr lang="kk-KZ" sz="1400" kern="0" dirty="0">
                <a:latin typeface="+mj-lt"/>
              </a:rPr>
              <a:t> на производстве  по профилю 5 лет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7CAF562-AAF4-4388-B81A-CC55197AAC3A}"/>
              </a:ext>
            </a:extLst>
          </p:cNvPr>
          <p:cNvSpPr/>
          <p:nvPr/>
        </p:nvSpPr>
        <p:spPr>
          <a:xfrm>
            <a:off x="7611839" y="2944812"/>
            <a:ext cx="4053456" cy="636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педагог</a:t>
            </a:r>
            <a:r>
              <a:rPr kumimoji="0" lang="aa-ET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ам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иностранных языков, имеющим действующий сертификат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Сэлта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CELTA</a:t>
            </a:r>
            <a:r>
              <a:rPr kumimoji="0" lang="aa-E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2169" y="2347402"/>
            <a:ext cx="6371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aa-ET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Присваивается категория </a:t>
            </a:r>
            <a:r>
              <a:rPr lang="ru-RU" sz="1600" b="1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«педагог-модератор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aa-ET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</a:t>
            </a:r>
            <a:r>
              <a:rPr lang="ru-RU" sz="16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ица</a:t>
            </a:r>
            <a:r>
              <a:rPr lang="aa-ET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aa-ET" sz="1600" b="1" kern="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901" y="2859373"/>
            <a:ext cx="2547235" cy="5843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18725" y="2848579"/>
            <a:ext cx="4214764" cy="5843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01583" y="2859373"/>
            <a:ext cx="3749360" cy="57359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2079" y="2890418"/>
            <a:ext cx="2906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latin typeface="+mj-lt"/>
              </a:rPr>
              <a:t>вошедши</a:t>
            </a:r>
            <a:r>
              <a:rPr lang="aa-ET" sz="1400" kern="0" dirty="0">
                <a:latin typeface="+mj-lt"/>
              </a:rPr>
              <a:t>м</a:t>
            </a:r>
            <a:r>
              <a:rPr lang="ru-RU" sz="1400" kern="0" dirty="0">
                <a:latin typeface="+mj-lt"/>
              </a:rPr>
              <a:t> в </a:t>
            </a:r>
            <a:r>
              <a:rPr lang="ru-RU" sz="1400" b="1" kern="0" dirty="0">
                <a:latin typeface="+mj-lt"/>
              </a:rPr>
              <a:t>Президентский кадровый резерв</a:t>
            </a:r>
            <a:endParaRPr lang="aa-ET" sz="1400" kern="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63437" y="2898947"/>
            <a:ext cx="424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</a:rPr>
              <a:t>выпускник</a:t>
            </a:r>
            <a:r>
              <a:rPr lang="aa-ET" sz="1400" kern="0" dirty="0">
                <a:solidFill>
                  <a:schemeClr val="tx1"/>
                </a:solidFill>
              </a:rPr>
              <a:t>ам</a:t>
            </a: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 err="1">
                <a:solidFill>
                  <a:schemeClr val="tx1"/>
                </a:solidFill>
              </a:rPr>
              <a:t>Nazarbayev</a:t>
            </a:r>
            <a:r>
              <a:rPr lang="ru-RU" sz="1400" b="1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 err="1">
                <a:solidFill>
                  <a:schemeClr val="tx1"/>
                </a:solidFill>
              </a:rPr>
              <a:t>University</a:t>
            </a:r>
            <a:r>
              <a:rPr lang="ru-RU" sz="1400" b="1" kern="0" dirty="0">
                <a:solidFill>
                  <a:schemeClr val="tx1"/>
                </a:solidFill>
              </a:rPr>
              <a:t> </a:t>
            </a:r>
            <a:r>
              <a:rPr lang="ru-RU" sz="1400" kern="0" dirty="0">
                <a:solidFill>
                  <a:schemeClr val="tx1"/>
                </a:solidFill>
              </a:rPr>
              <a:t>и </a:t>
            </a:r>
            <a:r>
              <a:rPr lang="aa-ET" sz="1400" kern="0" dirty="0">
                <a:solidFill>
                  <a:schemeClr val="tx1"/>
                </a:solidFill>
              </a:rPr>
              <a:t>других организаций </a:t>
            </a:r>
            <a:r>
              <a:rPr lang="ru-RU" sz="1400" kern="0" dirty="0">
                <a:solidFill>
                  <a:schemeClr val="tx1"/>
                </a:solidFill>
              </a:rPr>
              <a:t>программ</a:t>
            </a:r>
            <a:r>
              <a:rPr lang="aa-ET" sz="1400" kern="0" dirty="0">
                <a:solidFill>
                  <a:schemeClr val="tx1"/>
                </a:solidFill>
              </a:rPr>
              <a:t>ы</a:t>
            </a: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>
                <a:solidFill>
                  <a:schemeClr val="tx1"/>
                </a:solidFill>
              </a:rPr>
              <a:t>«</a:t>
            </a:r>
            <a:r>
              <a:rPr lang="ru-RU" sz="1400" b="1" kern="0" dirty="0" err="1">
                <a:solidFill>
                  <a:schemeClr val="tx1"/>
                </a:solidFill>
              </a:rPr>
              <a:t>Болашақ</a:t>
            </a:r>
            <a:r>
              <a:rPr lang="ru-RU" sz="1400" b="1" kern="0" dirty="0">
                <a:solidFill>
                  <a:schemeClr val="tx1"/>
                </a:solidFill>
              </a:rPr>
              <a:t>» </a:t>
            </a:r>
            <a:endParaRPr lang="aa-ET" sz="1400" b="1" kern="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167172"/>
            <a:ext cx="577090" cy="5770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5454304" y="4219414"/>
            <a:ext cx="5213903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один уровень выше, имеющим квалификационную категорию </a:t>
            </a:r>
            <a:r>
              <a:rPr lang="ru-RU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«педагог-эксперт», «педагог-исследователь»</a:t>
            </a: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kern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12169" y="3687705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aa-ET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Участникам 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Специальн</a:t>
            </a:r>
            <a:r>
              <a:rPr lang="aa-ET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ой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</a:t>
            </a:r>
            <a:r>
              <a:rPr lang="aa-ET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присваивается квалификационная категория </a:t>
            </a:r>
            <a:endParaRPr lang="kk-KZ" sz="1600" b="1" kern="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6900" y="4254793"/>
            <a:ext cx="4514653" cy="50600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42332" y="4254793"/>
            <a:ext cx="6053038" cy="50600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26121" y="4228497"/>
            <a:ext cx="4665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«педагог-модератор»</a:t>
            </a:r>
            <a:r>
              <a:rPr lang="aa-ET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выпускникам организаций высшего, послевузовского образования</a:t>
            </a:r>
            <a:endParaRPr lang="aa-ET" sz="1400" kern="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" y="3628751"/>
            <a:ext cx="550696" cy="55069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47238" y="5543059"/>
            <a:ext cx="444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</a:rPr>
              <a:t>педагогам иностранных языков, имеющим действующий сертификат </a:t>
            </a:r>
            <a:r>
              <a:rPr lang="ru-RU" sz="1400" b="1" kern="0" dirty="0">
                <a:solidFill>
                  <a:schemeClr val="tx1"/>
                </a:solidFill>
              </a:rPr>
              <a:t>DELTA</a:t>
            </a:r>
            <a:endParaRPr lang="ru-RU" sz="1400" b="1" kern="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638563" y="5067169"/>
            <a:ext cx="2165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/>
              <a:t>«Педагог-эксперт»: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6900" y="5584640"/>
            <a:ext cx="4514653" cy="4816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6" y="4942935"/>
            <a:ext cx="553436" cy="55343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542332" y="5543059"/>
            <a:ext cx="444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aa-ET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присваивается лицам вошедшим в кадровый резерв «Лидеры изменений образования»</a:t>
            </a:r>
            <a:endParaRPr lang="ru-RU" sz="1400" b="1" kern="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34797" y="5067169"/>
            <a:ext cx="455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aa-ET" sz="1600" b="1" kern="0" dirty="0"/>
              <a:t>К</a:t>
            </a:r>
            <a:r>
              <a:rPr lang="kk-KZ" sz="1600" b="1" kern="0" dirty="0"/>
              <a:t>атегория «руководитель первой категории»</a:t>
            </a:r>
            <a:endParaRPr lang="ru-RU" sz="1600" b="1" kern="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71994" y="5584640"/>
            <a:ext cx="6019811" cy="4816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77" y="4940094"/>
            <a:ext cx="542080" cy="5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799</Words>
  <Application>Microsoft Office PowerPoint</Application>
  <PresentationFormat>Широкоэкранный</PresentationFormat>
  <Paragraphs>155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Arial Black</vt:lpstr>
      <vt:lpstr>Calibri</vt:lpstr>
      <vt:lpstr>Calibri Light</vt:lpstr>
      <vt:lpstr>Oswald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31</cp:revision>
  <cp:lastPrinted>2024-04-11T06:54:14Z</cp:lastPrinted>
  <dcterms:created xsi:type="dcterms:W3CDTF">2024-04-08T06:06:12Z</dcterms:created>
  <dcterms:modified xsi:type="dcterms:W3CDTF">2024-04-11T07:04:14Z</dcterms:modified>
</cp:coreProperties>
</file>