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56" r:id="rId3"/>
    <p:sldId id="264" r:id="rId4"/>
    <p:sldId id="258" r:id="rId5"/>
    <p:sldId id="266" r:id="rId6"/>
    <p:sldId id="270" r:id="rId7"/>
    <p:sldId id="257" r:id="rId8"/>
    <p:sldId id="259" r:id="rId9"/>
    <p:sldId id="268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A9438E-E8ED-78D8-F158-93EE9A797727}" v="1877" dt="2024-04-09T03:40:53.003"/>
    <p1510:client id="{150A7775-9B87-C2C1-15CE-1E01589C4075}" v="6" dt="2024-04-09T04:12:34.394"/>
    <p1510:client id="{1D478504-C9DE-4A69-386D-B4D2145CC391}" v="498" dt="2024-04-08T13:21:09.352"/>
    <p1510:client id="{3962BF97-87A0-EA4E-95C2-51E8F225102F}" v="124" dt="2024-04-09T04:32:50.600"/>
    <p1510:client id="{48C3ECDB-2908-B6F0-A7DF-7C0791067B3C}" v="417" dt="2024-04-09T04:10:23.963"/>
    <p1510:client id="{7C07A0AC-5D98-A52F-06AE-031283287187}" v="7" dt="2024-04-08T13:23:11.075"/>
    <p1510:client id="{F0C3BE48-1462-C197-2C01-CB4B79606C76}" v="681" dt="2024-04-08T13:36:27.6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ABDA3-47AC-4F64-A55B-6B83B68EFB2A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31DEF-E43C-4C33-9CCC-AA7EEC216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29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31DEF-E43C-4C33-9CCC-AA7EEC216BA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97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A67E6-5B27-4042-8029-5DD1B3CAD41C}" type="datetime1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679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69A8-AC8C-44C8-A494-D69DF0980100}" type="datetime1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61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1FD76-8473-444B-B584-2630AF3B5C0F}" type="datetime1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080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8792-A7BD-457B-A643-C98E5F3FE383}" type="datetime1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831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7280-B750-41C8-8B17-1F23A7451EF6}" type="datetime1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06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30B9-0AE8-494A-BA5E-BD0C317E1907}" type="datetime1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098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CDB8E-B1B8-4ABF-8CA9-44D500E225F2}" type="datetime1">
              <a:rPr lang="ru-RU" smtClean="0"/>
              <a:t>11.04.2024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09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E8040-68B0-46EE-843D-4156C7C01018}" type="datetime1">
              <a:rPr lang="ru-RU" smtClean="0"/>
              <a:t>11.04.2024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783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E0A6-CF51-4624-A6FA-C0708CC9A297}" type="datetime1">
              <a:rPr lang="ru-RU" smtClean="0"/>
              <a:t>11.04.2024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056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3FDF6-E6AC-4A11-A3B5-ABE4233C587D}" type="datetime1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67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0974-7B06-4735-8DDB-15FE36EA299F}" type="datetime1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9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080BB-0B05-4FCC-9107-9C4A1FEE0244}" type="datetime1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81522-6DF3-4150-8549-837DEFFD3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6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1522-6DF3-4150-8549-837DEFFD3F1A}" type="slidenum">
              <a:rPr lang="ru-RU" smtClean="0"/>
              <a:t>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7"/>
          <a:stretch/>
        </p:blipFill>
        <p:spPr>
          <a:xfrm>
            <a:off x="-1" y="-19050"/>
            <a:ext cx="12201525" cy="68770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-19050"/>
            <a:ext cx="12192000" cy="6877050"/>
          </a:xfrm>
          <a:prstGeom prst="rect">
            <a:avLst/>
          </a:prstGeom>
          <a:solidFill>
            <a:schemeClr val="accent4">
              <a:lumMod val="40000"/>
              <a:lumOff val="6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16"/>
          <p:cNvSpPr txBox="1"/>
          <p:nvPr/>
        </p:nvSpPr>
        <p:spPr>
          <a:xfrm>
            <a:off x="1741711" y="4238673"/>
            <a:ext cx="8240489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ШЕБЕР ҰСТАЗ – ТАБЫСТЫ ОҚУШЫ</a:t>
            </a:r>
            <a:endParaRPr lang="ru-RU" sz="8000" b="1" dirty="0">
              <a:solidFill>
                <a:schemeClr val="accent1">
                  <a:lumMod val="50000"/>
                </a:schemeClr>
              </a:solidFill>
              <a:latin typeface="Oswald"/>
              <a:cs typeface="Times New Roman"/>
            </a:endParaRPr>
          </a:p>
        </p:txBody>
      </p:sp>
      <p:sp>
        <p:nvSpPr>
          <p:cNvPr id="9" name="Прямоугольник 5"/>
          <p:cNvSpPr/>
          <p:nvPr/>
        </p:nvSpPr>
        <p:spPr>
          <a:xfrm>
            <a:off x="-9525" y="4100536"/>
            <a:ext cx="1409700" cy="163049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5"/>
          <p:cNvSpPr/>
          <p:nvPr/>
        </p:nvSpPr>
        <p:spPr>
          <a:xfrm>
            <a:off x="10115550" y="4100536"/>
            <a:ext cx="2076450" cy="1630490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38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29833" y="6274798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10</a:t>
            </a:fld>
            <a:endParaRPr lang="ru-RU"/>
          </a:p>
        </p:txBody>
      </p:sp>
      <p:sp>
        <p:nvSpPr>
          <p:cNvPr id="5" name="Прямоугольник 5"/>
          <p:cNvSpPr/>
          <p:nvPr/>
        </p:nvSpPr>
        <p:spPr>
          <a:xfrm>
            <a:off x="2804" y="171596"/>
            <a:ext cx="889263" cy="54864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945207" y="251824"/>
            <a:ext cx="4388611" cy="4578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1800" b="1">
                <a:cs typeface="Calibri"/>
              </a:rPr>
              <a:t>АТТЕСТАТТАУ РӘСІМІН ӨТПЕЙ:</a:t>
            </a:r>
          </a:p>
        </p:txBody>
      </p:sp>
      <p:sp>
        <p:nvSpPr>
          <p:cNvPr id="7" name="Прямоугольник 5"/>
          <p:cNvSpPr/>
          <p:nvPr/>
        </p:nvSpPr>
        <p:spPr>
          <a:xfrm>
            <a:off x="5391553" y="171596"/>
            <a:ext cx="6803250" cy="54864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9873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8733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72186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1658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1CBF46-8E98-4C95-B88E-585F36C7757D}"/>
              </a:ext>
            </a:extLst>
          </p:cNvPr>
          <p:cNvSpPr/>
          <p:nvPr/>
        </p:nvSpPr>
        <p:spPr>
          <a:xfrm>
            <a:off x="6013183" y="1507847"/>
            <a:ext cx="4674958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514350" marR="0" lvl="0" indent="-2857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lang="kk-KZ" sz="1400" i="1" kern="0">
                <a:latin typeface="+mj-lt"/>
              </a:rPr>
              <a:t>«</a:t>
            </a:r>
            <a:r>
              <a:rPr kumimoji="0" lang="kk-KZ" sz="1400" b="0" i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</a:rPr>
              <a:t>педагог-сарапшы» - бейіні бойынша өндірісте 10 жыл өтілі болған кезде</a:t>
            </a:r>
            <a:endParaRPr kumimoji="0" lang="ru-RU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12169" y="902800"/>
            <a:ext cx="9131453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28600" lvl="0">
              <a:tabLst>
                <a:tab pos="540385" algn="l"/>
                <a:tab pos="3150870" algn="l"/>
              </a:tabLst>
              <a:defRPr/>
            </a:pPr>
            <a:r>
              <a:rPr lang="kk-KZ" sz="1600" b="1" kern="0"/>
              <a:t>Арнайы пәндер педагогтеріне және </a:t>
            </a:r>
            <a:r>
              <a:rPr lang="kk-KZ" sz="1600" b="1" kern="0" err="1"/>
              <a:t>ТжКБ</a:t>
            </a:r>
            <a:r>
              <a:rPr lang="kk-KZ" sz="1600" b="1" kern="0"/>
              <a:t> өндірістік оқыту шеберлеріне жұмысқа қабылдау кезінде: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6900" y="1553659"/>
            <a:ext cx="4821074" cy="50183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11983" y="1553659"/>
            <a:ext cx="5638960" cy="50183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76900" y="1526013"/>
            <a:ext cx="4363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285750"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lang="kk-KZ" sz="1400" i="1" kern="0">
                <a:latin typeface="+mj-lt"/>
              </a:rPr>
              <a:t>«педагог-модератор» - бейіні бойынша өндірісте 5 жыл өтілі болған кезде</a:t>
            </a:r>
            <a:endParaRPr lang="kk-KZ" sz="1400" kern="0">
              <a:latin typeface="+mj-lt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73" y="919839"/>
            <a:ext cx="550696" cy="550696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F7CAF562-AAF4-4388-B81A-CC55197AAC3A}"/>
              </a:ext>
            </a:extLst>
          </p:cNvPr>
          <p:cNvSpPr/>
          <p:nvPr/>
        </p:nvSpPr>
        <p:spPr>
          <a:xfrm>
            <a:off x="7793980" y="2717536"/>
            <a:ext cx="3785941" cy="63694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514350" indent="-285750"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+mj-lt"/>
              </a:rPr>
              <a:t>қолданыстағы</a:t>
            </a: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</a:rPr>
              <a:t>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</a:rPr>
              <a:t>Celta </a:t>
            </a: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</a:rPr>
              <a:t>сертификаты бар </a:t>
            </a:r>
            <a:r>
              <a:rPr lang="ru-RU" sz="1400" kern="0" err="1">
                <a:latin typeface="+mj-lt"/>
              </a:rPr>
              <a:t>шет</a:t>
            </a: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</a:rPr>
              <a:t> </a:t>
            </a:r>
            <a:r>
              <a:rPr kumimoji="0" lang="ru-RU" sz="1400" b="0" i="0" u="none" strike="noStrike" kern="0" cap="none" spc="0" normalizeH="0" baseline="0" noProof="0" err="1">
                <a:ln>
                  <a:noFill/>
                </a:ln>
                <a:effectLst/>
                <a:uLnTx/>
                <a:uFillTx/>
                <a:latin typeface="+mj-lt"/>
              </a:rPr>
              <a:t>тілі</a:t>
            </a:r>
            <a:r>
              <a:rPr kumimoji="0" lang="ru-RU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</a:rPr>
              <a:t> </a:t>
            </a:r>
            <a:r>
              <a:rPr lang="ru-RU" sz="1400" kern="0" err="1">
                <a:latin typeface="+mj-lt"/>
              </a:rPr>
              <a:t>педагогтеріне</a:t>
            </a:r>
            <a:endParaRPr lang="ru-RU" sz="1400" b="0" i="0" u="none" strike="noStrike" kern="0" cap="none" spc="0" normalizeH="0" baseline="0" noProof="0" err="1">
              <a:ln>
                <a:noFill/>
              </a:ln>
              <a:effectLst/>
              <a:uLnTx/>
              <a:uFillTx/>
              <a:latin typeface="Calibri Light"/>
              <a:cs typeface="Calibri Ligh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12169" y="2347402"/>
            <a:ext cx="6371805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28600" algn="just">
              <a:tabLst>
                <a:tab pos="540385" algn="l"/>
                <a:tab pos="3150870" algn="l"/>
              </a:tabLst>
              <a:defRPr/>
            </a:pPr>
            <a:r>
              <a:rPr lang="ru-RU" sz="1600" b="1" kern="0">
                <a:latin typeface="+mn-lt"/>
                <a:ea typeface="+mn-ea"/>
                <a:cs typeface="+mn-cs"/>
              </a:rPr>
              <a:t>«Педагог-модератор» </a:t>
            </a:r>
            <a:r>
              <a:rPr lang="ru-RU" sz="1600" b="1" kern="0" err="1">
                <a:latin typeface="+mn-lt"/>
                <a:ea typeface="+mn-ea"/>
                <a:cs typeface="+mn-cs"/>
              </a:rPr>
              <a:t>санаты</a:t>
            </a:r>
            <a:r>
              <a:rPr lang="ru-RU" sz="1600" b="1" kern="0">
                <a:latin typeface="+mn-lt"/>
                <a:ea typeface="+mn-ea"/>
                <a:cs typeface="+mn-cs"/>
              </a:rPr>
              <a:t> </a:t>
            </a:r>
            <a:r>
              <a:rPr lang="ru-RU" sz="1600" b="1" kern="0" err="1">
                <a:latin typeface="+mn-lt"/>
                <a:ea typeface="+mn-ea"/>
                <a:cs typeface="+mn-cs"/>
              </a:rPr>
              <a:t>келесі</a:t>
            </a:r>
            <a:r>
              <a:rPr lang="ru-RU" sz="1600" b="1" kern="0">
                <a:latin typeface="+mn-lt"/>
                <a:ea typeface="+mn-ea"/>
                <a:cs typeface="+mn-cs"/>
              </a:rPr>
              <a:t> </a:t>
            </a:r>
            <a:r>
              <a:rPr lang="ru-RU" sz="1600" b="1" kern="0" err="1">
                <a:latin typeface="+mn-lt"/>
                <a:ea typeface="+mn-ea"/>
                <a:cs typeface="+mn-cs"/>
              </a:rPr>
              <a:t>тұлғаларға</a:t>
            </a:r>
            <a:r>
              <a:rPr lang="ru-RU" sz="1600" b="1" kern="0">
                <a:latin typeface="+mn-lt"/>
                <a:ea typeface="+mn-ea"/>
                <a:cs typeface="+mn-cs"/>
              </a:rPr>
              <a:t> </a:t>
            </a:r>
            <a:r>
              <a:rPr lang="ru-RU" sz="1600" b="1" kern="0" err="1">
                <a:latin typeface="+mn-lt"/>
                <a:ea typeface="+mn-ea"/>
                <a:cs typeface="+mn-cs"/>
              </a:rPr>
              <a:t>беріледі</a:t>
            </a:r>
            <a:r>
              <a:rPr lang="ru-RU" sz="1600" b="1" kern="0"/>
              <a:t>:</a:t>
            </a:r>
            <a:endParaRPr lang="aa-ET" sz="1600" b="1" kern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76901" y="2668487"/>
            <a:ext cx="2547235" cy="775276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18725" y="2694303"/>
            <a:ext cx="4214764" cy="73866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888569" y="2682458"/>
            <a:ext cx="3749360" cy="76130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36157" y="2724416"/>
            <a:ext cx="2906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lang="ru-RU" sz="1400" b="1" kern="0" dirty="0" err="1">
                <a:latin typeface="+mj-lt"/>
              </a:rPr>
              <a:t>Президенттік</a:t>
            </a:r>
            <a:r>
              <a:rPr lang="ru-RU" sz="1400" b="1" kern="0" dirty="0">
                <a:latin typeface="+mj-lt"/>
              </a:rPr>
              <a:t> кадр </a:t>
            </a:r>
            <a:r>
              <a:rPr lang="ru-RU" sz="1400" b="1" kern="0" dirty="0" err="1">
                <a:latin typeface="+mj-lt"/>
              </a:rPr>
              <a:t>резервіне</a:t>
            </a:r>
            <a:r>
              <a:rPr lang="ru-RU" sz="1400" b="1" kern="0" dirty="0">
                <a:latin typeface="+mj-lt"/>
              </a:rPr>
              <a:t> </a:t>
            </a:r>
            <a:r>
              <a:rPr lang="ru-RU" sz="1400" kern="0" dirty="0" err="1">
                <a:latin typeface="+mj-lt"/>
              </a:rPr>
              <a:t>кіргендерге</a:t>
            </a:r>
            <a:endParaRPr lang="aa-ET" sz="1400" kern="0" dirty="0">
              <a:latin typeface="+mj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16533" y="2717536"/>
            <a:ext cx="43774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285750" algn="just"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lang="en-US" sz="1400" b="1" kern="0">
                <a:solidFill>
                  <a:schemeClr val="tx1"/>
                </a:solidFill>
              </a:rPr>
              <a:t>Nazarbayev University </a:t>
            </a:r>
            <a:r>
              <a:rPr lang="ru-RU" sz="1400" kern="0">
                <a:solidFill>
                  <a:schemeClr val="tx1"/>
                </a:solidFill>
              </a:rPr>
              <a:t>және «</a:t>
            </a:r>
            <a:r>
              <a:rPr lang="ru-RU" sz="1400" b="1" kern="0">
                <a:solidFill>
                  <a:schemeClr val="tx1"/>
                </a:solidFill>
              </a:rPr>
              <a:t>Болашақ» </a:t>
            </a:r>
            <a:r>
              <a:rPr lang="ru-RU" sz="1400" kern="0">
                <a:solidFill>
                  <a:schemeClr val="tx1"/>
                </a:solidFill>
              </a:rPr>
              <a:t>бағдарламасының басқа да ұйымдарының түлектеріне</a:t>
            </a:r>
            <a:endParaRPr lang="aa-ET" sz="1400" b="1" kern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73" y="2167172"/>
            <a:ext cx="577090" cy="577090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EC1CBF46-8E98-4C95-B88E-585F36C7757D}"/>
              </a:ext>
            </a:extLst>
          </p:cNvPr>
          <p:cNvSpPr/>
          <p:nvPr/>
        </p:nvSpPr>
        <p:spPr>
          <a:xfrm>
            <a:off x="5777751" y="4188560"/>
            <a:ext cx="5213903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514350" indent="-285750"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lang="ru-RU" sz="1400" kern="0" dirty="0"/>
              <a:t>«</a:t>
            </a:r>
            <a:r>
              <a:rPr lang="ru-RU" sz="1400" kern="0" dirty="0">
                <a:latin typeface="+mn-lt"/>
                <a:ea typeface="+mn-ea"/>
                <a:cs typeface="+mn-cs"/>
              </a:rPr>
              <a:t>педагог-</a:t>
            </a:r>
            <a:r>
              <a:rPr lang="ru-RU" sz="1400" kern="0" dirty="0" err="1">
                <a:latin typeface="+mn-lt"/>
                <a:ea typeface="+mn-ea"/>
                <a:cs typeface="+mn-cs"/>
              </a:rPr>
              <a:t>сарапшы</a:t>
            </a:r>
            <a:r>
              <a:rPr lang="ru-RU" sz="1400" kern="0" dirty="0">
                <a:latin typeface="+mn-lt"/>
                <a:ea typeface="+mn-ea"/>
                <a:cs typeface="+mn-cs"/>
              </a:rPr>
              <a:t>», «педагог-</a:t>
            </a:r>
            <a:r>
              <a:rPr lang="ru-RU" sz="1400" kern="0" dirty="0" err="1">
                <a:latin typeface="+mn-lt"/>
                <a:ea typeface="+mn-ea"/>
                <a:cs typeface="+mn-cs"/>
              </a:rPr>
              <a:t>зерттеуші</a:t>
            </a:r>
            <a:r>
              <a:rPr lang="ru-RU" sz="1400" kern="0" dirty="0"/>
              <a:t>»</a:t>
            </a:r>
            <a:r>
              <a:rPr lang="ru-RU" sz="1400" kern="0" dirty="0">
                <a:latin typeface="+mn-lt"/>
                <a:ea typeface="+mn-ea"/>
                <a:cs typeface="+mn-cs"/>
              </a:rPr>
              <a:t> </a:t>
            </a:r>
            <a:r>
              <a:rPr lang="ru-RU" sz="1400" kern="0" dirty="0" err="1">
                <a:latin typeface="+mn-lt"/>
                <a:ea typeface="+mn-ea"/>
                <a:cs typeface="+mn-cs"/>
              </a:rPr>
              <a:t>біліктілік</a:t>
            </a:r>
            <a:r>
              <a:rPr lang="ru-RU" sz="1400" kern="0" dirty="0">
                <a:latin typeface="+mn-lt"/>
                <a:ea typeface="+mn-ea"/>
                <a:cs typeface="+mn-cs"/>
              </a:rPr>
              <a:t> </a:t>
            </a:r>
            <a:r>
              <a:rPr lang="ru-RU" sz="1400" kern="0" dirty="0" err="1">
                <a:latin typeface="+mn-lt"/>
                <a:ea typeface="+mn-ea"/>
                <a:cs typeface="+mn-cs"/>
              </a:rPr>
              <a:t>санаты</a:t>
            </a:r>
            <a:r>
              <a:rPr lang="ru-RU" sz="1400" kern="0" dirty="0">
                <a:latin typeface="+mn-lt"/>
                <a:ea typeface="+mn-ea"/>
                <a:cs typeface="+mn-cs"/>
              </a:rPr>
              <a:t> </a:t>
            </a:r>
            <a:r>
              <a:rPr lang="ru-RU" sz="1400" kern="0" dirty="0" err="1"/>
              <a:t>болса</a:t>
            </a:r>
            <a:r>
              <a:rPr lang="ru-RU" sz="1400" kern="0" dirty="0"/>
              <a:t>,</a:t>
            </a:r>
            <a:r>
              <a:rPr lang="ru-RU" sz="1400" kern="0" dirty="0">
                <a:latin typeface="+mn-lt"/>
                <a:ea typeface="+mn-ea"/>
                <a:cs typeface="+mn-cs"/>
              </a:rPr>
              <a:t> </a:t>
            </a:r>
            <a:r>
              <a:rPr lang="ru-RU" sz="1400" b="1" kern="0" dirty="0" err="1">
                <a:latin typeface="+mn-lt"/>
                <a:ea typeface="+mn-ea"/>
                <a:cs typeface="+mn-cs"/>
              </a:rPr>
              <a:t>бір</a:t>
            </a:r>
            <a:r>
              <a:rPr lang="ru-RU" sz="1400" b="1" kern="0" dirty="0">
                <a:latin typeface="+mn-lt"/>
                <a:ea typeface="+mn-ea"/>
                <a:cs typeface="+mn-cs"/>
              </a:rPr>
              <a:t> </a:t>
            </a:r>
            <a:r>
              <a:rPr lang="ru-RU" sz="1400" b="1" kern="0" dirty="0" err="1">
                <a:latin typeface="+mn-lt"/>
                <a:ea typeface="+mn-ea"/>
                <a:cs typeface="+mn-cs"/>
              </a:rPr>
              <a:t>деңгейге</a:t>
            </a:r>
            <a:r>
              <a:rPr lang="ru-RU" sz="1400" b="1" kern="0" dirty="0">
                <a:latin typeface="+mn-lt"/>
                <a:ea typeface="+mn-ea"/>
                <a:cs typeface="+mn-cs"/>
              </a:rPr>
              <a:t> </a:t>
            </a:r>
            <a:r>
              <a:rPr lang="ru-RU" sz="1400" b="1" kern="0" dirty="0" err="1"/>
              <a:t>жоғары</a:t>
            </a:r>
            <a:r>
              <a:rPr lang="ru-RU" sz="1400" b="1" kern="0" dirty="0"/>
              <a:t> </a:t>
            </a:r>
            <a:r>
              <a:rPr lang="ru-RU" sz="1400" b="1" kern="0" dirty="0" err="1"/>
              <a:t>санат</a:t>
            </a:r>
            <a:r>
              <a:rPr lang="ru-RU" sz="1400" kern="0" dirty="0">
                <a:latin typeface="+mn-lt"/>
                <a:ea typeface="+mn-ea"/>
                <a:cs typeface="+mn-cs"/>
              </a:rPr>
              <a:t> </a:t>
            </a:r>
            <a:r>
              <a:rPr lang="ru-RU" sz="1400" kern="0" dirty="0" err="1">
                <a:latin typeface="+mn-lt"/>
                <a:ea typeface="+mn-ea"/>
                <a:cs typeface="+mn-cs"/>
              </a:rPr>
              <a:t>беріледі</a:t>
            </a:r>
            <a:endParaRPr lang="ru-RU" sz="1400" kern="0" dirty="0">
              <a:cs typeface="Calibri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12168" y="3641487"/>
            <a:ext cx="913145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28600">
              <a:tabLst>
                <a:tab pos="540385" algn="l"/>
                <a:tab pos="3150870" algn="l"/>
              </a:tabLst>
              <a:defRPr/>
            </a:pPr>
            <a:r>
              <a:rPr lang="ru-RU" sz="1600" b="1" kern="0" dirty="0">
                <a:latin typeface="+mn-lt"/>
                <a:ea typeface="+mn-ea"/>
                <a:cs typeface="+mn-cs"/>
              </a:rPr>
              <a:t>«</a:t>
            </a:r>
            <a:r>
              <a:rPr lang="ru-RU" sz="1600" b="1" kern="0" dirty="0" err="1">
                <a:latin typeface="+mn-lt"/>
                <a:ea typeface="+mn-ea"/>
                <a:cs typeface="+mn-cs"/>
              </a:rPr>
              <a:t>Арнайы</a:t>
            </a:r>
            <a:r>
              <a:rPr lang="ru-RU" sz="1600" b="1" kern="0" dirty="0">
                <a:latin typeface="+mn-lt"/>
                <a:ea typeface="+mn-ea"/>
                <a:cs typeface="+mn-cs"/>
              </a:rPr>
              <a:t> </a:t>
            </a:r>
            <a:r>
              <a:rPr lang="ru-RU" sz="1600" b="1" kern="0" dirty="0" err="1">
                <a:latin typeface="+mn-lt"/>
                <a:ea typeface="+mn-ea"/>
                <a:cs typeface="+mn-cs"/>
              </a:rPr>
              <a:t>бағдарламаға</a:t>
            </a:r>
            <a:r>
              <a:rPr lang="ru-RU" sz="1600" b="1" kern="0" dirty="0">
                <a:latin typeface="+mn-lt"/>
                <a:ea typeface="+mn-ea"/>
                <a:cs typeface="+mn-cs"/>
              </a:rPr>
              <a:t>» </a:t>
            </a:r>
            <a:r>
              <a:rPr lang="ru-RU" sz="1600" b="1" kern="0" dirty="0" err="1">
                <a:latin typeface="+mn-lt"/>
                <a:ea typeface="+mn-ea"/>
                <a:cs typeface="+mn-cs"/>
              </a:rPr>
              <a:t>қатысушыларға</a:t>
            </a:r>
            <a:r>
              <a:rPr lang="ru-RU" sz="1600" b="1" kern="0" dirty="0"/>
              <a:t>:</a:t>
            </a:r>
            <a:endParaRPr lang="kk-KZ" sz="1600" b="1" kern="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931397" y="4179444"/>
            <a:ext cx="4514653" cy="6727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542332" y="4177765"/>
            <a:ext cx="6053038" cy="649069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17658" y="4140845"/>
            <a:ext cx="4665432" cy="7386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514350" indent="-285750"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lang="ru-RU" sz="1400" i="1" kern="0" err="1"/>
              <a:t>жоғары</a:t>
            </a:r>
            <a:r>
              <a:rPr lang="ru-RU" sz="1400" i="1" kern="0"/>
              <a:t>, </a:t>
            </a:r>
            <a:r>
              <a:rPr lang="ru-RU" sz="1400" i="1" kern="0" err="1"/>
              <a:t>жоғары</a:t>
            </a:r>
            <a:r>
              <a:rPr lang="ru-RU" sz="1400" i="1" kern="0">
                <a:latin typeface="+mn-lt"/>
                <a:ea typeface="+mn-ea"/>
                <a:cs typeface="+mn-cs"/>
              </a:rPr>
              <a:t> </a:t>
            </a:r>
            <a:r>
              <a:rPr lang="ru-RU" sz="1400" i="1" kern="0" err="1">
                <a:latin typeface="+mn-lt"/>
                <a:ea typeface="+mn-ea"/>
                <a:cs typeface="+mn-cs"/>
              </a:rPr>
              <a:t>оқу</a:t>
            </a:r>
            <a:r>
              <a:rPr lang="ru-RU" sz="1400" i="1" kern="0">
                <a:latin typeface="+mn-lt"/>
                <a:ea typeface="+mn-ea"/>
                <a:cs typeface="+mn-cs"/>
              </a:rPr>
              <a:t> </a:t>
            </a:r>
            <a:r>
              <a:rPr lang="ru-RU" sz="1400" i="1" kern="0" err="1">
                <a:latin typeface="+mn-lt"/>
                <a:ea typeface="+mn-ea"/>
                <a:cs typeface="+mn-cs"/>
              </a:rPr>
              <a:t>орнынан</a:t>
            </a:r>
            <a:r>
              <a:rPr lang="ru-RU" sz="1400" i="1" kern="0">
                <a:latin typeface="+mn-lt"/>
                <a:ea typeface="+mn-ea"/>
                <a:cs typeface="+mn-cs"/>
              </a:rPr>
              <a:t> </a:t>
            </a:r>
            <a:r>
              <a:rPr lang="ru-RU" sz="1400" i="1" kern="0" err="1">
                <a:latin typeface="+mn-lt"/>
                <a:ea typeface="+mn-ea"/>
                <a:cs typeface="+mn-cs"/>
              </a:rPr>
              <a:t>кейінгі</a:t>
            </a:r>
            <a:r>
              <a:rPr lang="ru-RU" sz="1400" i="1" kern="0">
                <a:latin typeface="+mn-lt"/>
                <a:ea typeface="+mn-ea"/>
                <a:cs typeface="+mn-cs"/>
              </a:rPr>
              <a:t> </a:t>
            </a:r>
            <a:r>
              <a:rPr lang="ru-RU" sz="1400" i="1" kern="0" err="1">
                <a:latin typeface="+mn-lt"/>
                <a:ea typeface="+mn-ea"/>
                <a:cs typeface="+mn-cs"/>
              </a:rPr>
              <a:t>білім</a:t>
            </a:r>
            <a:r>
              <a:rPr lang="ru-RU" sz="1400" i="1" kern="0">
                <a:latin typeface="+mn-lt"/>
                <a:ea typeface="+mn-ea"/>
                <a:cs typeface="+mn-cs"/>
              </a:rPr>
              <a:t> беру </a:t>
            </a:r>
            <a:r>
              <a:rPr lang="ru-RU" sz="1400" i="1" kern="0" err="1">
                <a:latin typeface="+mn-lt"/>
                <a:ea typeface="+mn-ea"/>
                <a:cs typeface="+mn-cs"/>
              </a:rPr>
              <a:t>ұйымдарының</a:t>
            </a:r>
            <a:r>
              <a:rPr lang="ru-RU" sz="1400" i="1" kern="0">
                <a:latin typeface="+mn-lt"/>
                <a:ea typeface="+mn-ea"/>
                <a:cs typeface="+mn-cs"/>
              </a:rPr>
              <a:t> </a:t>
            </a:r>
            <a:r>
              <a:rPr lang="ru-RU" sz="1400" i="1" kern="0" err="1">
                <a:latin typeface="+mn-lt"/>
                <a:ea typeface="+mn-ea"/>
                <a:cs typeface="+mn-cs"/>
              </a:rPr>
              <a:t>түлектеріне</a:t>
            </a:r>
            <a:r>
              <a:rPr lang="ru-RU" sz="1400" i="1" kern="0">
                <a:latin typeface="+mn-lt"/>
                <a:ea typeface="+mn-ea"/>
                <a:cs typeface="+mn-cs"/>
              </a:rPr>
              <a:t> </a:t>
            </a:r>
            <a:r>
              <a:rPr lang="ru-RU" sz="1400" b="1" i="1" kern="0">
                <a:latin typeface="+mn-lt"/>
                <a:ea typeface="+mn-ea"/>
                <a:cs typeface="+mn-cs"/>
              </a:rPr>
              <a:t>«педагог-модератор»</a:t>
            </a:r>
            <a:r>
              <a:rPr lang="ru-RU" sz="1400" i="1" kern="0">
                <a:latin typeface="+mn-lt"/>
                <a:ea typeface="+mn-ea"/>
                <a:cs typeface="+mn-cs"/>
              </a:rPr>
              <a:t> </a:t>
            </a:r>
            <a:r>
              <a:rPr lang="ru-RU" sz="1400" i="1" kern="0" err="1">
                <a:latin typeface="+mn-lt"/>
                <a:ea typeface="+mn-ea"/>
                <a:cs typeface="+mn-cs"/>
              </a:rPr>
              <a:t>санаты</a:t>
            </a:r>
            <a:r>
              <a:rPr lang="ru-RU" sz="1400" i="1" kern="0">
                <a:latin typeface="+mn-lt"/>
                <a:ea typeface="+mn-ea"/>
                <a:cs typeface="+mn-cs"/>
              </a:rPr>
              <a:t> </a:t>
            </a:r>
            <a:r>
              <a:rPr lang="ru-RU" sz="1400" i="1" kern="0" err="1">
                <a:latin typeface="+mn-lt"/>
                <a:ea typeface="+mn-ea"/>
                <a:cs typeface="+mn-cs"/>
              </a:rPr>
              <a:t>беріледі</a:t>
            </a:r>
            <a:endParaRPr lang="aa-ET" sz="1400" kern="0" err="1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67" y="3628751"/>
            <a:ext cx="550696" cy="550696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317100" y="5582473"/>
            <a:ext cx="4441696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514350" lvl="0" indent="-285750" algn="just">
              <a:buFont typeface="Arial" panose="020B0604020202020204" pitchFamily="34" charset="0"/>
              <a:buChar char="•"/>
              <a:tabLst>
                <a:tab pos="540385" algn="l"/>
                <a:tab pos="3150870" algn="l"/>
              </a:tabLst>
              <a:defRPr/>
            </a:pPr>
            <a:r>
              <a:rPr lang="ru-RU" sz="1400" kern="0" dirty="0"/>
              <a:t>«</a:t>
            </a:r>
            <a:r>
              <a:rPr lang="ru-RU" sz="1400" b="1" kern="0" dirty="0" err="1"/>
              <a:t>Білім</a:t>
            </a:r>
            <a:r>
              <a:rPr lang="ru-RU" sz="1400" b="1" kern="0" dirty="0">
                <a:latin typeface="+mn-lt"/>
                <a:ea typeface="+mn-ea"/>
                <a:cs typeface="+mn-cs"/>
              </a:rPr>
              <a:t> беру </a:t>
            </a:r>
            <a:r>
              <a:rPr lang="ru-RU" sz="1400" b="1" kern="0" dirty="0" err="1">
                <a:latin typeface="+mn-lt"/>
                <a:ea typeface="+mn-ea"/>
                <a:cs typeface="+mn-cs"/>
              </a:rPr>
              <a:t>өзгерістерінің</a:t>
            </a:r>
            <a:r>
              <a:rPr lang="ru-RU" sz="1400" b="1" kern="0" dirty="0">
                <a:latin typeface="+mn-lt"/>
                <a:ea typeface="+mn-ea"/>
                <a:cs typeface="+mn-cs"/>
              </a:rPr>
              <a:t> </a:t>
            </a:r>
            <a:r>
              <a:rPr lang="ru-RU" sz="1400" b="1" kern="0" dirty="0" err="1">
                <a:latin typeface="+mn-lt"/>
                <a:ea typeface="+mn-ea"/>
                <a:cs typeface="+mn-cs"/>
              </a:rPr>
              <a:t>көшбасшылары</a:t>
            </a:r>
            <a:r>
              <a:rPr lang="ru-RU" sz="1400" kern="0" dirty="0">
                <a:latin typeface="+mn-lt"/>
                <a:ea typeface="+mn-ea"/>
                <a:cs typeface="+mn-cs"/>
              </a:rPr>
              <a:t>» кадр </a:t>
            </a:r>
            <a:r>
              <a:rPr lang="ru-RU" sz="1400" kern="0" dirty="0" err="1">
                <a:latin typeface="+mn-lt"/>
                <a:ea typeface="+mn-ea"/>
                <a:cs typeface="+mn-cs"/>
              </a:rPr>
              <a:t>резервіне</a:t>
            </a:r>
            <a:r>
              <a:rPr lang="ru-RU" sz="1400" kern="0" dirty="0">
                <a:latin typeface="+mn-lt"/>
                <a:ea typeface="+mn-ea"/>
                <a:cs typeface="+mn-cs"/>
              </a:rPr>
              <a:t> </a:t>
            </a:r>
            <a:r>
              <a:rPr lang="ru-RU" sz="1400" kern="0" dirty="0" err="1">
                <a:latin typeface="+mn-lt"/>
                <a:ea typeface="+mn-ea"/>
                <a:cs typeface="+mn-cs"/>
              </a:rPr>
              <a:t>кірген</a:t>
            </a:r>
            <a:r>
              <a:rPr lang="ru-RU" sz="1400" kern="0" dirty="0">
                <a:latin typeface="+mn-lt"/>
                <a:ea typeface="+mn-ea"/>
                <a:cs typeface="+mn-cs"/>
              </a:rPr>
              <a:t> </a:t>
            </a:r>
            <a:r>
              <a:rPr lang="ru-RU" sz="1400" kern="0" dirty="0" err="1">
                <a:latin typeface="+mn-lt"/>
                <a:ea typeface="+mn-ea"/>
                <a:cs typeface="+mn-cs"/>
              </a:rPr>
              <a:t>тұлғаларға</a:t>
            </a:r>
            <a:r>
              <a:rPr lang="ru-RU" sz="1400" kern="0" dirty="0">
                <a:latin typeface="+mn-lt"/>
                <a:ea typeface="+mn-ea"/>
                <a:cs typeface="+mn-cs"/>
              </a:rPr>
              <a:t> </a:t>
            </a:r>
            <a:r>
              <a:rPr lang="ru-RU" sz="1400" kern="0" dirty="0" err="1">
                <a:latin typeface="+mn-lt"/>
                <a:ea typeface="+mn-ea"/>
                <a:cs typeface="+mn-cs"/>
              </a:rPr>
              <a:t>беріледі</a:t>
            </a:r>
            <a:endParaRPr lang="ru-RU" sz="1400" b="1" kern="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869673" y="5144701"/>
            <a:ext cx="4554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algn="just">
              <a:tabLst>
                <a:tab pos="540385" algn="l"/>
                <a:tab pos="3150870" algn="l"/>
              </a:tabLst>
              <a:defRPr/>
            </a:pPr>
            <a:r>
              <a:rPr lang="ru-RU" sz="1600" b="1" kern="0"/>
              <a:t>«Бірінші санатты басшы» санаты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630282" y="5581124"/>
            <a:ext cx="6041276" cy="52456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67" y="4874404"/>
            <a:ext cx="542080" cy="54208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A1F129D-CD5E-C896-900A-98403E49166D}"/>
              </a:ext>
            </a:extLst>
          </p:cNvPr>
          <p:cNvSpPr/>
          <p:nvPr/>
        </p:nvSpPr>
        <p:spPr>
          <a:xfrm>
            <a:off x="1642997" y="5080306"/>
            <a:ext cx="4554544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28600" algn="just">
              <a:tabLst>
                <a:tab pos="540385" algn="l"/>
                <a:tab pos="3150870" algn="l"/>
              </a:tabLst>
              <a:defRPr/>
            </a:pPr>
            <a:r>
              <a:rPr lang="ru-RU" sz="1600" b="1" kern="0" dirty="0"/>
              <a:t>«Педагог-</a:t>
            </a:r>
            <a:r>
              <a:rPr lang="ru-RU" sz="1600" b="1" kern="0" dirty="0" err="1"/>
              <a:t>сарапшы</a:t>
            </a:r>
            <a:r>
              <a:rPr lang="ru-RU" sz="1600" b="1" kern="0" dirty="0"/>
              <a:t>» </a:t>
            </a:r>
            <a:r>
              <a:rPr lang="ru-RU" sz="1600" b="1" kern="0" dirty="0" err="1"/>
              <a:t>санаты</a:t>
            </a:r>
            <a:endParaRPr lang="ru-RU" sz="1600" b="1" kern="0" dirty="0"/>
          </a:p>
        </p:txBody>
      </p:sp>
      <p:sp>
        <p:nvSpPr>
          <p:cNvPr id="32" name="Скругленный прямоугольник 40">
            <a:extLst>
              <a:ext uri="{FF2B5EF4-FFF2-40B4-BE49-F238E27FC236}">
                <a16:creationId xmlns:a16="http://schemas.microsoft.com/office/drawing/2014/main" xmlns="" id="{14081A34-B768-BF40-9D4A-B0DFA62C5101}"/>
              </a:ext>
            </a:extLst>
          </p:cNvPr>
          <p:cNvSpPr/>
          <p:nvPr/>
        </p:nvSpPr>
        <p:spPr>
          <a:xfrm>
            <a:off x="897296" y="5581124"/>
            <a:ext cx="4549474" cy="52456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3D320C3-45B8-AAB2-058C-D6EB8E8ED9BA}"/>
              </a:ext>
            </a:extLst>
          </p:cNvPr>
          <p:cNvSpPr txBox="1"/>
          <p:nvPr/>
        </p:nvSpPr>
        <p:spPr>
          <a:xfrm>
            <a:off x="1397359" y="5582991"/>
            <a:ext cx="332274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kk-KZ" sz="1400" b="1" dirty="0"/>
              <a:t> </a:t>
            </a:r>
            <a:r>
              <a:rPr lang="kk-KZ" sz="1400" b="1" kern="0" dirty="0"/>
              <a:t>DELTA  сертификаты </a:t>
            </a:r>
            <a:r>
              <a:rPr lang="kk-KZ" sz="1400" kern="0" dirty="0"/>
              <a:t>бар шет тілі педагогтері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38EE168-0C19-F56C-0F4C-2DA44E2396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52" y="4945214"/>
            <a:ext cx="550696" cy="55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52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847304" y="1234828"/>
            <a:ext cx="7720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Педагогтің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үздіксіз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кәсіби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даму факторы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782241" y="2116928"/>
            <a:ext cx="79516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cs typeface="Arial" panose="020B0604020202020204" pitchFamily="34" charset="0"/>
              </a:rPr>
              <a:t>   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алушылардың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жетістіктері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педагог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қызметін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объективті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бағалау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жүйесі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31217" y="4264195"/>
            <a:ext cx="3313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әділдік</a:t>
            </a:r>
            <a:endParaRPr lang="ru-RU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31217" y="5147608"/>
            <a:ext cx="4389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Академиялық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адалдық</a:t>
            </a:r>
            <a:endParaRPr lang="ru-RU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5"/>
          <p:cNvSpPr/>
          <p:nvPr/>
        </p:nvSpPr>
        <p:spPr>
          <a:xfrm>
            <a:off x="0" y="171596"/>
            <a:ext cx="889263" cy="548641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840287" y="251824"/>
            <a:ext cx="1990930" cy="429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>
                <a:cs typeface="Calibri"/>
              </a:rPr>
              <a:t>АТТЕСТАТТАУ</a:t>
            </a:r>
          </a:p>
        </p:txBody>
      </p:sp>
      <p:sp>
        <p:nvSpPr>
          <p:cNvPr id="41" name="Прямоугольник 5"/>
          <p:cNvSpPr/>
          <p:nvPr/>
        </p:nvSpPr>
        <p:spPr>
          <a:xfrm>
            <a:off x="2677212" y="171596"/>
            <a:ext cx="9514787" cy="548641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0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Скругленный прямоугольник 66"/>
          <p:cNvSpPr/>
          <p:nvPr/>
        </p:nvSpPr>
        <p:spPr>
          <a:xfrm>
            <a:off x="889263" y="1082631"/>
            <a:ext cx="10177806" cy="77445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889263" y="2076425"/>
            <a:ext cx="10177806" cy="77445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889263" y="3048839"/>
            <a:ext cx="10177806" cy="77445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889263" y="3950766"/>
            <a:ext cx="10177806" cy="77445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889263" y="5047113"/>
            <a:ext cx="10177806" cy="77445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Номер слайда 72"/>
          <p:cNvSpPr>
            <a:spLocks noGrp="1"/>
          </p:cNvSpPr>
          <p:nvPr>
            <p:ph type="sldNum" sz="quarter" idx="12"/>
          </p:nvPr>
        </p:nvSpPr>
        <p:spPr>
          <a:xfrm>
            <a:off x="8544612" y="6336154"/>
            <a:ext cx="2277359" cy="242413"/>
          </a:xfrm>
        </p:spPr>
        <p:txBody>
          <a:bodyPr/>
          <a:lstStyle/>
          <a:p>
            <a:fld id="{BF981522-6DF3-4150-8549-837DEFFD3F1A}" type="slidenum">
              <a:rPr lang="ru-RU" smtClean="0"/>
              <a:t>2</a:t>
            </a:fld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1106706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1116592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11269382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045" y="1209944"/>
            <a:ext cx="520413" cy="520413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514" y="2145275"/>
            <a:ext cx="526476" cy="526476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045" y="3188257"/>
            <a:ext cx="516477" cy="516477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263" y="4192957"/>
            <a:ext cx="532259" cy="532259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368" y="5172948"/>
            <a:ext cx="565323" cy="56532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4740FDF-77F8-4DB6-9AE6-F5E631AEDA26}"/>
              </a:ext>
            </a:extLst>
          </p:cNvPr>
          <p:cNvSpPr/>
          <p:nvPr/>
        </p:nvSpPr>
        <p:spPr>
          <a:xfrm>
            <a:off x="2847304" y="3259065"/>
            <a:ext cx="7610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Өзін-өзі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тәрбиелеуді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 бабында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өсуіне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ынталандыру</a:t>
            </a:r>
            <a:endParaRPr lang="ru-RU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92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54419" y="6274356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3</a:t>
            </a:fld>
            <a:endParaRPr lang="ru-RU"/>
          </a:p>
        </p:txBody>
      </p:sp>
      <p:sp>
        <p:nvSpPr>
          <p:cNvPr id="5" name="Прямоугольник 5"/>
          <p:cNvSpPr/>
          <p:nvPr/>
        </p:nvSpPr>
        <p:spPr>
          <a:xfrm>
            <a:off x="2804" y="171596"/>
            <a:ext cx="889263" cy="54864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946199" y="172997"/>
            <a:ext cx="4012512" cy="692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>
                <a:cs typeface="Calibri"/>
              </a:rPr>
              <a:t>АТТЕСТАТТАУДЫҢ ШАРТТАРЫ МЕН ТӘРТІБІ</a:t>
            </a:r>
          </a:p>
        </p:txBody>
      </p:sp>
      <p:sp>
        <p:nvSpPr>
          <p:cNvPr id="7" name="Прямоугольник 5"/>
          <p:cNvSpPr/>
          <p:nvPr/>
        </p:nvSpPr>
        <p:spPr>
          <a:xfrm>
            <a:off x="4961303" y="171596"/>
            <a:ext cx="7233500" cy="54864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9873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8733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72186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1658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290622" y="937274"/>
            <a:ext cx="8597847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b="1">
                <a:solidFill>
                  <a:srgbClr val="0070C0"/>
                </a:solidFill>
                <a:cs typeface="Arial"/>
              </a:rPr>
              <a:t>ПББ ТАПСЫРУ</a:t>
            </a:r>
            <a:endParaRPr lang="ru-RU" sz="1600" b="1">
              <a:solidFill>
                <a:srgbClr val="0070C0"/>
              </a:solidFill>
              <a:ea typeface="Calibri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76900" y="1370664"/>
            <a:ext cx="10476900" cy="47310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665310" y="1424204"/>
            <a:ext cx="950342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err="1">
                <a:cs typeface="Arial"/>
              </a:rPr>
              <a:t>Білім</a:t>
            </a:r>
            <a:r>
              <a:rPr lang="ru-RU" sz="1600">
                <a:cs typeface="Arial"/>
              </a:rPr>
              <a:t> </a:t>
            </a:r>
            <a:r>
              <a:rPr lang="ru-RU" sz="1600" err="1">
                <a:cs typeface="Arial"/>
              </a:rPr>
              <a:t>басқармасы</a:t>
            </a:r>
            <a:r>
              <a:rPr lang="ru-RU" sz="1600">
                <a:cs typeface="Arial"/>
              </a:rPr>
              <a:t> </a:t>
            </a:r>
            <a:r>
              <a:rPr lang="ru-RU" sz="1600" err="1">
                <a:cs typeface="Arial"/>
              </a:rPr>
              <a:t>бекіткен</a:t>
            </a:r>
            <a:r>
              <a:rPr lang="ru-RU" sz="1600">
                <a:cs typeface="Arial"/>
              </a:rPr>
              <a:t> </a:t>
            </a:r>
            <a:r>
              <a:rPr lang="ru-RU" sz="1600" err="1">
                <a:cs typeface="Arial"/>
              </a:rPr>
              <a:t>кестеге</a:t>
            </a:r>
            <a:r>
              <a:rPr lang="ru-RU" sz="1600">
                <a:cs typeface="Arial"/>
              </a:rPr>
              <a:t> </a:t>
            </a:r>
            <a:r>
              <a:rPr lang="ru-RU" sz="1600" err="1">
                <a:cs typeface="Arial"/>
              </a:rPr>
              <a:t>сәйкес</a:t>
            </a:r>
            <a:r>
              <a:rPr lang="ru-RU" sz="1600">
                <a:cs typeface="Arial"/>
              </a:rPr>
              <a:t> </a:t>
            </a:r>
            <a:r>
              <a:rPr lang="ru-RU" sz="1600" err="1">
                <a:cs typeface="Arial"/>
              </a:rPr>
              <a:t>тестілеу</a:t>
            </a:r>
            <a:r>
              <a:rPr lang="ru-RU" sz="1600">
                <a:cs typeface="Arial"/>
              </a:rPr>
              <a:t> </a:t>
            </a:r>
            <a:r>
              <a:rPr lang="ru-RU" sz="1600" err="1">
                <a:cs typeface="Arial"/>
              </a:rPr>
              <a:t>орталықтарында</a:t>
            </a:r>
            <a:r>
              <a:rPr lang="ru-RU" sz="1600">
                <a:cs typeface="Arial"/>
              </a:rPr>
              <a:t> </a:t>
            </a:r>
            <a:r>
              <a:rPr lang="ru-RU" sz="1600" err="1">
                <a:cs typeface="Arial"/>
              </a:rPr>
              <a:t>тапсырады</a:t>
            </a:r>
            <a:endParaRPr lang="ru-RU" sz="1600" err="1"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90622" y="1906207"/>
            <a:ext cx="8597847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b="1">
                <a:solidFill>
                  <a:srgbClr val="0070C0"/>
                </a:solidFill>
                <a:cs typeface="Arial"/>
              </a:rPr>
              <a:t>МАТЕРИАЛ ЖИНАУ</a:t>
            </a:r>
            <a:endParaRPr lang="ru-RU" sz="1600" b="1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76900" y="2339597"/>
            <a:ext cx="10476900" cy="47310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665310" y="2393137"/>
            <a:ext cx="950342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dirty="0">
                <a:cs typeface="Arial"/>
              </a:rPr>
              <a:t>ПОРТФОЛИО материалы  </a:t>
            </a:r>
            <a:r>
              <a:rPr lang="ru-RU" sz="1600" dirty="0" err="1">
                <a:cs typeface="Arial"/>
              </a:rPr>
              <a:t>Платформада</a:t>
            </a:r>
            <a:r>
              <a:rPr lang="ru-RU" sz="1600" dirty="0">
                <a:cs typeface="Arial"/>
              </a:rPr>
              <a:t> </a:t>
            </a:r>
            <a:r>
              <a:rPr lang="ru-RU" sz="1600" dirty="0" err="1">
                <a:cs typeface="Arial"/>
              </a:rPr>
              <a:t>жинақталады</a:t>
            </a:r>
            <a:endParaRPr lang="ru-RU" sz="1600" dirty="0">
              <a:cs typeface="Aria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90622" y="2971602"/>
            <a:ext cx="8597847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b="1">
                <a:solidFill>
                  <a:srgbClr val="0070C0"/>
                </a:solidFill>
                <a:cs typeface="Arial"/>
              </a:rPr>
              <a:t>ӨТІНІШ БЕРУ</a:t>
            </a: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76900" y="3404991"/>
            <a:ext cx="10476900" cy="66983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665310" y="3458532"/>
            <a:ext cx="9549142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err="1">
                <a:cs typeface="Arial"/>
              </a:rPr>
              <a:t>Мемлекеттік</a:t>
            </a:r>
            <a:r>
              <a:rPr lang="ru-RU" sz="1600">
                <a:cs typeface="Arial"/>
              </a:rPr>
              <a:t> </a:t>
            </a:r>
            <a:r>
              <a:rPr lang="ru-RU" sz="1600" err="1">
                <a:cs typeface="Arial"/>
              </a:rPr>
              <a:t>қызмет</a:t>
            </a:r>
            <a:r>
              <a:rPr lang="ru-RU" sz="1600">
                <a:cs typeface="Arial"/>
              </a:rPr>
              <a:t>, </a:t>
            </a:r>
            <a:r>
              <a:rPr lang="ru-RU" sz="1600" err="1">
                <a:cs typeface="Arial"/>
              </a:rPr>
              <a:t>электронды</a:t>
            </a:r>
            <a:r>
              <a:rPr lang="ru-RU" sz="1600">
                <a:cs typeface="Arial"/>
              </a:rPr>
              <a:t> </a:t>
            </a:r>
            <a:r>
              <a:rPr lang="ru-RU" sz="1600" err="1">
                <a:cs typeface="Arial"/>
              </a:rPr>
              <a:t>түрде</a:t>
            </a:r>
            <a:r>
              <a:rPr lang="ru-RU" sz="1600">
                <a:cs typeface="Arial"/>
              </a:rPr>
              <a:t> педагог </a:t>
            </a:r>
            <a:r>
              <a:rPr lang="ru-RU" sz="1600" err="1">
                <a:cs typeface="Arial"/>
              </a:rPr>
              <a:t>өзі</a:t>
            </a:r>
            <a:r>
              <a:rPr lang="ru-RU" sz="1600">
                <a:cs typeface="Arial"/>
              </a:rPr>
              <a:t> </a:t>
            </a:r>
            <a:r>
              <a:rPr lang="ru-RU" sz="1600" err="1">
                <a:cs typeface="Arial"/>
              </a:rPr>
              <a:t>береді</a:t>
            </a:r>
            <a:r>
              <a:rPr lang="ru-RU" sz="1600">
                <a:cs typeface="Arial"/>
              </a:rPr>
              <a:t> (</a:t>
            </a:r>
            <a:r>
              <a:rPr lang="ru-RU" sz="1600" err="1">
                <a:cs typeface="Arial"/>
              </a:rPr>
              <a:t>ағымдағы</a:t>
            </a:r>
            <a:r>
              <a:rPr lang="ru-RU" sz="1600">
                <a:cs typeface="Arial"/>
              </a:rPr>
              <a:t> </a:t>
            </a:r>
            <a:r>
              <a:rPr lang="ru-RU" sz="1600" err="1">
                <a:cs typeface="Arial"/>
              </a:rPr>
              <a:t>оқу</a:t>
            </a:r>
            <a:r>
              <a:rPr lang="ru-RU" sz="1600">
                <a:cs typeface="Arial"/>
              </a:rPr>
              <a:t> </a:t>
            </a:r>
            <a:r>
              <a:rPr lang="ru-RU" sz="1600" err="1">
                <a:cs typeface="Arial"/>
              </a:rPr>
              <a:t>жылының</a:t>
            </a:r>
            <a:r>
              <a:rPr lang="ru-RU" sz="1600">
                <a:cs typeface="Arial"/>
              </a:rPr>
              <a:t> 1 </a:t>
            </a:r>
            <a:r>
              <a:rPr lang="ru-RU" sz="1600" err="1">
                <a:cs typeface="Arial"/>
              </a:rPr>
              <a:t>қыркүйегінен</a:t>
            </a:r>
            <a:r>
              <a:rPr lang="ru-RU" sz="1600">
                <a:cs typeface="Arial"/>
              </a:rPr>
              <a:t> 31 </a:t>
            </a:r>
            <a:r>
              <a:rPr lang="ru-RU" sz="1600" err="1">
                <a:cs typeface="Arial"/>
              </a:rPr>
              <a:t>желтоқсанға</a:t>
            </a:r>
            <a:r>
              <a:rPr lang="ru-RU" sz="1600">
                <a:cs typeface="Arial"/>
              </a:rPr>
              <a:t> </a:t>
            </a:r>
            <a:r>
              <a:rPr lang="ru-RU" sz="1600" err="1">
                <a:cs typeface="Arial"/>
              </a:rPr>
              <a:t>дейін</a:t>
            </a:r>
            <a:r>
              <a:rPr lang="ru-RU" sz="1600">
                <a:cs typeface="Arial"/>
              </a:rPr>
              <a:t>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290622" y="4202209"/>
            <a:ext cx="8597847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b="1">
                <a:solidFill>
                  <a:srgbClr val="0070C0"/>
                </a:solidFill>
                <a:cs typeface="Arial"/>
                <a:sym typeface="+mn-ea"/>
              </a:rPr>
              <a:t>САРАПТАМАЛЫҚ КОМИССИЯНЫҢ ҚАРАСТЫРУЫ</a:t>
            </a:r>
            <a:endParaRPr lang="ru-RU" sz="1600" b="1">
              <a:solidFill>
                <a:srgbClr val="0070C0"/>
              </a:solidFill>
              <a:cs typeface="Arial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76900" y="4635599"/>
            <a:ext cx="10476900" cy="47862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665310" y="4689139"/>
            <a:ext cx="9549142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err="1">
                <a:cs typeface="Arial"/>
              </a:rPr>
              <a:t>Өтініш</a:t>
            </a:r>
            <a:r>
              <a:rPr lang="ru-RU" sz="1600">
                <a:cs typeface="Arial"/>
              </a:rPr>
              <a:t> </a:t>
            </a:r>
            <a:r>
              <a:rPr lang="ru-RU" sz="1600" err="1">
                <a:cs typeface="Arial"/>
              </a:rPr>
              <a:t>берген</a:t>
            </a:r>
            <a:r>
              <a:rPr lang="ru-RU" sz="1600">
                <a:cs typeface="Arial"/>
              </a:rPr>
              <a:t> </a:t>
            </a:r>
            <a:r>
              <a:rPr lang="ru-RU" sz="1600" err="1">
                <a:cs typeface="Arial"/>
              </a:rPr>
              <a:t>күннен</a:t>
            </a:r>
            <a:r>
              <a:rPr lang="ru-RU" sz="1600">
                <a:cs typeface="Arial"/>
              </a:rPr>
              <a:t> </a:t>
            </a:r>
            <a:r>
              <a:rPr lang="ru-RU" sz="1600" err="1">
                <a:cs typeface="Arial"/>
              </a:rPr>
              <a:t>бастап</a:t>
            </a:r>
            <a:r>
              <a:rPr lang="ru-RU" sz="1600">
                <a:cs typeface="Arial"/>
              </a:rPr>
              <a:t> 1 ай </a:t>
            </a:r>
            <a:r>
              <a:rPr lang="ru-RU" sz="1600" err="1">
                <a:cs typeface="Arial"/>
              </a:rPr>
              <a:t>ішінде</a:t>
            </a:r>
            <a:endParaRPr lang="ru-RU" sz="1600" err="1"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90622" y="5237029"/>
            <a:ext cx="8597847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b="1">
                <a:solidFill>
                  <a:srgbClr val="0070C0"/>
                </a:solidFill>
                <a:cs typeface="Arial"/>
              </a:rPr>
              <a:t>АТТЕСТАТТАУ КОМИССИЯСЫНЫҢ ШЕШІМ ҚАБЫЛДАУЫ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76900" y="5670419"/>
            <a:ext cx="10476900" cy="47862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665310" y="5723959"/>
            <a:ext cx="9549142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" sz="1600">
                <a:cs typeface="Arial"/>
              </a:rPr>
              <a:t> 2024</a:t>
            </a:r>
            <a:r>
              <a:rPr lang="ru-RU" sz="1600">
                <a:cs typeface="Arial"/>
              </a:rPr>
              <a:t> </a:t>
            </a:r>
            <a:r>
              <a:rPr lang="ru-RU" sz="1600" err="1">
                <a:cs typeface="Arial"/>
              </a:rPr>
              <a:t>жылдың</a:t>
            </a:r>
            <a:r>
              <a:rPr lang="ru-RU" sz="1600">
                <a:cs typeface="Arial"/>
              </a:rPr>
              <a:t> 30 </a:t>
            </a:r>
            <a:r>
              <a:rPr lang="ru-RU" sz="1600" err="1">
                <a:cs typeface="Arial"/>
              </a:rPr>
              <a:t>тамызына</a:t>
            </a:r>
            <a:r>
              <a:rPr lang="ru-RU" sz="1600">
                <a:cs typeface="Arial"/>
              </a:rPr>
              <a:t> </a:t>
            </a:r>
            <a:r>
              <a:rPr lang="ru-RU" sz="1600" err="1">
                <a:cs typeface="Arial"/>
              </a:rPr>
              <a:t>дейін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12363" y="87571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>
                <a:solidFill>
                  <a:srgbClr val="0070C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12363" y="186713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>
                <a:solidFill>
                  <a:srgbClr val="0070C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12363" y="288499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>
                <a:solidFill>
                  <a:srgbClr val="0070C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12363" y="412208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>
                <a:solidFill>
                  <a:srgbClr val="0070C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12363" y="517547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>
                <a:solidFill>
                  <a:srgbClr val="0070C0"/>
                </a:solidFill>
                <a:latin typeface="Arial Black" panose="020B0A04020102020204" pitchFamily="34" charset="0"/>
              </a:rPr>
              <a:t>5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876900" y="1424204"/>
            <a:ext cx="0" cy="33855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876900" y="2393137"/>
            <a:ext cx="0" cy="33855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876900" y="3458532"/>
            <a:ext cx="0" cy="58477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876900" y="4705636"/>
            <a:ext cx="0" cy="33855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876900" y="5740456"/>
            <a:ext cx="0" cy="33855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1502213" y="968230"/>
            <a:ext cx="703659" cy="2692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1504714" y="913853"/>
            <a:ext cx="734496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sz="1600" err="1">
                <a:solidFill>
                  <a:schemeClr val="bg1"/>
                </a:solidFill>
                <a:cs typeface="Calibri"/>
              </a:rPr>
              <a:t>қадам</a:t>
            </a:r>
            <a:endParaRPr lang="ru-RU" sz="1600">
              <a:solidFill>
                <a:schemeClr val="bg1"/>
              </a:solidFill>
              <a:cs typeface="Calibri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502213" y="1958626"/>
            <a:ext cx="703659" cy="2692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1504715" y="1930525"/>
            <a:ext cx="734496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sz="1600" err="1">
                <a:solidFill>
                  <a:schemeClr val="bg1"/>
                </a:solidFill>
                <a:cs typeface="Calibri"/>
              </a:rPr>
              <a:t>қадам</a:t>
            </a:r>
            <a:endParaRPr lang="ru-RU" sz="1600">
              <a:solidFill>
                <a:schemeClr val="bg1"/>
              </a:solidFill>
              <a:cs typeface="Calibri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502213" y="2959382"/>
            <a:ext cx="703659" cy="2692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1570404" y="2891867"/>
            <a:ext cx="734496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sz="1600" err="1">
                <a:solidFill>
                  <a:schemeClr val="bg1"/>
                </a:solidFill>
              </a:rPr>
              <a:t>қадам</a:t>
            </a:r>
            <a:endParaRPr lang="ru-RU" sz="1600" err="1">
              <a:solidFill>
                <a:schemeClr val="bg1"/>
              </a:solidFill>
              <a:cs typeface="Calibri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502213" y="4197150"/>
            <a:ext cx="703659" cy="2692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1570404" y="4129635"/>
            <a:ext cx="734496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sz="1600" err="1">
                <a:solidFill>
                  <a:schemeClr val="bg1"/>
                </a:solidFill>
                <a:cs typeface="Calibri"/>
              </a:rPr>
              <a:t>қадам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1502213" y="5243293"/>
            <a:ext cx="703659" cy="2692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1570404" y="5175778"/>
            <a:ext cx="734496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sz="1600" err="1">
                <a:solidFill>
                  <a:schemeClr val="bg1"/>
                </a:solidFill>
                <a:cs typeface="Calibri"/>
              </a:rPr>
              <a:t>қадам</a:t>
            </a:r>
          </a:p>
        </p:txBody>
      </p:sp>
    </p:spTree>
    <p:extLst>
      <p:ext uri="{BB962C8B-B14F-4D97-AF65-F5344CB8AC3E}">
        <p14:creationId xmlns:p14="http://schemas.microsoft.com/office/powerpoint/2010/main" val="15380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29833" y="6274798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4</a:t>
            </a:fld>
            <a:endParaRPr lang="ru-RU"/>
          </a:p>
        </p:txBody>
      </p:sp>
      <p:sp>
        <p:nvSpPr>
          <p:cNvPr id="5" name="Прямоугольник 5"/>
          <p:cNvSpPr/>
          <p:nvPr/>
        </p:nvSpPr>
        <p:spPr>
          <a:xfrm>
            <a:off x="0" y="171596"/>
            <a:ext cx="889263" cy="54864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943395" y="-1"/>
            <a:ext cx="3986237" cy="981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1600" b="1">
                <a:cs typeface="Calibri"/>
              </a:rPr>
              <a:t>АТТЕСТТАУДЫҢ ТӘРТІБІ МЕН ЕРЕЖЕЛЕРІ</a:t>
            </a:r>
            <a:endParaRPr lang="kk-KZ" sz="1600" b="1">
              <a:ea typeface="Calibri Light"/>
              <a:cs typeface="Calibri"/>
            </a:endParaRPr>
          </a:p>
        </p:txBody>
      </p:sp>
      <p:sp>
        <p:nvSpPr>
          <p:cNvPr id="7" name="Прямоугольник 5"/>
          <p:cNvSpPr/>
          <p:nvPr/>
        </p:nvSpPr>
        <p:spPr>
          <a:xfrm>
            <a:off x="4958499" y="171596"/>
            <a:ext cx="7233500" cy="54864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706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592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69382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1053869" y="1197122"/>
            <a:ext cx="3239677" cy="474438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569200" y="1207799"/>
            <a:ext cx="225154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569200" y="5941507"/>
            <a:ext cx="225154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4541787" y="1197122"/>
            <a:ext cx="3986237" cy="474438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>
            <a:off x="5218259" y="1207799"/>
            <a:ext cx="256189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>
            <a:off x="5233401" y="5941507"/>
            <a:ext cx="2546748" cy="984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8767712" y="1169317"/>
            <a:ext cx="2887380" cy="474438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9188541" y="1175734"/>
            <a:ext cx="2080841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9201973" y="5941507"/>
            <a:ext cx="209026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276529" y="2306595"/>
            <a:ext cx="2635594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ru-RU"/>
            </a:defPPr>
            <a:lvl1pPr algn="ctr">
              <a:defRPr sz="2000">
                <a:latin typeface="+mj-lt"/>
              </a:defRPr>
            </a:lvl1pPr>
          </a:lstStyle>
          <a:p>
            <a:r>
              <a:rPr lang="ru-RU" sz="1600" b="1" dirty="0">
                <a:latin typeface="+mn-lt"/>
                <a:ea typeface="Calibri Light" panose="020F0302020204030204"/>
                <a:cs typeface="Arial" panose="020B0604020202020204" pitchFamily="34" charset="0"/>
              </a:rPr>
              <a:t>ЕКІНШІ, БІРІНШІ, ЖОҒАРЫ САНАТТАҒЫ ПЕДАГОГ АТТЕСТАТТАУДЫҢ ҚОЛДАНЫСТАҒЫ </a:t>
            </a:r>
            <a:r>
              <a:rPr lang="en-US" sz="1600" b="1" dirty="0">
                <a:latin typeface="+mn-lt"/>
                <a:ea typeface="Calibri Light" panose="020F0302020204030204"/>
                <a:cs typeface="Arial" panose="020B0604020202020204" pitchFamily="34" charset="0"/>
              </a:rPr>
              <a:t> </a:t>
            </a:r>
            <a:r>
              <a:rPr lang="kk-KZ" sz="1600" b="1" dirty="0">
                <a:latin typeface="+mn-lt"/>
                <a:ea typeface="Calibri Light" panose="020F0302020204030204"/>
                <a:cs typeface="Arial" panose="020B0604020202020204" pitchFamily="34" charset="0"/>
              </a:rPr>
              <a:t>ЕСКІ ФОРМАТЫНАН  «педагог-модератор», «педагог-сарапшы», «педагог-зерттеуші» санаттарына сәйкесінше </a:t>
            </a:r>
          </a:p>
          <a:p>
            <a:r>
              <a:rPr lang="kk-KZ" sz="1600" b="1" dirty="0">
                <a:latin typeface="+mn-lt"/>
                <a:ea typeface="Calibri Light" panose="020F0302020204030204"/>
                <a:cs typeface="Arial" panose="020B0604020202020204" pitchFamily="34" charset="0"/>
              </a:rPr>
              <a:t>ЖАЛПЫ НЕГІЗДЕ ӨТЕДІ</a:t>
            </a:r>
            <a:endParaRPr lang="ru-RU" sz="1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B54FF8C4-5987-47F5-86C8-E8704137FE9A}"/>
              </a:ext>
            </a:extLst>
          </p:cNvPr>
          <p:cNvSpPr/>
          <p:nvPr/>
        </p:nvSpPr>
        <p:spPr>
          <a:xfrm>
            <a:off x="4541787" y="1422470"/>
            <a:ext cx="3986237" cy="449122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endParaRPr lang="ru-RU" sz="2800" b="1" dirty="0">
              <a:solidFill>
                <a:schemeClr val="accent4"/>
              </a:solidFill>
              <a:cs typeface="Arial"/>
            </a:endParaRPr>
          </a:p>
          <a:p>
            <a:pPr indent="450215" algn="just">
              <a:spcAft>
                <a:spcPts val="0"/>
              </a:spcAft>
              <a:tabLst>
                <a:tab pos="1965960" algn="l"/>
              </a:tabLst>
            </a:pPr>
            <a:r>
              <a:rPr lang="kk-KZ" sz="1600" b="1" dirty="0">
                <a:cs typeface="Arial"/>
              </a:rPr>
              <a:t>1) еңбекке уақытша жарамсыздық кезінде; </a:t>
            </a:r>
            <a:endParaRPr lang="ru-RU" sz="1600" b="1" dirty="0">
              <a:cs typeface="Arial"/>
            </a:endParaRPr>
          </a:p>
          <a:p>
            <a:pPr indent="450215" algn="just">
              <a:spcAft>
                <a:spcPts val="0"/>
              </a:spcAft>
              <a:tabLst>
                <a:tab pos="1965960" algn="l"/>
              </a:tabLst>
            </a:pPr>
            <a:r>
              <a:rPr lang="kk-KZ" sz="1600" b="1" dirty="0">
                <a:cs typeface="Arial"/>
              </a:rPr>
              <a:t>2) жүктілігі және босануы, бала күтімі жөніндегі демалыстан шыққаннан кейін; </a:t>
            </a:r>
          </a:p>
          <a:p>
            <a:pPr indent="450215" algn="just">
              <a:tabLst>
                <a:tab pos="1965960" algn="l"/>
              </a:tabLst>
            </a:pPr>
            <a:r>
              <a:rPr lang="kk-KZ" sz="1600" b="1" dirty="0">
                <a:cs typeface="Arial"/>
              </a:rPr>
              <a:t>3)білім беру ұйымдарына Министрліктен, білім басқарамасынан, әдістемелік кабинеттерден ауысқан   тұлғаларға; </a:t>
            </a:r>
            <a:endParaRPr lang="ru-RU" sz="1600" b="1" dirty="0">
              <a:cs typeface="Arial"/>
            </a:endParaRPr>
          </a:p>
          <a:p>
            <a:pPr indent="450215" algn="just">
              <a:spcAft>
                <a:spcPts val="0"/>
              </a:spcAft>
              <a:tabLst>
                <a:tab pos="1965960" algn="l"/>
              </a:tabLst>
            </a:pPr>
            <a:r>
              <a:rPr lang="kk-KZ" sz="1600" b="1" dirty="0">
                <a:cs typeface="Arial"/>
              </a:rPr>
              <a:t>4) шет елдерден келген тұлғаларға;  </a:t>
            </a:r>
            <a:endParaRPr lang="ru-RU" sz="1600" b="1" dirty="0">
              <a:cs typeface="Arial"/>
            </a:endParaRPr>
          </a:p>
          <a:p>
            <a:pPr indent="450215" algn="just">
              <a:tabLst>
                <a:tab pos="1965960" algn="l"/>
              </a:tabLst>
            </a:pPr>
            <a:r>
              <a:rPr lang="kk-KZ" sz="1600" b="1" dirty="0">
                <a:cs typeface="Arial"/>
              </a:rPr>
              <a:t>5)біліктілік санатының қолданылу мерзімі аяқталғанға дейін бір жыл қалса, ал педагог басқа білім беру ұйымына ауысқанда </a:t>
            </a:r>
            <a:r>
              <a:rPr lang="ru-RU" sz="1600" b="1" dirty="0" err="1">
                <a:cs typeface="Arial"/>
              </a:rPr>
              <a:t>санаттың</a:t>
            </a:r>
            <a:r>
              <a:rPr lang="ru-RU" sz="1600" b="1" dirty="0">
                <a:cs typeface="Arial"/>
              </a:rPr>
              <a:t> </a:t>
            </a:r>
            <a:r>
              <a:rPr lang="ru-RU" sz="1600" b="1" dirty="0" err="1">
                <a:cs typeface="Arial"/>
              </a:rPr>
              <a:t>қолданыс</a:t>
            </a:r>
            <a:r>
              <a:rPr lang="ru-RU" sz="1600" b="1" dirty="0">
                <a:cs typeface="Arial"/>
              </a:rPr>
              <a:t> </a:t>
            </a:r>
            <a:r>
              <a:rPr lang="ru-RU" sz="1600" b="1" dirty="0" err="1">
                <a:cs typeface="Arial"/>
              </a:rPr>
              <a:t>мерзімі</a:t>
            </a:r>
            <a:endParaRPr lang="kk-KZ" sz="1600" b="1" dirty="0">
              <a:cs typeface="Arial"/>
            </a:endParaRPr>
          </a:p>
          <a:p>
            <a:pPr indent="450215" algn="just">
              <a:spcAft>
                <a:spcPts val="0"/>
              </a:spcAft>
              <a:tabLst>
                <a:tab pos="1965960" algn="l"/>
              </a:tabLst>
            </a:pPr>
            <a:r>
              <a:rPr lang="ru-RU" sz="2800" b="1" dirty="0">
                <a:solidFill>
                  <a:srgbClr val="FFC000"/>
                </a:solidFill>
                <a:cs typeface="Arial"/>
              </a:rPr>
              <a:t>1 ЖЫЛДАН 2 ЖЫЛҒА</a:t>
            </a:r>
          </a:p>
          <a:p>
            <a:pPr indent="450215" algn="ctr">
              <a:tabLst>
                <a:tab pos="1965960" algn="l"/>
              </a:tabLst>
            </a:pPr>
            <a:r>
              <a:rPr lang="ru-RU" sz="1600" b="1" dirty="0" err="1">
                <a:cs typeface="Arial"/>
              </a:rPr>
              <a:t>ұзартылады</a:t>
            </a:r>
            <a:r>
              <a:rPr lang="ru-RU" sz="1600" b="1" dirty="0">
                <a:cs typeface="Arial"/>
              </a:rPr>
              <a:t> </a:t>
            </a:r>
            <a:endParaRPr lang="ru-RU" sz="1600" b="1" dirty="0"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9968E36A-8D21-42E2-BF20-3FD4502DBFF4}"/>
              </a:ext>
            </a:extLst>
          </p:cNvPr>
          <p:cNvSpPr/>
          <p:nvPr/>
        </p:nvSpPr>
        <p:spPr>
          <a:xfrm>
            <a:off x="8918571" y="2306594"/>
            <a:ext cx="2585661" cy="302354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1600" b="1" dirty="0">
                <a:cs typeface="Arial"/>
              </a:rPr>
              <a:t>МЕМЛЕКЕТТІК  </a:t>
            </a:r>
          </a:p>
          <a:p>
            <a:pPr algn="ctr" defTabSz="914400"/>
            <a:r>
              <a:rPr lang="ru-RU" sz="2800" b="1" dirty="0">
                <a:solidFill>
                  <a:schemeClr val="accent4"/>
                </a:solidFill>
                <a:cs typeface="Arial"/>
              </a:rPr>
              <a:t>ҚЫЗМЕТ</a:t>
            </a:r>
          </a:p>
          <a:p>
            <a:pPr lvl="0" algn="ctr" defTabSz="914400">
              <a:lnSpc>
                <a:spcPct val="107000"/>
              </a:lnSpc>
              <a:tabLst>
                <a:tab pos="3150870" algn="l"/>
              </a:tabLst>
            </a:pPr>
            <a:r>
              <a:rPr lang="ru-RU" sz="1600" b="1" dirty="0">
                <a:cs typeface="Arial"/>
              </a:rPr>
              <a:t>Платформа </a:t>
            </a:r>
            <a:r>
              <a:rPr lang="ru-RU" sz="1600" b="1" dirty="0" err="1">
                <a:cs typeface="Arial"/>
              </a:rPr>
              <a:t>арқылы</a:t>
            </a:r>
            <a:endParaRPr lang="ru-RU" sz="1600" b="1" dirty="0">
              <a:cs typeface="Arial"/>
            </a:endParaRPr>
          </a:p>
          <a:p>
            <a:pPr algn="ctr" defTabSz="914400"/>
            <a:r>
              <a:rPr lang="ru-RU" sz="2800" b="1" dirty="0">
                <a:solidFill>
                  <a:schemeClr val="accent4"/>
                </a:solidFill>
                <a:cs typeface="Arial"/>
              </a:rPr>
              <a:t> КӨРСЕТІЛЕДІ</a:t>
            </a:r>
          </a:p>
          <a:p>
            <a:pPr algn="ctr" defTabSz="914400"/>
            <a:endParaRPr lang="kk-KZ" sz="1600" b="1" dirty="0">
              <a:cs typeface="Arial"/>
            </a:endParaRPr>
          </a:p>
          <a:p>
            <a:pPr algn="ctr" defTabSz="914400"/>
            <a:r>
              <a:rPr lang="kk-KZ" sz="1600" dirty="0">
                <a:cs typeface="Arial"/>
              </a:rPr>
              <a:t>Мемлекеттік қызметті көрсету үшін құжаттар мен мәліметтердің тізбесіне </a:t>
            </a:r>
            <a:r>
              <a:rPr lang="kk-KZ" sz="1600" b="1" dirty="0">
                <a:cs typeface="Arial"/>
              </a:rPr>
              <a:t>ЭССЕ </a:t>
            </a:r>
            <a:r>
              <a:rPr lang="kk-KZ" sz="1600" dirty="0">
                <a:cs typeface="Arial"/>
              </a:rPr>
              <a:t>енгізілді</a:t>
            </a:r>
            <a:endParaRPr lang="ru-RU" sz="1600" dirty="0">
              <a:cs typeface="Arial"/>
            </a:endParaRPr>
          </a:p>
          <a:p>
            <a:pPr algn="ctr" defTabSz="914400">
              <a:defRPr/>
            </a:pPr>
            <a:endParaRPr lang="ru-RU" sz="1600" dirty="0">
              <a:cs typeface="Arial" panose="020B0604020202020204" pitchFamily="34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45" y="1527860"/>
            <a:ext cx="687453" cy="68745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526" y="1527859"/>
            <a:ext cx="687453" cy="68745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77" y="1181341"/>
            <a:ext cx="687453" cy="68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5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01552" y="6259246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5</a:t>
            </a:fld>
            <a:endParaRPr lang="ru-RU"/>
          </a:p>
        </p:txBody>
      </p:sp>
      <p:sp>
        <p:nvSpPr>
          <p:cNvPr id="5" name="Прямоугольник 5"/>
          <p:cNvSpPr/>
          <p:nvPr/>
        </p:nvSpPr>
        <p:spPr>
          <a:xfrm>
            <a:off x="0" y="171596"/>
            <a:ext cx="889263" cy="54864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840287" y="251824"/>
            <a:ext cx="1990930" cy="429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>
                <a:cs typeface="Calibri"/>
              </a:rPr>
              <a:t>АТТЕСТАТТАУ</a:t>
            </a:r>
          </a:p>
        </p:txBody>
      </p:sp>
      <p:sp>
        <p:nvSpPr>
          <p:cNvPr id="7" name="Прямоугольник 5"/>
          <p:cNvSpPr/>
          <p:nvPr/>
        </p:nvSpPr>
        <p:spPr>
          <a:xfrm>
            <a:off x="2677212" y="171596"/>
            <a:ext cx="9514787" cy="54864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706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592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69382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926970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07323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87676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930396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310326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965715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631325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294829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310326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965715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631325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9294829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809" y="1739460"/>
            <a:ext cx="609858" cy="609858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967617" y="2612777"/>
            <a:ext cx="2312911" cy="23083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1600" b="1" dirty="0">
                <a:cs typeface="Arial" panose="020B0604020202020204" pitchFamily="34" charset="0"/>
              </a:rPr>
              <a:t>ПББ </a:t>
            </a:r>
            <a:r>
              <a:rPr lang="ru-RU" sz="1600" b="1" dirty="0" err="1">
                <a:cs typeface="Arial" panose="020B0604020202020204" pitchFamily="34" charset="0"/>
              </a:rPr>
              <a:t>тесті</a:t>
            </a:r>
            <a:r>
              <a:rPr lang="ru-RU" sz="1600" b="1" dirty="0">
                <a:cs typeface="Arial" panose="020B0604020202020204" pitchFamily="34" charset="0"/>
              </a:rPr>
              <a:t>  </a:t>
            </a:r>
          </a:p>
          <a:p>
            <a:pPr algn="ctr"/>
            <a:endParaRPr lang="ru-RU" sz="1600" b="1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err="1">
                <a:cs typeface="Arial" panose="020B0604020202020204" pitchFamily="34" charset="0"/>
              </a:rPr>
              <a:t>Пәндік</a:t>
            </a:r>
            <a:r>
              <a:rPr lang="ru-RU" sz="1600" b="1" dirty="0">
                <a:cs typeface="Arial" panose="020B0604020202020204" pitchFamily="34" charset="0"/>
              </a:rPr>
              <a:t> </a:t>
            </a:r>
            <a:r>
              <a:rPr lang="ru-RU" sz="1600" b="1" dirty="0" err="1">
                <a:cs typeface="Arial" panose="020B0604020202020204" pitchFamily="34" charset="0"/>
              </a:rPr>
              <a:t>білім</a:t>
            </a:r>
            <a:r>
              <a:rPr lang="ru-RU" sz="1600" b="1" dirty="0">
                <a:cs typeface="Arial" panose="020B0604020202020204" pitchFamily="34" charset="0"/>
              </a:rPr>
              <a:t> - </a:t>
            </a:r>
            <a:r>
              <a:rPr lang="ru-RU" sz="1600" dirty="0">
                <a:cs typeface="Arial" panose="020B0604020202020204" pitchFamily="34" charset="0"/>
              </a:rPr>
              <a:t>50 </a:t>
            </a:r>
            <a:r>
              <a:rPr lang="ru-RU" sz="1600" dirty="0" err="1">
                <a:cs typeface="Arial" panose="020B0604020202020204" pitchFamily="34" charset="0"/>
              </a:rPr>
              <a:t>тапсырма</a:t>
            </a:r>
            <a:r>
              <a:rPr lang="ru-RU" sz="1600" dirty="0"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cs typeface="Arial" panose="020B0604020202020204" pitchFamily="34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  <a:tabLst>
                <a:tab pos="3150870" algn="l"/>
              </a:tabLst>
            </a:pPr>
            <a:r>
              <a:rPr lang="ru-RU" sz="1600" dirty="0" err="1">
                <a:solidFill>
                  <a:prstClr val="black"/>
                </a:solidFill>
                <a:cs typeface="Arial"/>
              </a:rPr>
              <a:t>Мүмкіндігі</a:t>
            </a:r>
            <a:r>
              <a:rPr lang="ru-RU" sz="1600" dirty="0">
                <a:solidFill>
                  <a:prstClr val="black"/>
                </a:solidFill>
                <a:cs typeface="Arial"/>
              </a:rPr>
              <a:t> </a:t>
            </a:r>
            <a:r>
              <a:rPr lang="ru-RU" sz="1600" dirty="0" err="1">
                <a:solidFill>
                  <a:prstClr val="black"/>
                </a:solidFill>
                <a:cs typeface="Arial"/>
              </a:rPr>
              <a:t>шектеулі</a:t>
            </a:r>
            <a:r>
              <a:rPr lang="ru-RU" sz="1600" dirty="0">
                <a:solidFill>
                  <a:prstClr val="black"/>
                </a:solidFill>
                <a:cs typeface="Arial"/>
              </a:rPr>
              <a:t> </a:t>
            </a:r>
            <a:r>
              <a:rPr lang="ru-RU" sz="1600" dirty="0" err="1">
                <a:solidFill>
                  <a:prstClr val="black"/>
                </a:solidFill>
                <a:cs typeface="Arial"/>
              </a:rPr>
              <a:t>тұлғалар</a:t>
            </a:r>
            <a:r>
              <a:rPr lang="ru-RU" sz="1600" dirty="0">
                <a:solidFill>
                  <a:prstClr val="black"/>
                </a:solidFill>
                <a:cs typeface="Arial"/>
              </a:rPr>
              <a:t> </a:t>
            </a:r>
            <a:r>
              <a:rPr lang="ru-RU" sz="1600" b="1" dirty="0">
                <a:solidFill>
                  <a:prstClr val="black"/>
                </a:solidFill>
                <a:cs typeface="Arial"/>
              </a:rPr>
              <a:t> - </a:t>
            </a:r>
            <a:r>
              <a:rPr lang="ru-RU" sz="1600" dirty="0" err="1">
                <a:solidFill>
                  <a:prstClr val="black"/>
                </a:solidFill>
                <a:cs typeface="Arial"/>
              </a:rPr>
              <a:t>қосымша</a:t>
            </a:r>
            <a:r>
              <a:rPr lang="ru-RU" sz="1600" dirty="0">
                <a:solidFill>
                  <a:prstClr val="black"/>
                </a:solidFill>
                <a:cs typeface="Arial"/>
              </a:rPr>
              <a:t> </a:t>
            </a:r>
            <a:r>
              <a:rPr lang="ru-RU" sz="1600" b="1" dirty="0">
                <a:solidFill>
                  <a:prstClr val="black"/>
                </a:solidFill>
                <a:cs typeface="Arial"/>
              </a:rPr>
              <a:t>40 минут  </a:t>
            </a:r>
            <a:r>
              <a:rPr lang="ru-RU" sz="1600" dirty="0" err="1">
                <a:solidFill>
                  <a:prstClr val="black"/>
                </a:solidFill>
                <a:cs typeface="Arial"/>
              </a:rPr>
              <a:t>берілед</a:t>
            </a:r>
            <a:r>
              <a:rPr lang="ru-RU" sz="1600" b="1" dirty="0" err="1">
                <a:solidFill>
                  <a:prstClr val="black"/>
                </a:solidFill>
                <a:cs typeface="Arial"/>
              </a:rPr>
              <a:t>і</a:t>
            </a:r>
            <a:endParaRPr lang="ru-RU" sz="1600" b="1" dirty="0">
              <a:solidFill>
                <a:prstClr val="black"/>
              </a:solidFill>
              <a:ea typeface="Calibri"/>
              <a:cs typeface="Arial" panose="020B0604020202020204" pitchFamily="34" charset="0"/>
            </a:endParaRPr>
          </a:p>
          <a:p>
            <a:pPr algn="ctr"/>
            <a:endParaRPr lang="ru-RU" sz="1600" b="1" dirty="0"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31AE81C-326B-4899-A990-0FA179F1F810}"/>
              </a:ext>
            </a:extLst>
          </p:cNvPr>
          <p:cNvSpPr txBox="1"/>
          <p:nvPr/>
        </p:nvSpPr>
        <p:spPr>
          <a:xfrm>
            <a:off x="3752947" y="2399362"/>
            <a:ext cx="2150260" cy="32932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ru-RU"/>
            </a:defPPr>
            <a:lvl1pPr algn="ctr">
              <a:defRPr sz="2000">
                <a:latin typeface="+mj-lt"/>
              </a:defRPr>
            </a:lvl1pPr>
          </a:lstStyle>
          <a:p>
            <a:pPr indent="450215" algn="just">
              <a:spcAft>
                <a:spcPts val="0"/>
              </a:spcAft>
              <a:tabLst>
                <a:tab pos="1965960" algn="l"/>
              </a:tabLst>
            </a:pPr>
            <a:r>
              <a:rPr lang="kk-KZ" sz="1600" dirty="0">
                <a:latin typeface="+mn-lt"/>
                <a:ea typeface="Calibri Light" panose="020F0302020204030204"/>
                <a:cs typeface="Arial"/>
              </a:rPr>
              <a:t>Санатты  растау кезінде бейіні бойынша </a:t>
            </a:r>
            <a:r>
              <a:rPr lang="kk-KZ" sz="1600" b="1" dirty="0">
                <a:latin typeface="+mn-lt"/>
                <a:ea typeface="Calibri Light" panose="020F0302020204030204"/>
                <a:cs typeface="Arial"/>
              </a:rPr>
              <a:t>30 және одан да көп жыл </a:t>
            </a:r>
            <a:r>
              <a:rPr lang="kk-KZ" sz="1600" dirty="0">
                <a:latin typeface="+mn-lt"/>
                <a:ea typeface="Calibri Light" panose="020F0302020204030204"/>
                <a:cs typeface="Arial"/>
              </a:rPr>
              <a:t>педагогикалық өтілі бар педагогтер, соның ішінде </a:t>
            </a:r>
            <a:r>
              <a:rPr lang="kk-KZ" sz="1600" dirty="0">
                <a:latin typeface="Times New Roman" panose="02020603050405020304" pitchFamily="18" charset="0"/>
                <a:ea typeface="Arial" panose="020B0604020202020204" pitchFamily="34" charset="0"/>
              </a:rPr>
              <a:t>ескі жүйе бойынша </a:t>
            </a:r>
            <a:r>
              <a:rPr lang="kk-KZ" sz="1600" b="1" dirty="0">
                <a:latin typeface="Times New Roman" panose="02020603050405020304" pitchFamily="18" charset="0"/>
                <a:ea typeface="Arial" panose="020B0604020202020204" pitchFamily="34" charset="0"/>
              </a:rPr>
              <a:t>«бірінші», «жоғары» </a:t>
            </a:r>
            <a:r>
              <a:rPr lang="kk-KZ" sz="1600" dirty="0">
                <a:latin typeface="Times New Roman" panose="02020603050405020304" pitchFamily="18" charset="0"/>
                <a:ea typeface="Arial" panose="020B0604020202020204" pitchFamily="34" charset="0"/>
              </a:rPr>
              <a:t>санаттан </a:t>
            </a:r>
            <a:r>
              <a:rPr lang="kk-KZ" sz="1600" b="1" dirty="0">
                <a:latin typeface="Times New Roman" panose="02020603050405020304" pitchFamily="18" charset="0"/>
                <a:ea typeface="Arial" panose="020B0604020202020204" pitchFamily="34" charset="0"/>
              </a:rPr>
              <a:t>«педагог-модератор»</a:t>
            </a:r>
            <a:r>
              <a:rPr lang="kk-KZ" sz="1600" dirty="0">
                <a:latin typeface="Times New Roman" panose="02020603050405020304" pitchFamily="18" charset="0"/>
                <a:ea typeface="Arial" panose="020B0604020202020204" pitchFamily="34" charset="0"/>
              </a:rPr>
              <a:t> санатына ауысқан кезде</a:t>
            </a:r>
            <a:endParaRPr lang="ru-RU" sz="1600" i="1" dirty="0">
              <a:latin typeface="+mn-lt"/>
              <a:ea typeface="Calibri" panose="020F0502020204030204"/>
              <a:cs typeface="Arial"/>
            </a:endParaRPr>
          </a:p>
          <a:p>
            <a:r>
              <a:rPr lang="kk-KZ" sz="1600" b="1" dirty="0">
                <a:latin typeface="+mn-lt"/>
                <a:ea typeface="Calibri Light"/>
                <a:cs typeface="Arial"/>
              </a:rPr>
              <a:t>ПББ-дан босатылады</a:t>
            </a:r>
            <a:endParaRPr lang="kk-KZ" sz="1600" b="1" dirty="0">
              <a:latin typeface="+mn-lt"/>
              <a:ea typeface="Calibri Light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4AF7805-22B0-4394-B950-071FEAD3587A}"/>
              </a:ext>
            </a:extLst>
          </p:cNvPr>
          <p:cNvSpPr txBox="1"/>
          <p:nvPr/>
        </p:nvSpPr>
        <p:spPr>
          <a:xfrm>
            <a:off x="9098131" y="2579394"/>
            <a:ext cx="2118110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ru-RU"/>
            </a:defPPr>
            <a:lvl1pPr algn="ctr">
              <a:defRPr sz="2000">
                <a:latin typeface="+mj-lt"/>
              </a:defRPr>
            </a:lvl1pPr>
          </a:lstStyle>
          <a:p>
            <a:r>
              <a:rPr lang="kk-KZ" sz="1600" b="1" dirty="0">
                <a:latin typeface="+mn-lt"/>
                <a:ea typeface="Calibri Light" panose="020F0302020204030204"/>
                <a:cs typeface="Arial"/>
              </a:rPr>
              <a:t>«Педагог-зерттеушілер» және «педагог-шеберлер» үшін:</a:t>
            </a:r>
          </a:p>
          <a:p>
            <a:r>
              <a:rPr lang="kk-KZ" sz="1600" dirty="0">
                <a:latin typeface="+mn-lt"/>
                <a:ea typeface="Calibri Light" panose="020F0302020204030204"/>
                <a:cs typeface="Arial"/>
              </a:rPr>
              <a:t>егер педагог біліктілікті арттыру курстарының </a:t>
            </a:r>
            <a:r>
              <a:rPr lang="kk-KZ" sz="1600" b="1" dirty="0">
                <a:latin typeface="+mn-lt"/>
                <a:ea typeface="Calibri Light" panose="020F0302020204030204"/>
                <a:cs typeface="Arial"/>
              </a:rPr>
              <a:t>тренері болып табылса, </a:t>
            </a:r>
            <a:r>
              <a:rPr lang="kk-KZ" sz="1600" dirty="0">
                <a:latin typeface="+mn-lt"/>
                <a:ea typeface="Calibri Light" panose="020F0302020204030204"/>
                <a:cs typeface="Arial"/>
              </a:rPr>
              <a:t>тиісінше 3 және 4 балл беріледі</a:t>
            </a:r>
            <a:endParaRPr lang="ru-RU" sz="1600" i="1" dirty="0">
              <a:latin typeface="+mn-lt"/>
              <a:ea typeface="Calibri"/>
              <a:cs typeface="Arial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325" y="1739460"/>
            <a:ext cx="552287" cy="55228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082" y="1736228"/>
            <a:ext cx="550696" cy="55069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701" y="1702191"/>
            <a:ext cx="613090" cy="613090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0E551DA9-6F08-4169-B861-1103B860FC22}"/>
              </a:ext>
            </a:extLst>
          </p:cNvPr>
          <p:cNvSpPr/>
          <p:nvPr/>
        </p:nvSpPr>
        <p:spPr>
          <a:xfrm>
            <a:off x="6487886" y="2456472"/>
            <a:ext cx="200297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«педагог-</a:t>
            </a:r>
            <a:r>
              <a:rPr lang="ru-RU" sz="1600" b="1" dirty="0" err="1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зерттеуші</a:t>
            </a:r>
            <a:r>
              <a:rPr lang="ru-RU" sz="1600" b="1" dirty="0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«педагог-</a:t>
            </a:r>
            <a:r>
              <a:rPr lang="ru-RU" sz="1600" b="1" dirty="0" err="1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шебер</a:t>
            </a:r>
            <a:r>
              <a:rPr lang="ru-RU" sz="1600" b="1" dirty="0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» </a:t>
            </a:r>
          </a:p>
          <a:p>
            <a:pPr lvl="0"/>
            <a:r>
              <a:rPr lang="ru-RU" sz="1600" dirty="0" err="1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санатын</a:t>
            </a:r>
            <a:r>
              <a:rPr lang="ru-RU" sz="1600" dirty="0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растау</a:t>
            </a:r>
            <a:r>
              <a:rPr lang="ru-RU" sz="1600" dirty="0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кезінде</a:t>
            </a:r>
            <a:r>
              <a:rPr lang="ru-RU" sz="1600" dirty="0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 (</a:t>
            </a:r>
            <a:r>
              <a:rPr lang="ru-RU" sz="1600" dirty="0" err="1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екі</a:t>
            </a:r>
            <a:r>
              <a:rPr lang="ru-RU" sz="1600" dirty="0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реттен</a:t>
            </a:r>
            <a:r>
              <a:rPr lang="ru-RU" sz="1600" dirty="0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артық</a:t>
            </a:r>
            <a:r>
              <a:rPr lang="ru-RU" sz="1600" dirty="0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емес</a:t>
            </a:r>
            <a:r>
              <a:rPr lang="ru-RU" sz="1600" dirty="0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) </a:t>
            </a:r>
            <a:r>
              <a:rPr lang="ru-RU" sz="1600" b="1" dirty="0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ПББ-дан </a:t>
            </a:r>
            <a:r>
              <a:rPr lang="ru-RU" sz="1600" b="1" dirty="0" err="1">
                <a:solidFill>
                  <a:prstClr val="black"/>
                </a:solidFill>
                <a:ea typeface="Calibri Light" panose="020F0302020204030204"/>
                <a:cs typeface="Arial" panose="020B0604020202020204" pitchFamily="34" charset="0"/>
              </a:rPr>
              <a:t>босатылады</a:t>
            </a:r>
            <a:endParaRPr lang="ru-RU" sz="1600" b="1" dirty="0">
              <a:solidFill>
                <a:prstClr val="black"/>
              </a:solidFill>
              <a:ea typeface="Calibri Light" panose="020F03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15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78564" y="6274798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6</a:t>
            </a:fld>
            <a:endParaRPr lang="ru-RU"/>
          </a:p>
        </p:txBody>
      </p:sp>
      <p:sp>
        <p:nvSpPr>
          <p:cNvPr id="5" name="Прямоугольник 5"/>
          <p:cNvSpPr/>
          <p:nvPr/>
        </p:nvSpPr>
        <p:spPr>
          <a:xfrm>
            <a:off x="0" y="171596"/>
            <a:ext cx="889263" cy="54864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1004312" y="251824"/>
            <a:ext cx="1799805" cy="429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k-KZ" sz="2000" b="1">
                <a:cs typeface="Calibri"/>
              </a:rPr>
              <a:t>АТТЕСТАТТАУ</a:t>
            </a:r>
          </a:p>
        </p:txBody>
      </p:sp>
      <p:sp>
        <p:nvSpPr>
          <p:cNvPr id="7" name="Прямоугольник 5"/>
          <p:cNvSpPr/>
          <p:nvPr/>
        </p:nvSpPr>
        <p:spPr>
          <a:xfrm>
            <a:off x="2582944" y="171596"/>
            <a:ext cx="9609055" cy="54864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706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592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69382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860201" y="1047215"/>
            <a:ext cx="913145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b="1">
                <a:cs typeface="Arial"/>
              </a:rPr>
              <a:t>ПББ КЕЗІНДЕ ТӘРТІП БҰЗҒАНЫ ҮШІН</a:t>
            </a:r>
            <a:r>
              <a:rPr lang="aa-ET" sz="1600" b="1" kern="0"/>
              <a:t>:</a:t>
            </a:r>
            <a:endParaRPr lang="kk-KZ" sz="1600" b="1" kern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89263" y="1559611"/>
            <a:ext cx="10576667" cy="1042187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003962" y="1499660"/>
            <a:ext cx="10348528" cy="110799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aa-ET" sz="2400" b="1" dirty="0">
                <a:solidFill>
                  <a:schemeClr val="accent1"/>
                </a:solidFill>
                <a:cs typeface="Arial"/>
              </a:rPr>
              <a:t>ПББ қатысуға шектеу 5 жылдан 1 жылға дейін азайтылды</a:t>
            </a:r>
            <a:endParaRPr lang="ru-RU" sz="2400" b="1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r>
              <a:rPr lang="ru-RU" sz="1400" i="1" dirty="0" err="1">
                <a:cs typeface="Arial"/>
              </a:rPr>
              <a:t>Бұзушылық</a:t>
            </a:r>
            <a:r>
              <a:rPr lang="ru-RU" sz="1400" i="1" dirty="0">
                <a:cs typeface="Arial"/>
              </a:rPr>
              <a:t> </a:t>
            </a:r>
            <a:r>
              <a:rPr lang="ru-RU" sz="1400" i="1" dirty="0" err="1">
                <a:cs typeface="Arial"/>
              </a:rPr>
              <a:t>қайталанған</a:t>
            </a:r>
            <a:r>
              <a:rPr lang="ru-RU" sz="1400" i="1" dirty="0">
                <a:cs typeface="Arial"/>
              </a:rPr>
              <a:t> </a:t>
            </a:r>
            <a:r>
              <a:rPr lang="ru-RU" sz="1400" i="1" dirty="0" err="1">
                <a:cs typeface="Arial"/>
              </a:rPr>
              <a:t>кезде</a:t>
            </a:r>
            <a:r>
              <a:rPr lang="ru-RU" sz="1400" i="1" dirty="0">
                <a:cs typeface="Arial"/>
              </a:rPr>
              <a:t>: педагог, </a:t>
            </a:r>
            <a:r>
              <a:rPr lang="ru-RU" sz="1400" i="1" dirty="0" err="1">
                <a:cs typeface="Arial"/>
              </a:rPr>
              <a:t>бөлім</a:t>
            </a:r>
            <a:r>
              <a:rPr lang="ru-RU" sz="1400" i="1" dirty="0">
                <a:cs typeface="Arial"/>
              </a:rPr>
              <a:t> </a:t>
            </a:r>
            <a:r>
              <a:rPr lang="ru-RU" sz="1400" i="1" dirty="0" err="1">
                <a:cs typeface="Arial"/>
              </a:rPr>
              <a:t>басшысы</a:t>
            </a:r>
            <a:r>
              <a:rPr lang="ru-RU" sz="1400" i="1" dirty="0">
                <a:cs typeface="Arial"/>
              </a:rPr>
              <a:t> (</a:t>
            </a:r>
            <a:r>
              <a:rPr lang="ru-RU" sz="1400" i="1" dirty="0" err="1">
                <a:cs typeface="Arial"/>
              </a:rPr>
              <a:t>меңгерушісі</a:t>
            </a:r>
            <a:r>
              <a:rPr lang="ru-RU" sz="1400" i="1" dirty="0">
                <a:cs typeface="Arial"/>
              </a:rPr>
              <a:t>), </a:t>
            </a:r>
            <a:r>
              <a:rPr lang="ru-RU" sz="1400" i="1" dirty="0" err="1">
                <a:cs typeface="Arial"/>
              </a:rPr>
              <a:t>әдістемелік</a:t>
            </a:r>
            <a:r>
              <a:rPr lang="ru-RU" sz="1400" i="1" dirty="0">
                <a:cs typeface="Arial"/>
              </a:rPr>
              <a:t> </a:t>
            </a:r>
            <a:r>
              <a:rPr lang="ru-RU" sz="1400" i="1" dirty="0" err="1">
                <a:cs typeface="Arial"/>
              </a:rPr>
              <a:t>кабинеттің</a:t>
            </a:r>
            <a:r>
              <a:rPr lang="ru-RU" sz="1400" i="1" dirty="0">
                <a:cs typeface="Arial"/>
              </a:rPr>
              <a:t> (</a:t>
            </a:r>
            <a:r>
              <a:rPr lang="ru-RU" sz="1400" i="1" dirty="0" err="1">
                <a:cs typeface="Arial"/>
              </a:rPr>
              <a:t>орталықтың</a:t>
            </a:r>
            <a:r>
              <a:rPr lang="ru-RU" sz="1400" i="1" dirty="0">
                <a:cs typeface="Arial"/>
              </a:rPr>
              <a:t>) </a:t>
            </a:r>
            <a:r>
              <a:rPr lang="ru-RU" sz="1400" i="1" dirty="0" err="1">
                <a:cs typeface="Arial"/>
              </a:rPr>
              <a:t>әдіскері</a:t>
            </a:r>
            <a:r>
              <a:rPr lang="ru-RU" sz="1400" i="1" dirty="0">
                <a:cs typeface="Arial"/>
              </a:rPr>
              <a:t> - 5 </a:t>
            </a:r>
            <a:r>
              <a:rPr lang="ru-RU" sz="1400" i="1" dirty="0" err="1">
                <a:cs typeface="Arial"/>
              </a:rPr>
              <a:t>жылға</a:t>
            </a:r>
            <a:r>
              <a:rPr lang="ru-RU" sz="1400" i="1" dirty="0">
                <a:cs typeface="Arial"/>
              </a:rPr>
              <a:t> </a:t>
            </a:r>
            <a:r>
              <a:rPr lang="ru-RU" sz="1400" i="1" dirty="0" err="1">
                <a:cs typeface="Arial"/>
              </a:rPr>
              <a:t>шектетіледі</a:t>
            </a:r>
            <a:r>
              <a:rPr lang="ru-RU" sz="1400" i="1" dirty="0">
                <a:cs typeface="Arial"/>
              </a:rPr>
              <a:t>, </a:t>
            </a:r>
            <a:r>
              <a:rPr lang="ru-RU" sz="1400" i="1" dirty="0" err="1">
                <a:cs typeface="Arial"/>
              </a:rPr>
              <a:t>білім</a:t>
            </a:r>
            <a:r>
              <a:rPr lang="ru-RU" sz="1400" i="1" dirty="0">
                <a:cs typeface="Arial"/>
              </a:rPr>
              <a:t> беру </a:t>
            </a:r>
            <a:r>
              <a:rPr lang="ru-RU" sz="1400" i="1" dirty="0" err="1">
                <a:cs typeface="Arial"/>
              </a:rPr>
              <a:t>ұйымының</a:t>
            </a:r>
            <a:r>
              <a:rPr lang="ru-RU" sz="1400" i="1" dirty="0">
                <a:cs typeface="Arial"/>
              </a:rPr>
              <a:t>, </a:t>
            </a:r>
            <a:r>
              <a:rPr lang="ru-RU" sz="1400" i="1" dirty="0" err="1">
                <a:cs typeface="Arial"/>
              </a:rPr>
              <a:t>әдістемелік</a:t>
            </a:r>
            <a:r>
              <a:rPr lang="ru-RU" sz="1400" i="1" dirty="0">
                <a:cs typeface="Arial"/>
              </a:rPr>
              <a:t> </a:t>
            </a:r>
            <a:r>
              <a:rPr lang="ru-RU" sz="1400" i="1" dirty="0" err="1">
                <a:cs typeface="Arial"/>
              </a:rPr>
              <a:t>кабинеттің</a:t>
            </a:r>
            <a:r>
              <a:rPr lang="ru-RU" sz="1400" i="1" dirty="0">
                <a:cs typeface="Arial"/>
              </a:rPr>
              <a:t> (</a:t>
            </a:r>
            <a:r>
              <a:rPr lang="ru-RU" sz="1400" i="1" dirty="0" err="1">
                <a:cs typeface="Arial"/>
              </a:rPr>
              <a:t>орталықтың</a:t>
            </a:r>
            <a:r>
              <a:rPr lang="ru-RU" sz="1400" i="1" dirty="0">
                <a:cs typeface="Arial"/>
              </a:rPr>
              <a:t>) </a:t>
            </a:r>
            <a:r>
              <a:rPr lang="ru-RU" sz="1400" i="1" dirty="0" err="1">
                <a:cs typeface="Arial"/>
              </a:rPr>
              <a:t>бірінші</a:t>
            </a:r>
            <a:r>
              <a:rPr lang="ru-RU" sz="1400" i="1" dirty="0">
                <a:cs typeface="Arial"/>
              </a:rPr>
              <a:t> </a:t>
            </a:r>
            <a:r>
              <a:rPr lang="ru-RU" sz="1400" i="1" dirty="0" err="1">
                <a:cs typeface="Arial"/>
              </a:rPr>
              <a:t>басшысы</a:t>
            </a:r>
            <a:r>
              <a:rPr lang="ru-RU" sz="1400" i="1" dirty="0">
                <a:cs typeface="Arial"/>
              </a:rPr>
              <a:t> (</a:t>
            </a:r>
            <a:r>
              <a:rPr lang="ru-RU" sz="1400" i="1" dirty="0" err="1">
                <a:cs typeface="Arial"/>
              </a:rPr>
              <a:t>басшының</a:t>
            </a:r>
            <a:r>
              <a:rPr lang="ru-RU" sz="1400" i="1" dirty="0">
                <a:cs typeface="Arial"/>
              </a:rPr>
              <a:t> </a:t>
            </a:r>
            <a:r>
              <a:rPr lang="ru-RU" sz="1400" i="1" dirty="0" err="1">
                <a:cs typeface="Arial"/>
              </a:rPr>
              <a:t>орынбасары</a:t>
            </a:r>
            <a:r>
              <a:rPr lang="ru-RU" sz="1400" i="1" dirty="0">
                <a:cs typeface="Arial"/>
              </a:rPr>
              <a:t>)  – </a:t>
            </a:r>
            <a:r>
              <a:rPr lang="ru-RU" sz="1400" i="1" dirty="0" err="1">
                <a:cs typeface="Arial"/>
              </a:rPr>
              <a:t>үш</a:t>
            </a:r>
            <a:r>
              <a:rPr lang="ru-RU" sz="1400" i="1" dirty="0">
                <a:cs typeface="Arial"/>
              </a:rPr>
              <a:t> </a:t>
            </a:r>
            <a:r>
              <a:rPr lang="ru-RU" sz="1400" i="1" dirty="0" err="1">
                <a:cs typeface="Arial"/>
              </a:rPr>
              <a:t>жылға</a:t>
            </a:r>
            <a:r>
              <a:rPr lang="ru-RU" sz="1400" i="1" dirty="0">
                <a:cs typeface="Arial"/>
              </a:rPr>
              <a:t>.</a:t>
            </a:r>
            <a:endParaRPr lang="ru-RU" sz="1400" i="1" dirty="0">
              <a:solidFill>
                <a:srgbClr val="000000"/>
              </a:solidFill>
              <a:ea typeface="Calibri"/>
              <a:cs typeface="Arial" panose="020B0604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73" y="919839"/>
            <a:ext cx="550696" cy="550696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EC1CBF46-8E98-4C95-B88E-585F36C7757D}"/>
              </a:ext>
            </a:extLst>
          </p:cNvPr>
          <p:cNvSpPr/>
          <p:nvPr/>
        </p:nvSpPr>
        <p:spPr>
          <a:xfrm>
            <a:off x="6610488" y="3547292"/>
            <a:ext cx="4601160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cs typeface="Arial"/>
              </a:rPr>
              <a:t>Санат беру </a:t>
            </a:r>
            <a:r>
              <a:rPr lang="ru-RU" sz="1400" dirty="0" err="1">
                <a:cs typeface="Arial"/>
              </a:rPr>
              <a:t>кезінде</a:t>
            </a:r>
            <a:r>
              <a:rPr lang="ru-RU" sz="1400" dirty="0">
                <a:cs typeface="Arial"/>
              </a:rPr>
              <a:t> -  </a:t>
            </a:r>
            <a:r>
              <a:rPr lang="ru-RU" sz="1400" b="1" dirty="0">
                <a:cs typeface="Arial"/>
              </a:rPr>
              <a:t>ПББ </a:t>
            </a:r>
            <a:r>
              <a:rPr lang="ru-RU" sz="1400" b="1" dirty="0" err="1">
                <a:cs typeface="Arial"/>
              </a:rPr>
              <a:t>нәтижесінен</a:t>
            </a:r>
            <a:r>
              <a:rPr lang="ru-RU" sz="1400" b="1" dirty="0">
                <a:cs typeface="Arial"/>
              </a:rPr>
              <a:t> </a:t>
            </a:r>
            <a:r>
              <a:rPr lang="ru-RU" sz="1400" b="1" dirty="0" err="1">
                <a:cs typeface="Arial"/>
              </a:rPr>
              <a:t>жоғары</a:t>
            </a:r>
            <a:r>
              <a:rPr lang="ru-RU" sz="1400" b="1" dirty="0">
                <a:cs typeface="Arial"/>
              </a:rPr>
              <a:t> </a:t>
            </a:r>
            <a:r>
              <a:rPr lang="ru-RU" sz="1400" b="1" dirty="0" err="1">
                <a:cs typeface="Arial"/>
              </a:rPr>
              <a:t>емес</a:t>
            </a:r>
            <a:endParaRPr lang="ru-RU" sz="1400" b="1" dirty="0">
              <a:ea typeface="Calibri"/>
              <a:cs typeface="Arial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860201" y="3033954"/>
            <a:ext cx="913145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b="1" dirty="0" err="1">
                <a:cs typeface="Arial"/>
              </a:rPr>
              <a:t>Өтініш</a:t>
            </a:r>
            <a:r>
              <a:rPr lang="ru-RU" sz="1600" b="1" dirty="0">
                <a:cs typeface="Arial"/>
              </a:rPr>
              <a:t> </a:t>
            </a:r>
            <a:r>
              <a:rPr lang="ru-RU" sz="1600" b="1" dirty="0" err="1">
                <a:cs typeface="Arial"/>
              </a:rPr>
              <a:t>білдірген</a:t>
            </a:r>
            <a:r>
              <a:rPr lang="ru-RU" sz="1600" b="1" dirty="0">
                <a:cs typeface="Arial"/>
              </a:rPr>
              <a:t> </a:t>
            </a:r>
            <a:r>
              <a:rPr lang="ru-RU" sz="1600" b="1" dirty="0" err="1">
                <a:cs typeface="Arial"/>
              </a:rPr>
              <a:t>санатқа</a:t>
            </a:r>
            <a:r>
              <a:rPr lang="ru-RU" sz="1600" b="1" dirty="0">
                <a:cs typeface="Arial"/>
              </a:rPr>
              <a:t> ПББ </a:t>
            </a:r>
            <a:r>
              <a:rPr lang="ru-RU" sz="1600" b="1" dirty="0" err="1">
                <a:cs typeface="Arial"/>
              </a:rPr>
              <a:t>шектік</a:t>
            </a:r>
            <a:r>
              <a:rPr lang="ru-RU" sz="1600" b="1" dirty="0">
                <a:cs typeface="Arial"/>
              </a:rPr>
              <a:t> </a:t>
            </a:r>
            <a:r>
              <a:rPr lang="ru-RU" sz="1600" b="1" dirty="0" err="1">
                <a:cs typeface="Arial"/>
              </a:rPr>
              <a:t>деңгей</a:t>
            </a:r>
            <a:r>
              <a:rPr lang="ru-RU" sz="1600" b="1" dirty="0">
                <a:cs typeface="Arial"/>
              </a:rPr>
              <a:t> </a:t>
            </a:r>
            <a:r>
              <a:rPr lang="ru-RU" sz="1600" b="1" dirty="0" err="1">
                <a:cs typeface="Arial"/>
              </a:rPr>
              <a:t>жетпеген</a:t>
            </a:r>
            <a:r>
              <a:rPr lang="ru-RU" sz="1600" b="1" dirty="0">
                <a:cs typeface="Arial"/>
              </a:rPr>
              <a:t> </a:t>
            </a:r>
            <a:r>
              <a:rPr lang="ru-RU" sz="1600" b="1" dirty="0" err="1">
                <a:cs typeface="Arial"/>
              </a:rPr>
              <a:t>жағдайда</a:t>
            </a:r>
            <a:r>
              <a:rPr lang="ru-RU" sz="1600" b="1" dirty="0">
                <a:cs typeface="Arial"/>
              </a:rPr>
              <a:t>: </a:t>
            </a:r>
            <a:endParaRPr lang="ru-RU" sz="1600" dirty="0">
              <a:cs typeface="Arial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876900" y="3601042"/>
            <a:ext cx="5278803" cy="45935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315958" y="3601042"/>
            <a:ext cx="5279411" cy="45935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174168" y="3671916"/>
            <a:ext cx="4914398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err="1">
                <a:cs typeface="Arial"/>
              </a:rPr>
              <a:t>Растау</a:t>
            </a:r>
            <a:r>
              <a:rPr lang="ru-RU" sz="1400" dirty="0">
                <a:cs typeface="Arial"/>
              </a:rPr>
              <a:t> </a:t>
            </a:r>
            <a:r>
              <a:rPr lang="ru-RU" sz="1400" err="1">
                <a:cs typeface="Arial"/>
              </a:rPr>
              <a:t>кезінде</a:t>
            </a:r>
            <a:r>
              <a:rPr lang="ru-RU" sz="1400" dirty="0">
                <a:cs typeface="Arial"/>
              </a:rPr>
              <a:t> - </a:t>
            </a:r>
            <a:r>
              <a:rPr lang="ru-RU" sz="1400" b="1" err="1">
                <a:cs typeface="Arial"/>
              </a:rPr>
              <a:t>бір</a:t>
            </a:r>
            <a:r>
              <a:rPr lang="ru-RU" sz="1400" b="1" dirty="0">
                <a:cs typeface="Arial"/>
              </a:rPr>
              <a:t> </a:t>
            </a:r>
            <a:r>
              <a:rPr lang="ru-RU" sz="1400" b="1" err="1">
                <a:cs typeface="Arial"/>
              </a:rPr>
              <a:t>санат</a:t>
            </a:r>
            <a:r>
              <a:rPr lang="ru-RU" sz="1400" b="1" dirty="0">
                <a:cs typeface="Arial"/>
              </a:rPr>
              <a:t> </a:t>
            </a:r>
            <a:r>
              <a:rPr lang="ru-RU" sz="1400" b="1" err="1">
                <a:cs typeface="Arial"/>
              </a:rPr>
              <a:t>төмен</a:t>
            </a:r>
            <a:r>
              <a:rPr lang="ru-RU" sz="1400" dirty="0">
                <a:cs typeface="Arial"/>
              </a:rPr>
              <a:t> </a:t>
            </a:r>
            <a:r>
              <a:rPr lang="ru-RU" sz="1400" err="1">
                <a:cs typeface="Arial"/>
              </a:rPr>
              <a:t>беріледі</a:t>
            </a:r>
            <a:endParaRPr lang="ru-RU" sz="1400">
              <a:ea typeface="Calibri"/>
              <a:cs typeface="Arial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73" y="2915014"/>
            <a:ext cx="550696" cy="550696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1860201" y="4382477"/>
            <a:ext cx="9664818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b="1">
                <a:cs typeface="Arial"/>
              </a:rPr>
              <a:t>ПББ </a:t>
            </a:r>
            <a:r>
              <a:rPr lang="ru-RU" sz="1600" b="1" err="1">
                <a:cs typeface="Arial"/>
              </a:rPr>
              <a:t>нәтижесі</a:t>
            </a:r>
            <a:r>
              <a:rPr lang="ru-RU" sz="1600" b="1">
                <a:cs typeface="Arial"/>
              </a:rPr>
              <a:t> </a:t>
            </a:r>
            <a:r>
              <a:rPr lang="ru-RU" sz="1600" b="1" err="1">
                <a:cs typeface="Arial"/>
              </a:rPr>
              <a:t>оң</a:t>
            </a:r>
            <a:r>
              <a:rPr lang="ru-RU" sz="1600" b="1">
                <a:cs typeface="Arial"/>
              </a:rPr>
              <a:t> </a:t>
            </a:r>
            <a:r>
              <a:rPr lang="ru-RU" sz="1600" b="1" err="1">
                <a:cs typeface="Arial"/>
              </a:rPr>
              <a:t>болып</a:t>
            </a:r>
            <a:r>
              <a:rPr lang="ru-RU" sz="1600" b="1">
                <a:cs typeface="Arial"/>
              </a:rPr>
              <a:t> </a:t>
            </a:r>
            <a:r>
              <a:rPr lang="ru-RU" sz="1600" b="1" err="1">
                <a:cs typeface="Arial"/>
              </a:rPr>
              <a:t>саналатын</a:t>
            </a:r>
            <a:r>
              <a:rPr lang="ru-RU" sz="1600" b="1">
                <a:cs typeface="Arial"/>
              </a:rPr>
              <a:t> </a:t>
            </a:r>
            <a:r>
              <a:rPr lang="ru-RU" sz="1600" b="1" err="1">
                <a:cs typeface="Arial"/>
              </a:rPr>
              <a:t>жағдай</a:t>
            </a:r>
            <a:r>
              <a:rPr lang="ru-RU" sz="1600" b="1">
                <a:cs typeface="Arial"/>
              </a:rPr>
              <a:t>: </a:t>
            </a:r>
            <a:r>
              <a:rPr lang="ru-RU" sz="1600" b="1" err="1">
                <a:cs typeface="Arial"/>
              </a:rPr>
              <a:t>барлық</a:t>
            </a:r>
            <a:r>
              <a:rPr lang="ru-RU" sz="1600" b="1">
                <a:cs typeface="Arial"/>
              </a:rPr>
              <a:t> </a:t>
            </a:r>
            <a:r>
              <a:rPr lang="ru-RU" sz="1600" b="1" err="1">
                <a:cs typeface="Arial"/>
              </a:rPr>
              <a:t>лауазымдағы</a:t>
            </a:r>
            <a:r>
              <a:rPr lang="ru-RU" sz="1600" b="1">
                <a:cs typeface="Arial"/>
              </a:rPr>
              <a:t> </a:t>
            </a:r>
            <a:r>
              <a:rPr lang="ru-RU" sz="1600" b="1" err="1">
                <a:cs typeface="Arial"/>
              </a:rPr>
              <a:t>педагогтер</a:t>
            </a:r>
            <a:r>
              <a:rPr lang="ru-RU" sz="1600" b="1">
                <a:cs typeface="Arial"/>
              </a:rPr>
              <a:t>, </a:t>
            </a:r>
            <a:r>
              <a:rPr lang="ru-RU" sz="1600" b="1" err="1">
                <a:cs typeface="Arial"/>
              </a:rPr>
              <a:t>әдіскерлер</a:t>
            </a:r>
            <a:r>
              <a:rPr lang="ru-RU" sz="1600" b="1">
                <a:cs typeface="Arial"/>
              </a:rPr>
              <a:t> </a:t>
            </a:r>
            <a:r>
              <a:rPr lang="ru-RU" sz="1600" b="1" err="1">
                <a:cs typeface="Arial"/>
              </a:rPr>
              <a:t>үшін</a:t>
            </a:r>
            <a:r>
              <a:rPr lang="ru-RU" sz="1600" b="1">
                <a:cs typeface="Arial"/>
              </a:rPr>
              <a:t>:</a:t>
            </a:r>
            <a:endParaRPr lang="ru-RU" sz="1600">
              <a:cs typeface="Arial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76900" y="4940813"/>
            <a:ext cx="1074449" cy="113307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EC1CBF46-8E98-4C95-B88E-585F36C7757D}"/>
              </a:ext>
            </a:extLst>
          </p:cNvPr>
          <p:cNvSpPr/>
          <p:nvPr/>
        </p:nvSpPr>
        <p:spPr>
          <a:xfrm>
            <a:off x="876901" y="5173625"/>
            <a:ext cx="1074448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ru-RU" sz="1400" dirty="0">
                <a:cs typeface="Arial"/>
              </a:rPr>
              <a:t>«педагог» - </a:t>
            </a:r>
            <a:r>
              <a:rPr lang="ru-RU" sz="2800" b="1" dirty="0">
                <a:solidFill>
                  <a:schemeClr val="accent1"/>
                </a:solidFill>
                <a:cs typeface="Arial"/>
              </a:rPr>
              <a:t>50%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083532" y="4940813"/>
            <a:ext cx="1932286" cy="113307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EC1CBF46-8E98-4C95-B88E-585F36C7757D}"/>
              </a:ext>
            </a:extLst>
          </p:cNvPr>
          <p:cNvSpPr/>
          <p:nvPr/>
        </p:nvSpPr>
        <p:spPr>
          <a:xfrm>
            <a:off x="2083531" y="5173625"/>
            <a:ext cx="1932287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kk-KZ" sz="1400" dirty="0">
                <a:cs typeface="Arial"/>
              </a:rPr>
              <a:t>«педагог-модератор» </a:t>
            </a:r>
            <a:r>
              <a:rPr lang="ru-RU" sz="1400" dirty="0">
                <a:cs typeface="Arial"/>
              </a:rPr>
              <a:t>- </a:t>
            </a:r>
            <a:r>
              <a:rPr lang="ru-RU" sz="2800" b="1" dirty="0">
                <a:solidFill>
                  <a:schemeClr val="accent1"/>
                </a:solidFill>
                <a:cs typeface="Arial"/>
              </a:rPr>
              <a:t>60%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138574" y="4940813"/>
            <a:ext cx="1649483" cy="113307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EC1CBF46-8E98-4C95-B88E-585F36C7757D}"/>
              </a:ext>
            </a:extLst>
          </p:cNvPr>
          <p:cNvSpPr/>
          <p:nvPr/>
        </p:nvSpPr>
        <p:spPr>
          <a:xfrm>
            <a:off x="3997172" y="5173625"/>
            <a:ext cx="1932287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/>
            <a:r>
              <a:rPr lang="kk-KZ" sz="1400" dirty="0">
                <a:cs typeface="Arial"/>
              </a:rPr>
              <a:t>«педагог-сарапшы"</a:t>
            </a:r>
            <a:r>
              <a:rPr lang="ru-RU" sz="1400" dirty="0">
                <a:cs typeface="Arial"/>
              </a:rPr>
              <a:t> </a:t>
            </a:r>
            <a:r>
              <a:rPr lang="ru-RU" sz="2800" b="1" dirty="0">
                <a:solidFill>
                  <a:schemeClr val="accent1"/>
                </a:solidFill>
                <a:cs typeface="Arial"/>
              </a:rPr>
              <a:t>70%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878399" y="4940813"/>
            <a:ext cx="2111398" cy="113307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EC1CBF46-8E98-4C95-B88E-585F36C7757D}"/>
              </a:ext>
            </a:extLst>
          </p:cNvPr>
          <p:cNvSpPr/>
          <p:nvPr/>
        </p:nvSpPr>
        <p:spPr>
          <a:xfrm>
            <a:off x="5806911" y="5173625"/>
            <a:ext cx="2252800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/>
            <a:r>
              <a:rPr lang="kk-KZ" sz="1400" dirty="0">
                <a:cs typeface="Arial"/>
              </a:rPr>
              <a:t>«педагог-зерттеуші» </a:t>
            </a:r>
            <a:r>
              <a:rPr lang="ru-RU" sz="1400" dirty="0">
                <a:cs typeface="Arial"/>
              </a:rPr>
              <a:t>- </a:t>
            </a:r>
            <a:r>
              <a:rPr lang="ru-RU" sz="2800" b="1" dirty="0">
                <a:solidFill>
                  <a:schemeClr val="accent1"/>
                </a:solidFill>
                <a:cs typeface="Arial"/>
              </a:rPr>
              <a:t>80%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8078565" y="4940813"/>
            <a:ext cx="1630630" cy="113307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EC1CBF46-8E98-4C95-B88E-585F36C7757D}"/>
              </a:ext>
            </a:extLst>
          </p:cNvPr>
          <p:cNvSpPr/>
          <p:nvPr/>
        </p:nvSpPr>
        <p:spPr>
          <a:xfrm>
            <a:off x="8078564" y="5173625"/>
            <a:ext cx="1630630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/>
            <a:r>
              <a:rPr lang="kk-KZ" sz="1400" dirty="0">
                <a:cs typeface="Arial"/>
              </a:rPr>
              <a:t>«педагог-шебер» </a:t>
            </a:r>
            <a:r>
              <a:rPr lang="ru-RU" sz="1400" dirty="0">
                <a:cs typeface="Arial"/>
              </a:rPr>
              <a:t>- </a:t>
            </a:r>
            <a:r>
              <a:rPr lang="ru-RU" sz="2800" b="1" dirty="0">
                <a:solidFill>
                  <a:schemeClr val="accent1"/>
                </a:solidFill>
                <a:cs typeface="Arial"/>
              </a:rPr>
              <a:t>90%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9797961" y="4940813"/>
            <a:ext cx="1797407" cy="113307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EC1CBF46-8E98-4C95-B88E-585F36C7757D}"/>
              </a:ext>
            </a:extLst>
          </p:cNvPr>
          <p:cNvSpPr/>
          <p:nvPr/>
        </p:nvSpPr>
        <p:spPr>
          <a:xfrm>
            <a:off x="9797961" y="5313290"/>
            <a:ext cx="1727058" cy="5413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algn="ctr"/>
            <a:r>
              <a:rPr lang="kk-KZ" sz="1400" dirty="0">
                <a:cs typeface="Arial"/>
              </a:rPr>
              <a:t>Басышалар мен орынбасарлары </a:t>
            </a:r>
            <a:r>
              <a:rPr lang="ru-RU" sz="1400" dirty="0">
                <a:cs typeface="Arial"/>
              </a:rPr>
              <a:t>– </a:t>
            </a:r>
          </a:p>
          <a:p>
            <a:pPr algn="ctr"/>
            <a:r>
              <a:rPr lang="ru-RU" sz="2800" b="1" dirty="0">
                <a:solidFill>
                  <a:schemeClr val="accent1"/>
                </a:solidFill>
                <a:cs typeface="Arial"/>
              </a:rPr>
              <a:t>70%</a:t>
            </a: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233" y="4283314"/>
            <a:ext cx="549935" cy="54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73271" y="6274798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7</a:t>
            </a:fld>
            <a:endParaRPr lang="ru-RU"/>
          </a:p>
        </p:txBody>
      </p:sp>
      <p:sp>
        <p:nvSpPr>
          <p:cNvPr id="5" name="Прямоугольник 5"/>
          <p:cNvSpPr/>
          <p:nvPr/>
        </p:nvSpPr>
        <p:spPr>
          <a:xfrm>
            <a:off x="0" y="171596"/>
            <a:ext cx="889263" cy="54864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840287" y="251824"/>
            <a:ext cx="1990930" cy="429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>
                <a:cs typeface="Calibri"/>
              </a:rPr>
              <a:t>АТТЕСТАТТАУ</a:t>
            </a:r>
          </a:p>
        </p:txBody>
      </p:sp>
      <p:sp>
        <p:nvSpPr>
          <p:cNvPr id="7" name="Прямоугольник 5"/>
          <p:cNvSpPr/>
          <p:nvPr/>
        </p:nvSpPr>
        <p:spPr>
          <a:xfrm>
            <a:off x="2677212" y="171596"/>
            <a:ext cx="9514787" cy="54864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706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592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69382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926970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07323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87676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930396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166743" y="2686084"/>
            <a:ext cx="2057224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b="1">
                <a:cs typeface="Arial" panose="020B0604020202020204" pitchFamily="34" charset="0"/>
              </a:rPr>
              <a:t>АТТЕСТАТТАУ КОМИССИЯСЫ ЖЫЛЫНА БІР РЕТ ШЕШІМ ҚАБЫЛДАЙДЫ</a:t>
            </a:r>
            <a:endParaRPr lang="en-US" i="1"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92993" y="2686084"/>
            <a:ext cx="2194826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b="1">
                <a:ea typeface="Calibri Light" panose="020F0302020204030204"/>
                <a:cs typeface="Arial"/>
              </a:rPr>
              <a:t>БІЛІМ БЕРУ</a:t>
            </a:r>
            <a:endParaRPr lang="ru-RU" sz="2200" b="1">
              <a:ea typeface="Calibri Light" panose="020F0302020204030204"/>
              <a:cs typeface="Arial"/>
            </a:endParaRPr>
          </a:p>
          <a:p>
            <a:pPr algn="ctr"/>
            <a:r>
              <a:rPr lang="ru-RU" b="1">
                <a:ea typeface="Calibri Light" panose="020F0302020204030204"/>
                <a:cs typeface="Arial"/>
              </a:rPr>
              <a:t>ҰЙЫМЫНЫҢ ӘКІМШІЛІГІ</a:t>
            </a:r>
            <a:endParaRPr lang="ru-RU" sz="2200" b="1">
              <a:ea typeface="Calibri Light" panose="020F0302020204030204"/>
              <a:cs typeface="Arial"/>
            </a:endParaRPr>
          </a:p>
          <a:p>
            <a:pPr algn="ctr"/>
            <a:r>
              <a:rPr lang="ru-RU" b="1">
                <a:ea typeface="Calibri Light" panose="020F0302020204030204"/>
                <a:cs typeface="Arial"/>
              </a:rPr>
              <a:t> </a:t>
            </a:r>
            <a:r>
              <a:rPr lang="ru-RU" b="1" err="1">
                <a:ea typeface="Calibri Light" panose="020F0302020204030204"/>
                <a:cs typeface="Arial"/>
              </a:rPr>
              <a:t>педагогтерге</a:t>
            </a:r>
            <a:r>
              <a:rPr lang="ru-RU" b="1">
                <a:ea typeface="Calibri Light" panose="020F0302020204030204"/>
                <a:cs typeface="Arial"/>
              </a:rPr>
              <a:t> </a:t>
            </a:r>
            <a:r>
              <a:rPr lang="ru-RU" b="1" err="1">
                <a:ea typeface="Calibri Light" panose="020F0302020204030204"/>
                <a:cs typeface="Arial"/>
              </a:rPr>
              <a:t>аттестаттау</a:t>
            </a:r>
            <a:r>
              <a:rPr lang="ru-RU" b="1">
                <a:ea typeface="Calibri Light" panose="020F0302020204030204"/>
                <a:cs typeface="Arial"/>
              </a:rPr>
              <a:t> </a:t>
            </a:r>
            <a:r>
              <a:rPr lang="ru-RU" b="1" err="1">
                <a:ea typeface="Calibri Light" panose="020F0302020204030204"/>
                <a:cs typeface="Arial"/>
              </a:rPr>
              <a:t>материалдарын</a:t>
            </a:r>
            <a:r>
              <a:rPr lang="ru-RU" b="1">
                <a:ea typeface="Calibri Light" panose="020F0302020204030204"/>
                <a:cs typeface="Arial"/>
              </a:rPr>
              <a:t> </a:t>
            </a:r>
            <a:r>
              <a:rPr lang="ru-RU" b="1" err="1">
                <a:ea typeface="Calibri Light" panose="020F0302020204030204"/>
                <a:cs typeface="Arial"/>
              </a:rPr>
              <a:t>қалыптастыруға</a:t>
            </a:r>
            <a:r>
              <a:rPr lang="ru-RU" b="1">
                <a:ea typeface="Calibri Light" panose="020F0302020204030204"/>
                <a:cs typeface="Arial"/>
              </a:rPr>
              <a:t> </a:t>
            </a:r>
            <a:r>
              <a:rPr lang="ru-RU" b="1" err="1">
                <a:ea typeface="Calibri Light" panose="020F0302020204030204"/>
                <a:cs typeface="Arial"/>
              </a:rPr>
              <a:t>жәрдемдеседі</a:t>
            </a:r>
            <a:endParaRPr lang="ru-RU" sz="2200" b="1">
              <a:ea typeface="Calibri Light" panose="020F0302020204030204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33932" y="2686084"/>
            <a:ext cx="2067247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ru-RU" b="1" dirty="0">
                <a:cs typeface="Arial" panose="020B0604020202020204" pitchFamily="34" charset="0"/>
              </a:rPr>
              <a:t>САБАҚ </a:t>
            </a:r>
            <a:r>
              <a:rPr lang="ru-RU" dirty="0">
                <a:cs typeface="Arial" panose="020B0604020202020204" pitchFamily="34" charset="0"/>
              </a:rPr>
              <a:t>(</a:t>
            </a:r>
            <a:r>
              <a:rPr lang="ru-RU" dirty="0" err="1">
                <a:cs typeface="Arial" panose="020B0604020202020204" pitchFamily="34" charset="0"/>
              </a:rPr>
              <a:t>іс</a:t>
            </a:r>
            <a:r>
              <a:rPr lang="ru-RU" dirty="0">
                <a:cs typeface="Arial" panose="020B0604020202020204" pitchFamily="34" charset="0"/>
              </a:rPr>
              <a:t>-шара, </a:t>
            </a:r>
            <a:r>
              <a:rPr lang="ru-RU" dirty="0" err="1">
                <a:cs typeface="Arial" panose="020B0604020202020204" pitchFamily="34" charset="0"/>
              </a:rPr>
              <a:t>ұйымдастырылған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ru-RU" dirty="0" err="1">
                <a:cs typeface="Arial" panose="020B0604020202020204" pitchFamily="34" charset="0"/>
              </a:rPr>
              <a:t>қызмет</a:t>
            </a:r>
            <a:r>
              <a:rPr lang="ru-RU" dirty="0">
                <a:cs typeface="Arial" panose="020B0604020202020204" pitchFamily="34" charset="0"/>
              </a:rPr>
              <a:t>) </a:t>
            </a:r>
            <a:r>
              <a:rPr lang="ru-RU" b="1" dirty="0">
                <a:cs typeface="Arial" panose="020B0604020202020204" pitchFamily="34" charset="0"/>
              </a:rPr>
              <a:t>– ОҚЫТУ ӘДІСТЕМЕСІН МЕҢГЕРУДІҢ НЕГІЗГІ КӨРСЕТКІШІ</a:t>
            </a:r>
            <a:endParaRPr lang="ru-RU" sz="2200" dirty="0">
              <a:ea typeface="Calibri Light" panose="020F0302020204030204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867C7AB-0145-4191-927A-74245CC550F1}"/>
              </a:ext>
            </a:extLst>
          </p:cNvPr>
          <p:cNvSpPr txBox="1"/>
          <p:nvPr/>
        </p:nvSpPr>
        <p:spPr>
          <a:xfrm>
            <a:off x="8968030" y="2698340"/>
            <a:ext cx="2197900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kk-KZ" b="1">
                <a:cs typeface="Arial" panose="020B0604020202020204" pitchFamily="34" charset="0"/>
              </a:rPr>
              <a:t>БІЛІМ АЛУШЫЛАРДЫҢ БІЛІМ САПАСЫНЫҢ ДИНАМИКАСЫ –педагог үшін қызмет тиімділігінің негізгі көрсеткіші</a:t>
            </a:r>
            <a:endParaRPr lang="aa-ET" b="1"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310326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965715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631325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9294829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310326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965715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631325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9294829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322" y="1885325"/>
            <a:ext cx="658803" cy="65880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077" y="1884394"/>
            <a:ext cx="659734" cy="65973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050" y="1888992"/>
            <a:ext cx="659734" cy="65973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292" y="1893679"/>
            <a:ext cx="650450" cy="65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8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73271" y="6274798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8</a:t>
            </a:fld>
            <a:endParaRPr lang="ru-RU"/>
          </a:p>
        </p:txBody>
      </p:sp>
      <p:sp>
        <p:nvSpPr>
          <p:cNvPr id="5" name="Прямоугольник 5"/>
          <p:cNvSpPr/>
          <p:nvPr/>
        </p:nvSpPr>
        <p:spPr>
          <a:xfrm>
            <a:off x="0" y="171596"/>
            <a:ext cx="889263" cy="54864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840287" y="251824"/>
            <a:ext cx="1990930" cy="429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>
                <a:cs typeface="Calibri"/>
              </a:rPr>
              <a:t>АТТЕСТАТТАУ</a:t>
            </a:r>
          </a:p>
        </p:txBody>
      </p:sp>
      <p:sp>
        <p:nvSpPr>
          <p:cNvPr id="7" name="Прямоугольник 5"/>
          <p:cNvSpPr/>
          <p:nvPr/>
        </p:nvSpPr>
        <p:spPr>
          <a:xfrm>
            <a:off x="2677212" y="171596"/>
            <a:ext cx="9514787" cy="54864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6706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5929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69382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926970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07323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87676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930396" y="1283296"/>
            <a:ext cx="2441508" cy="451689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310326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965715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631325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9294829" y="1283296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310326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965715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631325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9294829" y="580018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3607323" y="2698999"/>
            <a:ext cx="2358082" cy="255454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kk-KZ" sz="1600">
                <a:latin typeface="Times New Roman" panose="02020603050405020304" pitchFamily="18" charset="0"/>
                <a:ea typeface="Times New Roman" panose="02020603050405020304" pitchFamily="18" charset="0"/>
              </a:rPr>
              <a:t>Басшылар үшін ПББ ТАПСЫРМАЛАРЫНА Қазақстан Республикасының</a:t>
            </a:r>
          </a:p>
          <a:p>
            <a:pPr algn="ctr"/>
            <a:r>
              <a:rPr lang="kk-KZ" sz="1600" b="1">
                <a:latin typeface="Times New Roman" panose="02020603050405020304" pitchFamily="18" charset="0"/>
                <a:cs typeface="Arial" panose="020B0604020202020204" pitchFamily="34" charset="0"/>
              </a:rPr>
              <a:t>«СЫБАЙЛАС ЖЕМҚОРЛЫҚҚА ҚАРСЫ ІС-ҚИМЫЛ ТУРАЛЫ» </a:t>
            </a:r>
            <a:r>
              <a:rPr lang="kk-KZ" sz="1600">
                <a:latin typeface="Times New Roman" panose="02020603050405020304" pitchFamily="18" charset="0"/>
                <a:ea typeface="Times New Roman" panose="02020603050405020304" pitchFamily="18" charset="0"/>
              </a:rPr>
              <a:t>Заңы бойынша 10 сұрақ қосылды</a:t>
            </a:r>
            <a:endParaRPr lang="ru-RU" sz="1600" b="1"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264607" y="2698999"/>
            <a:ext cx="1747335" cy="206210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1600" err="1">
                <a:ea typeface="Calibri Light" panose="020F0302020204030204"/>
                <a:cs typeface="Arial" panose="020B0604020202020204" pitchFamily="34" charset="0"/>
              </a:rPr>
              <a:t>Әдіскерлер</a:t>
            </a:r>
            <a:r>
              <a:rPr lang="ru-RU" sz="1600">
                <a:ea typeface="Calibri Light" panose="020F0302020204030204"/>
                <a:cs typeface="Arial" panose="020B0604020202020204" pitchFamily="34" charset="0"/>
              </a:rPr>
              <a:t> мен </a:t>
            </a:r>
            <a:r>
              <a:rPr lang="ru-RU" sz="1600" err="1">
                <a:ea typeface="Calibri Light" panose="020F0302020204030204"/>
                <a:cs typeface="Arial" panose="020B0604020202020204" pitchFamily="34" charset="0"/>
              </a:rPr>
              <a:t>басшының</a:t>
            </a:r>
            <a:r>
              <a:rPr lang="ru-RU" sz="1600">
                <a:ea typeface="Calibri Light" panose="020F0302020204030204"/>
                <a:cs typeface="Arial" panose="020B0604020202020204" pitchFamily="34" charset="0"/>
              </a:rPr>
              <a:t> </a:t>
            </a:r>
            <a:r>
              <a:rPr lang="ru-RU" sz="1600" err="1">
                <a:ea typeface="Calibri Light" panose="020F0302020204030204"/>
                <a:cs typeface="Arial" panose="020B0604020202020204" pitchFamily="34" charset="0"/>
              </a:rPr>
              <a:t>орынбасарлары</a:t>
            </a:r>
            <a:endParaRPr lang="kk-KZ" sz="1600">
              <a:ea typeface="Calibri Light" panose="020F0302020204030204"/>
              <a:cs typeface="Arial" panose="020B0604020202020204" pitchFamily="34" charset="0"/>
            </a:endParaRPr>
          </a:p>
          <a:p>
            <a:pPr algn="ctr"/>
            <a:r>
              <a:rPr lang="ru-RU" sz="1600" b="1">
                <a:cs typeface="Arial" panose="020B0604020202020204" pitchFamily="34" charset="0"/>
              </a:rPr>
              <a:t>ПББ ТЕСТІН ТАПСЫРАДЫ </a:t>
            </a:r>
          </a:p>
          <a:p>
            <a:pPr algn="ctr"/>
            <a:endParaRPr lang="ru-RU" sz="1600" i="1">
              <a:cs typeface="Arial" panose="020B0604020202020204" pitchFamily="34" charset="0"/>
            </a:endParaRPr>
          </a:p>
          <a:p>
            <a:pPr algn="ctr"/>
            <a:endParaRPr lang="ru-RU" sz="1600" i="1">
              <a:cs typeface="Arial" panose="020B0604020202020204" pitchFamily="34" charset="0"/>
            </a:endParaRPr>
          </a:p>
          <a:p>
            <a:pPr algn="ctr"/>
            <a:endParaRPr lang="ru-RU" sz="1600"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C5DB9DB-EE9F-438A-92AC-4B0BD5CD476F}"/>
              </a:ext>
            </a:extLst>
          </p:cNvPr>
          <p:cNvSpPr txBox="1"/>
          <p:nvPr/>
        </p:nvSpPr>
        <p:spPr>
          <a:xfrm>
            <a:off x="6438257" y="2667009"/>
            <a:ext cx="2245208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lvl="0" algn="ctr"/>
            <a:r>
              <a:rPr lang="ru-RU" sz="1600">
                <a:latin typeface="Times New Roman" panose="02020603050405020304" pitchFamily="18" charset="0"/>
              </a:rPr>
              <a:t>Педагог </a:t>
            </a:r>
            <a:r>
              <a:rPr lang="ru-RU" sz="1600" err="1">
                <a:latin typeface="Times New Roman" panose="02020603050405020304" pitchFamily="18" charset="0"/>
              </a:rPr>
              <a:t>жетістіктерінің</a:t>
            </a:r>
            <a:r>
              <a:rPr lang="ru-RU" sz="1600">
                <a:latin typeface="Times New Roman" panose="02020603050405020304" pitchFamily="18" charset="0"/>
              </a:rPr>
              <a:t> </a:t>
            </a:r>
            <a:r>
              <a:rPr lang="ru-RU" sz="1600" err="1">
                <a:latin typeface="Times New Roman" panose="02020603050405020304" pitchFamily="18" charset="0"/>
              </a:rPr>
              <a:t>тізбесіне</a:t>
            </a:r>
            <a:r>
              <a:rPr lang="ru-RU" sz="1600">
                <a:latin typeface="Times New Roman" panose="02020603050405020304" pitchFamily="18" charset="0"/>
              </a:rPr>
              <a:t> </a:t>
            </a:r>
            <a:r>
              <a:rPr lang="ru-RU" sz="1600" b="1">
                <a:cs typeface="Arial" panose="020B0604020202020204" pitchFamily="34" charset="0"/>
              </a:rPr>
              <a:t>ШЫҒАРМАШЫЛЫҚ, СПОРТТЫҚ БАЙҚАУЛАР МЕН ЖАРЫСТАР</a:t>
            </a:r>
          </a:p>
          <a:p>
            <a:pPr lvl="0" algn="ctr"/>
            <a:r>
              <a:rPr lang="ru-RU" sz="1600" err="1">
                <a:latin typeface="Times New Roman" panose="02020603050405020304" pitchFamily="18" charset="0"/>
              </a:rPr>
              <a:t>қосылды</a:t>
            </a:r>
            <a:endParaRPr lang="ru-RU" sz="1600">
              <a:latin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512CBE6-69DF-4F5F-9822-EFA7B32527F5}"/>
              </a:ext>
            </a:extLst>
          </p:cNvPr>
          <p:cNvSpPr txBox="1"/>
          <p:nvPr/>
        </p:nvSpPr>
        <p:spPr>
          <a:xfrm>
            <a:off x="9026019" y="2666288"/>
            <a:ext cx="2243363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ctr"/>
            <a:r>
              <a:rPr lang="kk-KZ" sz="1600">
                <a:cs typeface="Arial"/>
              </a:rPr>
              <a:t>Әдістемелік кабинеттің (орталықтың), білім беру ұйымының </a:t>
            </a:r>
            <a:r>
              <a:rPr lang="kk-KZ" sz="1600" b="1">
                <a:cs typeface="Arial"/>
              </a:rPr>
              <a:t>БАСШЫСЫНЫҢ ОРЫНБАСАРЫ</a:t>
            </a:r>
            <a:r>
              <a:rPr lang="kk-KZ" sz="1600" b="1">
                <a:cs typeface="Arial" panose="020B0604020202020204" pitchFamily="34" charset="0"/>
              </a:rPr>
              <a:t/>
            </a:r>
            <a:br>
              <a:rPr lang="kk-KZ" sz="1600" b="1">
                <a:cs typeface="Arial" panose="020B0604020202020204" pitchFamily="34" charset="0"/>
              </a:rPr>
            </a:br>
            <a:r>
              <a:rPr lang="ru-RU" sz="1600" err="1"/>
              <a:t>санатының</a:t>
            </a:r>
            <a:r>
              <a:rPr lang="ru-RU" sz="1600"/>
              <a:t> </a:t>
            </a:r>
            <a:r>
              <a:rPr lang="ru-RU" sz="1600" err="1"/>
              <a:t>қолданылу</a:t>
            </a:r>
            <a:r>
              <a:rPr lang="ru-RU" sz="1600"/>
              <a:t> </a:t>
            </a:r>
            <a:r>
              <a:rPr lang="ru-RU" sz="1600" err="1"/>
              <a:t>мерзімі</a:t>
            </a:r>
            <a:r>
              <a:rPr lang="ru-RU" sz="1600"/>
              <a:t> -</a:t>
            </a:r>
            <a:endParaRPr lang="kk-KZ" sz="1600" b="1" err="1">
              <a:cs typeface="Arial" panose="020B0604020202020204" pitchFamily="34" charset="0"/>
            </a:endParaRPr>
          </a:p>
          <a:p>
            <a:pPr algn="ctr"/>
            <a:r>
              <a:rPr lang="kk-KZ" sz="1600" b="1">
                <a:cs typeface="Arial"/>
              </a:rPr>
              <a:t>5 ЖЫЛ</a:t>
            </a:r>
            <a:endParaRPr lang="kk-KZ" sz="1600" b="1">
              <a:ea typeface="Calibri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1793" y="1789490"/>
            <a:ext cx="779113" cy="7791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457" y="1888128"/>
            <a:ext cx="609858" cy="6098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916" y="1888129"/>
            <a:ext cx="609858" cy="60985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03" y="1869739"/>
            <a:ext cx="643876" cy="64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7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24217" y="6274798"/>
            <a:ext cx="2743200" cy="365125"/>
          </a:xfrm>
        </p:spPr>
        <p:txBody>
          <a:bodyPr/>
          <a:lstStyle/>
          <a:p>
            <a:fld id="{BF981522-6DF3-4150-8549-837DEFFD3F1A}" type="slidenum">
              <a:rPr lang="ru-RU" smtClean="0"/>
              <a:t>9</a:t>
            </a:fld>
            <a:endParaRPr lang="ru-RU"/>
          </a:p>
        </p:txBody>
      </p:sp>
      <p:sp>
        <p:nvSpPr>
          <p:cNvPr id="5" name="Прямоугольник 5"/>
          <p:cNvSpPr/>
          <p:nvPr/>
        </p:nvSpPr>
        <p:spPr>
          <a:xfrm>
            <a:off x="-7526" y="171596"/>
            <a:ext cx="889263" cy="54864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/>
          <p:nvPr/>
        </p:nvSpPr>
        <p:spPr>
          <a:xfrm>
            <a:off x="751043" y="251824"/>
            <a:ext cx="9591792" cy="413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Bef>
                <a:spcPts val="0"/>
              </a:spcBef>
              <a:defRPr/>
            </a:pPr>
            <a:r>
              <a:rPr lang="ru-RU" sz="1800" b="1">
                <a:cs typeface="Calibri"/>
              </a:rPr>
              <a:t>ПББ ТАПСЫРУСЫЗ, КЕШЕНДІ ТАЛДАМАЛЫҚ ЖАЛПЫЛАУ ҚОРЫТЫНДЫСЫ БОЙЫНША АТТЕСТАТТАУ</a:t>
            </a:r>
          </a:p>
        </p:txBody>
      </p:sp>
      <p:sp>
        <p:nvSpPr>
          <p:cNvPr id="7" name="Прямоугольник 5"/>
          <p:cNvSpPr/>
          <p:nvPr/>
        </p:nvSpPr>
        <p:spPr>
          <a:xfrm>
            <a:off x="10400569" y="171596"/>
            <a:ext cx="1783903" cy="548641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x-none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59543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58403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261856" y="171596"/>
            <a:ext cx="45719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1658" y="6457361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991654" y="6457361"/>
            <a:ext cx="1222003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926970" y="1542617"/>
            <a:ext cx="2441508" cy="1162876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310326" y="154261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3533983" y="1542617"/>
            <a:ext cx="2441508" cy="1162876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917339" y="154261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6091975" y="1542617"/>
            <a:ext cx="2545804" cy="151166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475331" y="154261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8786537" y="1542617"/>
            <a:ext cx="2567444" cy="151166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9239800" y="1542617"/>
            <a:ext cx="169682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2EF4E531-29F3-44CA-BAA6-9E426958021E}"/>
              </a:ext>
            </a:extLst>
          </p:cNvPr>
          <p:cNvSpPr/>
          <p:nvPr/>
        </p:nvSpPr>
        <p:spPr>
          <a:xfrm>
            <a:off x="835714" y="1573909"/>
            <a:ext cx="2455346" cy="250459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lang="ru-RU" sz="1400" kern="0" dirty="0"/>
              <a:t>«</a:t>
            </a:r>
            <a:r>
              <a:rPr lang="ru-RU" sz="1400" b="1" kern="0" dirty="0"/>
              <a:t>педагог-модератор»:</a:t>
            </a: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ағылшын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тілі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IELTS-6,5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ұпай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немесе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TOEFL-79-84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ұпай</a:t>
            </a:r>
            <a:endParaRPr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Calibri"/>
              <a:cs typeface="Calibri"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lang="ru-RU" sz="1400" kern="0" noProof="0" dirty="0"/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Француз: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DELF-B2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неміс</a:t>
            </a:r>
            <a:endParaRPr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Calibri"/>
              <a:cs typeface="Calibri"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lang="ru-RU" sz="1400" kern="0" dirty="0"/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lang="ru-RU" sz="1400" kern="0" dirty="0"/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>
              <a:tabLst>
                <a:tab pos="540385" algn="l"/>
                <a:tab pos="3150870" algn="l"/>
              </a:tabLst>
              <a:defRPr/>
            </a:pPr>
            <a:r>
              <a:rPr lang="ru-RU" sz="1400" kern="0" dirty="0"/>
              <a:t> 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тілі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GoetheZertifikat-B2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B6443E07-CADA-4E5B-B609-13F43C66E00F}"/>
              </a:ext>
            </a:extLst>
          </p:cNvPr>
          <p:cNvSpPr/>
          <p:nvPr/>
        </p:nvSpPr>
        <p:spPr>
          <a:xfrm>
            <a:off x="3538078" y="1649203"/>
            <a:ext cx="2455346" cy="242929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«педагог-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сарапшы</a:t>
            </a:r>
            <a:r>
              <a:rPr lang="ru-RU" sz="1400" b="1" kern="0" dirty="0"/>
              <a:t>»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:</a:t>
            </a:r>
            <a:endParaRPr lang="ru-RU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Calibri"/>
              <a:cs typeface="Calibri"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ағылшын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тілі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IELTS-6,5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ұпай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немесе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TOEFL-85-93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ұпай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lang="ru-RU" sz="1400" kern="0" dirty="0"/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Француз: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DELF-B2</a:t>
            </a:r>
            <a:endParaRPr kumimoji="0" lang="kk-KZ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lang="kk-KZ" sz="1400" kern="0" dirty="0"/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kk-KZ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lang="kk-KZ" sz="1400" kern="0" dirty="0"/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неміс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тілі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GoetheZertifikat-B2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0D989406-BCE3-4512-A082-4E568BF210A2}"/>
              </a:ext>
            </a:extLst>
          </p:cNvPr>
          <p:cNvSpPr/>
          <p:nvPr/>
        </p:nvSpPr>
        <p:spPr>
          <a:xfrm>
            <a:off x="8683316" y="1690115"/>
            <a:ext cx="2578540" cy="243319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lang="ru-RU" sz="1400" b="1" kern="0" dirty="0"/>
              <a:t>«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педагог-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шебер</a:t>
            </a:r>
            <a:r>
              <a:rPr lang="ru-RU" sz="1400" b="1" kern="0" dirty="0"/>
              <a:t>»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: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ағылшын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тілі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IELTS – 7,5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балл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немесе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TOEFL IBT – 102-109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балл,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TKT Modules 1-3 Band 3-4/4; TKT CLIL; TKT YL</a:t>
            </a:r>
            <a:endParaRPr kumimoji="0" lang="kk-KZ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lang="kk-KZ" sz="1400" kern="0" dirty="0"/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lang="kk-KZ" sz="1400" kern="0" dirty="0"/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Француз: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DELF-C1</a:t>
            </a:r>
            <a:endParaRPr kumimoji="0" lang="kk-KZ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lang="kk-KZ" sz="1400" kern="0" dirty="0"/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kk-KZ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неміс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: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GoetheZertifikat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-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С1</a:t>
            </a:r>
            <a:endParaRPr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Calibri"/>
              <a:cs typeface="Calibri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0DB2524C-AFB0-4CF7-96B1-5EF5F905454E}"/>
              </a:ext>
            </a:extLst>
          </p:cNvPr>
          <p:cNvSpPr/>
          <p:nvPr/>
        </p:nvSpPr>
        <p:spPr>
          <a:xfrm>
            <a:off x="6030056" y="1542616"/>
            <a:ext cx="2698979" cy="274752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22860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lang="ru-RU" sz="1400" b="1" kern="0" dirty="0"/>
              <a:t>«педагог-</a:t>
            </a:r>
            <a:r>
              <a:rPr lang="ru-RU" sz="1400" b="1" kern="0" dirty="0" err="1"/>
              <a:t>зерттеуші</a:t>
            </a:r>
            <a:r>
              <a:rPr lang="ru-RU" sz="1400" b="1" kern="0" dirty="0"/>
              <a:t>»: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ағылшын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тілі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IELTS – 7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ұпай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немесе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TOEFL IBT – 94-101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ұпай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TKT Modules 1-3 band 3-4/4; TKT CLIL; TKT YL</a:t>
            </a:r>
            <a:endParaRPr kumimoji="0" lang="kk-KZ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lang="kk-KZ" sz="1400" kern="0" dirty="0"/>
          </a:p>
          <a:p>
            <a:pPr marL="22860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lang="kk-KZ" sz="1400" kern="0" dirty="0"/>
          </a:p>
          <a:p>
            <a:pPr marL="22860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Француз: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DELF-C1;</a:t>
            </a:r>
            <a:endParaRPr kumimoji="0" lang="kk-KZ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lang="kk-KZ" sz="1400" kern="0" dirty="0"/>
          </a:p>
          <a:p>
            <a:pPr marL="22860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endParaRPr kumimoji="0" lang="kk-KZ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неміс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: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GoetheZertifikat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-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С1</a:t>
            </a:r>
            <a:endParaRPr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Calibri"/>
              <a:cs typeface="Calibri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80632" y="720237"/>
            <a:ext cx="1037891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101174" y="1216385"/>
            <a:ext cx="839497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Группа 40"/>
          <p:cNvGrpSpPr/>
          <p:nvPr/>
        </p:nvGrpSpPr>
        <p:grpSpPr>
          <a:xfrm>
            <a:off x="2101174" y="1216385"/>
            <a:ext cx="8404700" cy="178735"/>
            <a:chOff x="2101174" y="1602111"/>
            <a:chExt cx="8404700" cy="275327"/>
          </a:xfrm>
        </p:grpSpPr>
        <p:cxnSp>
          <p:nvCxnSpPr>
            <p:cNvPr id="34" name="Прямая со стрелкой 33"/>
            <p:cNvCxnSpPr/>
            <p:nvPr/>
          </p:nvCxnSpPr>
          <p:spPr>
            <a:xfrm>
              <a:off x="2101174" y="1602111"/>
              <a:ext cx="0" cy="275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>
              <a:off x="4815192" y="1602111"/>
              <a:ext cx="0" cy="275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>
              <a:off x="7305473" y="1602111"/>
              <a:ext cx="0" cy="275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>
              <a:off x="10505874" y="1602111"/>
              <a:ext cx="0" cy="275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ounded Rectangle 2"/>
          <p:cNvSpPr/>
          <p:nvPr/>
        </p:nvSpPr>
        <p:spPr>
          <a:xfrm rot="16200000">
            <a:off x="5536129" y="65421"/>
            <a:ext cx="1208695" cy="10427013"/>
          </a:xfrm>
          <a:prstGeom prst="roundRect">
            <a:avLst>
              <a:gd name="adj" fmla="val 18907"/>
            </a:avLst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813CB29F-51FA-4137-B15E-14FE3A88B6DE}"/>
              </a:ext>
            </a:extLst>
          </p:cNvPr>
          <p:cNvSpPr/>
          <p:nvPr/>
        </p:nvSpPr>
        <p:spPr>
          <a:xfrm>
            <a:off x="1837479" y="4732305"/>
            <a:ext cx="9049350" cy="103696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228600" marR="0" lvl="0" indent="0" algn="just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3150870" algn="l"/>
              </a:tabLst>
              <a:defRPr/>
            </a:pP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Шет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(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қытай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түрік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, араб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және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т. б.)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тілдерінің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педагогтеріне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қызмет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нәтижелерін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кешенді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талдамалық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жалпылау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қорытындысы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бойынша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, ПББ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рәсімінен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өтпей-ақ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: «педагог-модератор» - В2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деңгейі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; «педагог-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сарапшы</a:t>
            </a:r>
            <a:r>
              <a:rPr lang="ru-RU" sz="1400" b="1" kern="0" dirty="0"/>
              <a:t>»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- С1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немесе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С2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деңгейі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326" y="4901744"/>
            <a:ext cx="615467" cy="615467"/>
          </a:xfrm>
          <a:prstGeom prst="rect">
            <a:avLst/>
          </a:prstGeom>
        </p:spPr>
      </p:pic>
      <p:sp>
        <p:nvSpPr>
          <p:cNvPr id="43" name="Скругленный прямоугольник 42"/>
          <p:cNvSpPr/>
          <p:nvPr/>
        </p:nvSpPr>
        <p:spPr>
          <a:xfrm>
            <a:off x="926970" y="2775881"/>
            <a:ext cx="2441508" cy="50369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926970" y="3371959"/>
            <a:ext cx="2441508" cy="104469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538108" y="2775881"/>
            <a:ext cx="2441508" cy="50369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538108" y="3371959"/>
            <a:ext cx="2441508" cy="104469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091975" y="3115998"/>
            <a:ext cx="2545804" cy="53436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091975" y="3709897"/>
            <a:ext cx="2545804" cy="70675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8786537" y="3106628"/>
            <a:ext cx="2567444" cy="52174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8786537" y="3709897"/>
            <a:ext cx="2567444" cy="70675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39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591</Words>
  <Application>Microsoft Office PowerPoint</Application>
  <PresentationFormat>Широкоэкранный</PresentationFormat>
  <Paragraphs>151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맑은 고딕</vt:lpstr>
      <vt:lpstr>Arial</vt:lpstr>
      <vt:lpstr>Arial Black</vt:lpstr>
      <vt:lpstr>Calibri</vt:lpstr>
      <vt:lpstr>Calibri Light</vt:lpstr>
      <vt:lpstr>Oswald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USER</cp:lastModifiedBy>
  <cp:revision>86</cp:revision>
  <dcterms:created xsi:type="dcterms:W3CDTF">2024-04-08T06:06:12Z</dcterms:created>
  <dcterms:modified xsi:type="dcterms:W3CDTF">2024-04-11T07:03:50Z</dcterms:modified>
</cp:coreProperties>
</file>